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4"/>
  </p:notesMasterIdLst>
  <p:sldIdLst>
    <p:sldId id="256" r:id="rId2"/>
    <p:sldId id="282" r:id="rId3"/>
    <p:sldId id="382" r:id="rId4"/>
    <p:sldId id="387" r:id="rId5"/>
    <p:sldId id="408" r:id="rId6"/>
    <p:sldId id="409" r:id="rId7"/>
    <p:sldId id="390" r:id="rId8"/>
    <p:sldId id="391" r:id="rId9"/>
    <p:sldId id="400" r:id="rId10"/>
    <p:sldId id="399" r:id="rId11"/>
    <p:sldId id="392" r:id="rId12"/>
    <p:sldId id="401" r:id="rId13"/>
    <p:sldId id="404" r:id="rId14"/>
    <p:sldId id="403" r:id="rId15"/>
    <p:sldId id="402" r:id="rId16"/>
    <p:sldId id="405" r:id="rId17"/>
    <p:sldId id="407" r:id="rId18"/>
    <p:sldId id="410" r:id="rId19"/>
    <p:sldId id="411" r:id="rId20"/>
    <p:sldId id="412" r:id="rId21"/>
    <p:sldId id="419"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52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22" autoAdjust="0"/>
    <p:restoredTop sz="86346" autoAdjust="0"/>
  </p:normalViewPr>
  <p:slideViewPr>
    <p:cSldViewPr>
      <p:cViewPr varScale="1">
        <p:scale>
          <a:sx n="68" d="100"/>
          <a:sy n="68" d="100"/>
        </p:scale>
        <p:origin x="235"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44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5</a:t>
            </a:fld>
            <a:endParaRPr lang="en-US"/>
          </a:p>
        </p:txBody>
      </p:sp>
    </p:spTree>
    <p:extLst>
      <p:ext uri="{BB962C8B-B14F-4D97-AF65-F5344CB8AC3E}">
        <p14:creationId xmlns:p14="http://schemas.microsoft.com/office/powerpoint/2010/main" val="3576117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11</a:t>
            </a:fld>
            <a:endParaRPr lang="en-US"/>
          </a:p>
        </p:txBody>
      </p:sp>
    </p:spTree>
    <p:extLst>
      <p:ext uri="{BB962C8B-B14F-4D97-AF65-F5344CB8AC3E}">
        <p14:creationId xmlns:p14="http://schemas.microsoft.com/office/powerpoint/2010/main" val="586758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Second Sunday after Pentecost</a:t>
            </a:r>
          </a:p>
        </p:txBody>
      </p:sp>
      <p:sp>
        <p:nvSpPr>
          <p:cNvPr id="3" name="Subtitle 2"/>
          <p:cNvSpPr>
            <a:spLocks noGrp="1"/>
          </p:cNvSpPr>
          <p:nvPr>
            <p:ph type="subTitle" idx="1"/>
          </p:nvPr>
        </p:nvSpPr>
        <p:spPr>
          <a:xfrm>
            <a:off x="2819400" y="3667458"/>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8382000" y="3318570"/>
            <a:ext cx="3467100" cy="2677656"/>
          </a:xfrm>
          <a:prstGeom prst="rect">
            <a:avLst/>
          </a:prstGeom>
          <a:solidFill>
            <a:srgbClr val="01152D">
              <a:alpha val="40000"/>
            </a:srgbClr>
          </a:solidFill>
        </p:spPr>
        <p:txBody>
          <a:bodyPr wrap="square">
            <a:spAutoFit/>
          </a:bodyPr>
          <a:lstStyle/>
          <a:p>
            <a:pPr algn="ctr"/>
            <a:r>
              <a:rPr lang="en-US" sz="2800" dirty="0"/>
              <a:t>1 Kings 17:8-16, (17-24) and Psalm 146  or 1 Kings 17:17-24 and Psalm 30 </a:t>
            </a:r>
          </a:p>
          <a:p>
            <a:pPr algn="ctr"/>
            <a:r>
              <a:rPr lang="en-US" sz="2800" dirty="0"/>
              <a:t>Galatians 1:11-24 </a:t>
            </a:r>
          </a:p>
          <a:p>
            <a:pPr algn="ctr"/>
            <a:r>
              <a:rPr lang="en-US" sz="2800" dirty="0"/>
              <a:t>Luke 7:11-17</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079481"/>
            <a:ext cx="6705600" cy="3416320"/>
          </a:xfrm>
          <a:prstGeom prst="rect">
            <a:avLst/>
          </a:prstGeom>
        </p:spPr>
        <p:txBody>
          <a:bodyPr wrap="square">
            <a:spAutoFit/>
          </a:bodyPr>
          <a:lstStyle/>
          <a:p>
            <a:r>
              <a:rPr lang="en-US" sz="3600" dirty="0"/>
              <a:t>As he approached the gate of the town, a man who had died was being carried out. He was his mother’s only son, and she was a widow, and with her was a large crowd from the town. </a:t>
            </a:r>
            <a:endParaRPr lang="en-US" sz="3600" dirty="0">
              <a:cs typeface="Arial" pitchFamily="34" charset="0"/>
            </a:endParaRPr>
          </a:p>
        </p:txBody>
      </p:sp>
      <p:sp>
        <p:nvSpPr>
          <p:cNvPr id="5" name="TextBox 4"/>
          <p:cNvSpPr txBox="1"/>
          <p:nvPr/>
        </p:nvSpPr>
        <p:spPr>
          <a:xfrm>
            <a:off x="5562600" y="4495801"/>
            <a:ext cx="3352800" cy="461665"/>
          </a:xfrm>
          <a:prstGeom prst="rect">
            <a:avLst/>
          </a:prstGeom>
          <a:noFill/>
        </p:spPr>
        <p:txBody>
          <a:bodyPr wrap="square" rtlCol="0">
            <a:spAutoFit/>
          </a:bodyPr>
          <a:lstStyle/>
          <a:p>
            <a:pPr algn="ctr"/>
            <a:r>
              <a:rPr lang="en-US" sz="2400" dirty="0">
                <a:solidFill>
                  <a:schemeClr val="tx1">
                    <a:lumMod val="95000"/>
                  </a:schemeClr>
                </a:solidFill>
              </a:rPr>
              <a:t>Luke 7:12</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Raising of the Son of the Widow of Nain, Matthias Gerung, from the </a:t>
            </a:r>
            <a:r>
              <a:rPr lang="en-US" sz="1600" dirty="0" err="1">
                <a:solidFill>
                  <a:schemeClr val="tx1">
                    <a:lumMod val="95000"/>
                  </a:schemeClr>
                </a:solidFill>
              </a:rPr>
              <a:t>Ottheinrich</a:t>
            </a:r>
            <a:r>
              <a:rPr lang="en-US" sz="1600" dirty="0">
                <a:solidFill>
                  <a:schemeClr val="tx1">
                    <a:lumMod val="95000"/>
                  </a:schemeClr>
                </a:solidFill>
              </a:rPr>
              <a:t> Bible, ca. 1530-1532</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4FA459DE-262C-754D-B78A-8A10055556F3}"/>
              </a:ext>
            </a:extLst>
          </p:cNvPr>
          <p:cNvPicPr>
            <a:picLocks noChangeAspect="1"/>
          </p:cNvPicPr>
          <p:nvPr/>
        </p:nvPicPr>
        <p:blipFill>
          <a:blip r:embed="rId3"/>
          <a:stretch>
            <a:fillRect/>
          </a:stretch>
        </p:blipFill>
        <p:spPr>
          <a:xfrm>
            <a:off x="676966" y="0"/>
            <a:ext cx="10838067" cy="5901154"/>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0"/>
            <a:ext cx="6934200" cy="1754326"/>
          </a:xfrm>
          <a:prstGeom prst="rect">
            <a:avLst/>
          </a:prstGeom>
        </p:spPr>
        <p:txBody>
          <a:bodyPr wrap="square">
            <a:spAutoFit/>
          </a:bodyPr>
          <a:lstStyle/>
          <a:p>
            <a:r>
              <a:rPr lang="en-US" sz="3600" dirty="0"/>
              <a:t>When the Lord saw her, he had compassion for her and said to her, “Do not weep.”</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7:13</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4661" y="6347976"/>
            <a:ext cx="8763000" cy="338554"/>
          </a:xfrm>
          <a:prstGeom prst="rect">
            <a:avLst/>
          </a:prstGeom>
          <a:noFill/>
        </p:spPr>
        <p:txBody>
          <a:bodyPr wrap="square" rtlCol="0">
            <a:spAutoFit/>
          </a:bodyPr>
          <a:lstStyle/>
          <a:p>
            <a:pPr algn="ctr"/>
            <a:r>
              <a:rPr lang="en-US" sz="1600" dirty="0">
                <a:solidFill>
                  <a:schemeClr val="tx1">
                    <a:lumMod val="95000"/>
                  </a:schemeClr>
                </a:solidFill>
              </a:rPr>
              <a:t>Raising of the Son of the Widow of Nain, Lucas Cranach, 1569</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F632782E-AB2A-374E-A097-EB9371BD989F}"/>
              </a:ext>
            </a:extLst>
          </p:cNvPr>
          <p:cNvPicPr>
            <a:picLocks noChangeAspect="1"/>
          </p:cNvPicPr>
          <p:nvPr/>
        </p:nvPicPr>
        <p:blipFill>
          <a:blip r:embed="rId2"/>
          <a:stretch>
            <a:fillRect/>
          </a:stretch>
        </p:blipFill>
        <p:spPr>
          <a:xfrm>
            <a:off x="2516665" y="17929"/>
            <a:ext cx="7158669" cy="5971553"/>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882677"/>
            <a:ext cx="7086600" cy="2308324"/>
          </a:xfrm>
          <a:prstGeom prst="rect">
            <a:avLst/>
          </a:prstGeom>
        </p:spPr>
        <p:txBody>
          <a:bodyPr wrap="square">
            <a:spAutoFit/>
          </a:bodyPr>
          <a:lstStyle/>
          <a:p>
            <a:r>
              <a:rPr lang="en-US" sz="3600" dirty="0"/>
              <a:t>Then he came forward and touched the bier, and the bearers stood still. And he said, “Young man, I say to you, rise!”</a:t>
            </a:r>
          </a:p>
        </p:txBody>
      </p:sp>
      <p:sp>
        <p:nvSpPr>
          <p:cNvPr id="5" name="TextBox 4"/>
          <p:cNvSpPr txBox="1"/>
          <p:nvPr/>
        </p:nvSpPr>
        <p:spPr>
          <a:xfrm>
            <a:off x="59436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7:14</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105400"/>
            <a:ext cx="2438400" cy="1323439"/>
          </a:xfrm>
          <a:prstGeom prst="rect">
            <a:avLst/>
          </a:prstGeom>
          <a:noFill/>
        </p:spPr>
        <p:txBody>
          <a:bodyPr wrap="square" rtlCol="0">
            <a:spAutoFit/>
          </a:bodyPr>
          <a:lstStyle/>
          <a:p>
            <a:pPr algn="ctr"/>
            <a:r>
              <a:rPr lang="en-US" sz="1600" dirty="0">
                <a:solidFill>
                  <a:schemeClr val="tx1">
                    <a:lumMod val="95000"/>
                  </a:schemeClr>
                </a:solidFill>
              </a:rPr>
              <a:t>Raising of the Son of the Widow of Nain, detail</a:t>
            </a:r>
          </a:p>
          <a:p>
            <a:pPr algn="ctr"/>
            <a:endParaRPr lang="en-US" sz="1600" dirty="0">
              <a:solidFill>
                <a:schemeClr val="tx1">
                  <a:lumMod val="95000"/>
                </a:schemeClr>
              </a:solidFill>
            </a:endParaRPr>
          </a:p>
          <a:p>
            <a:pPr algn="ctr"/>
            <a:r>
              <a:rPr lang="en-US" sz="1600" dirty="0">
                <a:solidFill>
                  <a:schemeClr val="tx1">
                    <a:lumMod val="95000"/>
                  </a:schemeClr>
                </a:solidFill>
              </a:rPr>
              <a:t>Jules Pierre </a:t>
            </a:r>
            <a:r>
              <a:rPr lang="en-US" sz="1600" dirty="0" err="1">
                <a:solidFill>
                  <a:schemeClr val="tx1">
                    <a:lumMod val="95000"/>
                  </a:schemeClr>
                </a:solidFill>
              </a:rPr>
              <a:t>Maumejean</a:t>
            </a:r>
            <a:r>
              <a:rPr lang="en-US" sz="1600" dirty="0">
                <a:solidFill>
                  <a:schemeClr val="tx1">
                    <a:lumMod val="95000"/>
                  </a:schemeClr>
                </a:solidFill>
              </a:rPr>
              <a:t>,</a:t>
            </a:r>
          </a:p>
          <a:p>
            <a:pPr algn="ctr"/>
            <a:r>
              <a:rPr lang="en-US" sz="1600" dirty="0">
                <a:solidFill>
                  <a:schemeClr val="tx1">
                    <a:lumMod val="95000"/>
                  </a:schemeClr>
                </a:solidFill>
              </a:rPr>
              <a:t> ca. 1950</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0DA386A7-E6DE-494B-9DE0-A7150B3484CB}"/>
              </a:ext>
            </a:extLst>
          </p:cNvPr>
          <p:cNvPicPr>
            <a:picLocks noChangeAspect="1"/>
          </p:cNvPicPr>
          <p:nvPr/>
        </p:nvPicPr>
        <p:blipFill>
          <a:blip r:embed="rId2"/>
          <a:stretch>
            <a:fillRect/>
          </a:stretch>
        </p:blipFill>
        <p:spPr>
          <a:xfrm>
            <a:off x="5715000" y="-1"/>
            <a:ext cx="3886200" cy="6856803"/>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514599"/>
            <a:ext cx="6705600" cy="1754326"/>
          </a:xfrm>
          <a:prstGeom prst="rect">
            <a:avLst/>
          </a:prstGeom>
        </p:spPr>
        <p:txBody>
          <a:bodyPr wrap="square">
            <a:spAutoFit/>
          </a:bodyPr>
          <a:lstStyle/>
          <a:p>
            <a:r>
              <a:rPr lang="en-US" sz="3600" dirty="0"/>
              <a:t>The dead man sat up and began to speak, and Jesus gave him to his mother.</a:t>
            </a: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7:15</a:t>
            </a:r>
          </a:p>
        </p:txBody>
      </p:sp>
    </p:spTree>
    <p:extLst>
      <p:ext uri="{BB962C8B-B14F-4D97-AF65-F5344CB8AC3E}">
        <p14:creationId xmlns:p14="http://schemas.microsoft.com/office/powerpoint/2010/main" val="1844325615"/>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5181600"/>
            <a:ext cx="2971800" cy="1323439"/>
          </a:xfrm>
          <a:prstGeom prst="rect">
            <a:avLst/>
          </a:prstGeom>
          <a:noFill/>
        </p:spPr>
        <p:txBody>
          <a:bodyPr wrap="square" rtlCol="0">
            <a:spAutoFit/>
          </a:bodyPr>
          <a:lstStyle/>
          <a:p>
            <a:pPr algn="ctr"/>
            <a:r>
              <a:rPr lang="en-US" sz="1600" dirty="0">
                <a:solidFill>
                  <a:schemeClr val="tx1">
                    <a:lumMod val="95000"/>
                  </a:schemeClr>
                </a:solidFill>
              </a:rPr>
              <a:t>Raising of the Son of the Widow of Nain</a:t>
            </a:r>
          </a:p>
          <a:p>
            <a:pPr algn="ctr"/>
            <a:endParaRPr lang="en-US" sz="1600" dirty="0">
              <a:solidFill>
                <a:schemeClr val="tx1">
                  <a:lumMod val="95000"/>
                </a:schemeClr>
              </a:solidFill>
            </a:endParaRPr>
          </a:p>
          <a:p>
            <a:pPr algn="ctr"/>
            <a:r>
              <a:rPr lang="en-US" sz="1600" dirty="0" err="1">
                <a:solidFill>
                  <a:schemeClr val="tx1">
                    <a:lumMod val="95000"/>
                  </a:schemeClr>
                </a:solidFill>
              </a:rPr>
              <a:t>Monreale</a:t>
            </a:r>
            <a:r>
              <a:rPr lang="en-US" sz="1600" dirty="0">
                <a:solidFill>
                  <a:schemeClr val="tx1">
                    <a:lumMod val="95000"/>
                  </a:schemeClr>
                </a:solidFill>
              </a:rPr>
              <a:t>, Italy</a:t>
            </a:r>
          </a:p>
          <a:p>
            <a:pPr algn="ctr"/>
            <a:r>
              <a:rPr lang="en-US" sz="1600" dirty="0">
                <a:solidFill>
                  <a:schemeClr val="tx1">
                    <a:lumMod val="95000"/>
                  </a:schemeClr>
                </a:solidFill>
              </a:rPr>
              <a:t>ca. 1180</a:t>
            </a:r>
          </a:p>
        </p:txBody>
      </p:sp>
      <p:pic>
        <p:nvPicPr>
          <p:cNvPr id="5" name="Picture 4">
            <a:extLst>
              <a:ext uri="{FF2B5EF4-FFF2-40B4-BE49-F238E27FC236}">
                <a16:creationId xmlns:a16="http://schemas.microsoft.com/office/drawing/2014/main" id="{CE705051-4FBE-8A49-A149-3F100CD7E0F4}"/>
              </a:ext>
            </a:extLst>
          </p:cNvPr>
          <p:cNvPicPr>
            <a:picLocks noChangeAspect="1"/>
          </p:cNvPicPr>
          <p:nvPr/>
        </p:nvPicPr>
        <p:blipFill>
          <a:blip r:embed="rId2"/>
          <a:stretch>
            <a:fillRect/>
          </a:stretch>
        </p:blipFill>
        <p:spPr>
          <a:xfrm>
            <a:off x="5040406" y="-8965"/>
            <a:ext cx="4941794" cy="6858000"/>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447800"/>
            <a:ext cx="6705600" cy="2862322"/>
          </a:xfrm>
          <a:prstGeom prst="rect">
            <a:avLst/>
          </a:prstGeom>
        </p:spPr>
        <p:txBody>
          <a:bodyPr wrap="square">
            <a:spAutoFit/>
          </a:bodyPr>
          <a:lstStyle/>
          <a:p>
            <a:r>
              <a:rPr lang="en-US" sz="3600" dirty="0"/>
              <a:t>Fear seized all of them; and they glorified God, saying, “A great prophet has risen among us!” and “God has looked favorably on his people!”</a:t>
            </a:r>
          </a:p>
        </p:txBody>
      </p:sp>
      <p:sp>
        <p:nvSpPr>
          <p:cNvPr id="5" name="TextBox 4"/>
          <p:cNvSpPr txBox="1"/>
          <p:nvPr/>
        </p:nvSpPr>
        <p:spPr>
          <a:xfrm>
            <a:off x="5715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7:16</a:t>
            </a:r>
          </a:p>
        </p:txBody>
      </p:sp>
    </p:spTree>
    <p:extLst>
      <p:ext uri="{BB962C8B-B14F-4D97-AF65-F5344CB8AC3E}">
        <p14:creationId xmlns:p14="http://schemas.microsoft.com/office/powerpoint/2010/main" val="3375065428"/>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3554" y="5562600"/>
            <a:ext cx="2286000" cy="1077218"/>
          </a:xfrm>
          <a:prstGeom prst="rect">
            <a:avLst/>
          </a:prstGeom>
          <a:noFill/>
        </p:spPr>
        <p:txBody>
          <a:bodyPr wrap="square" rtlCol="0">
            <a:spAutoFit/>
          </a:bodyPr>
          <a:lstStyle/>
          <a:p>
            <a:pPr algn="ctr"/>
            <a:r>
              <a:rPr lang="en-US" sz="1600" dirty="0">
                <a:solidFill>
                  <a:schemeClr val="tx1">
                    <a:lumMod val="95000"/>
                  </a:schemeClr>
                </a:solidFill>
              </a:rPr>
              <a:t>Widow’s Son</a:t>
            </a:r>
          </a:p>
          <a:p>
            <a:pPr algn="ctr"/>
            <a:endParaRPr lang="en-US" sz="1600" dirty="0">
              <a:solidFill>
                <a:schemeClr val="tx1">
                  <a:lumMod val="95000"/>
                </a:schemeClr>
              </a:solidFill>
            </a:endParaRPr>
          </a:p>
          <a:p>
            <a:pPr algn="ctr"/>
            <a:r>
              <a:rPr lang="en-US" sz="1600" dirty="0">
                <a:solidFill>
                  <a:schemeClr val="tx1">
                    <a:lumMod val="95000"/>
                  </a:schemeClr>
                </a:solidFill>
              </a:rPr>
              <a:t>Peter Koenig</a:t>
            </a:r>
          </a:p>
          <a:p>
            <a:pPr algn="ctr"/>
            <a:r>
              <a:rPr lang="en-US" sz="1600" dirty="0">
                <a:solidFill>
                  <a:schemeClr val="tx1">
                    <a:lumMod val="95000"/>
                  </a:schemeClr>
                </a:solidFill>
              </a:rPr>
              <a:t>20</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5" name="Picture 4">
            <a:extLst>
              <a:ext uri="{FF2B5EF4-FFF2-40B4-BE49-F238E27FC236}">
                <a16:creationId xmlns:a16="http://schemas.microsoft.com/office/drawing/2014/main" id="{F32FE36D-70A0-B242-8254-6324E8025173}"/>
              </a:ext>
            </a:extLst>
          </p:cNvPr>
          <p:cNvPicPr>
            <a:picLocks noChangeAspect="1"/>
          </p:cNvPicPr>
          <p:nvPr/>
        </p:nvPicPr>
        <p:blipFill>
          <a:blip r:embed="rId2"/>
          <a:stretch>
            <a:fillRect/>
          </a:stretch>
        </p:blipFill>
        <p:spPr>
          <a:xfrm>
            <a:off x="5029199" y="8964"/>
            <a:ext cx="5159247" cy="6849035"/>
          </a:xfrm>
          <a:prstGeom prst="rect">
            <a:avLst/>
          </a:prstGeom>
        </p:spPr>
      </p:pic>
    </p:spTree>
    <p:extLst>
      <p:ext uri="{BB962C8B-B14F-4D97-AF65-F5344CB8AC3E}">
        <p14:creationId xmlns:p14="http://schemas.microsoft.com/office/powerpoint/2010/main" val="1870469029"/>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Elijah took the child, brought him down from the upper chamber into the house, and gave him to his mother; then Elijah said, ‘See, your son is alive.’</a:t>
            </a:r>
            <a:endParaRPr lang="en-US" sz="3600" dirty="0">
              <a:cs typeface="Arial" pitchFamily="34" charset="0"/>
            </a:endParaRPr>
          </a:p>
        </p:txBody>
      </p:sp>
      <p:sp>
        <p:nvSpPr>
          <p:cNvPr id="4" name="TextBox 3"/>
          <p:cNvSpPr txBox="1"/>
          <p:nvPr/>
        </p:nvSpPr>
        <p:spPr>
          <a:xfrm>
            <a:off x="5791200" y="4495801"/>
            <a:ext cx="3352800" cy="461665"/>
          </a:xfrm>
          <a:prstGeom prst="rect">
            <a:avLst/>
          </a:prstGeom>
          <a:noFill/>
        </p:spPr>
        <p:txBody>
          <a:bodyPr wrap="square" rtlCol="0">
            <a:spAutoFit/>
          </a:bodyPr>
          <a:lstStyle/>
          <a:p>
            <a:pPr algn="ctr"/>
            <a:r>
              <a:rPr lang="en-US" sz="2400" dirty="0">
                <a:solidFill>
                  <a:schemeClr val="tx1">
                    <a:lumMod val="95000"/>
                  </a:schemeClr>
                </a:solidFill>
              </a:rPr>
              <a:t>1 Kings 17:23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551837"/>
            <a:ext cx="6705600" cy="1754326"/>
          </a:xfrm>
          <a:prstGeom prst="rect">
            <a:avLst/>
          </a:prstGeom>
        </p:spPr>
        <p:txBody>
          <a:bodyPr wrap="square">
            <a:spAutoFit/>
          </a:bodyPr>
          <a:lstStyle/>
          <a:p>
            <a:r>
              <a:rPr lang="en-US" sz="3600" dirty="0"/>
              <a:t>This word about him spread throughout Judea and all </a:t>
            </a:r>
            <a:r>
              <a:rPr lang="en-US" sz="3600"/>
              <a:t>the surrounding </a:t>
            </a:r>
            <a:r>
              <a:rPr lang="en-US" sz="3600" dirty="0"/>
              <a:t>country.</a:t>
            </a:r>
          </a:p>
        </p:txBody>
      </p:sp>
      <p:sp>
        <p:nvSpPr>
          <p:cNvPr id="5" name="TextBox 4"/>
          <p:cNvSpPr txBox="1"/>
          <p:nvPr/>
        </p:nvSpPr>
        <p:spPr>
          <a:xfrm>
            <a:off x="5562600" y="4724401"/>
            <a:ext cx="3352800" cy="461665"/>
          </a:xfrm>
          <a:prstGeom prst="rect">
            <a:avLst/>
          </a:prstGeom>
          <a:noFill/>
        </p:spPr>
        <p:txBody>
          <a:bodyPr wrap="square" rtlCol="0">
            <a:spAutoFit/>
          </a:bodyPr>
          <a:lstStyle/>
          <a:p>
            <a:pPr algn="ctr"/>
            <a:r>
              <a:rPr lang="en-US" sz="2400" dirty="0">
                <a:solidFill>
                  <a:schemeClr val="tx1">
                    <a:lumMod val="95000"/>
                  </a:schemeClr>
                </a:solidFill>
              </a:rPr>
              <a:t>Luke 7:17</a:t>
            </a:r>
          </a:p>
        </p:txBody>
      </p:sp>
    </p:spTree>
    <p:extLst>
      <p:ext uri="{BB962C8B-B14F-4D97-AF65-F5344CB8AC3E}">
        <p14:creationId xmlns:p14="http://schemas.microsoft.com/office/powerpoint/2010/main" val="2441712133"/>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5943600"/>
            <a:ext cx="7315200" cy="523220"/>
          </a:xfrm>
          <a:prstGeom prst="rect">
            <a:avLst/>
          </a:prstGeom>
          <a:noFill/>
        </p:spPr>
        <p:txBody>
          <a:bodyPr wrap="square" rtlCol="0">
            <a:spAutoFit/>
          </a:bodyPr>
          <a:lstStyle/>
          <a:p>
            <a:pPr algn="ctr"/>
            <a:r>
              <a:rPr lang="en-US" sz="1400" dirty="0">
                <a:solidFill>
                  <a:schemeClr val="tx1">
                    <a:lumMod val="95000"/>
                  </a:schemeClr>
                </a:solidFill>
              </a:rPr>
              <a:t>Raising of the Son of the Widow of Nain</a:t>
            </a:r>
          </a:p>
          <a:p>
            <a:pPr algn="ctr"/>
            <a:r>
              <a:rPr lang="en-US" sz="1400" dirty="0">
                <a:solidFill>
                  <a:schemeClr val="tx1">
                    <a:lumMod val="95000"/>
                  </a:schemeClr>
                </a:solidFill>
              </a:rPr>
              <a:t>Wilhelm </a:t>
            </a:r>
            <a:r>
              <a:rPr lang="en-US" sz="1400" dirty="0" err="1">
                <a:solidFill>
                  <a:schemeClr val="tx1">
                    <a:lumMod val="95000"/>
                  </a:schemeClr>
                </a:solidFill>
              </a:rPr>
              <a:t>Kotarbiński</a:t>
            </a:r>
            <a:r>
              <a:rPr lang="en-US" sz="1400" dirty="0">
                <a:solidFill>
                  <a:schemeClr val="tx1">
                    <a:lumMod val="95000"/>
                  </a:schemeClr>
                </a:solidFill>
              </a:rPr>
              <a:t>, 1879</a:t>
            </a:r>
          </a:p>
        </p:txBody>
      </p:sp>
      <p:pic>
        <p:nvPicPr>
          <p:cNvPr id="3" name="Picture 2">
            <a:extLst>
              <a:ext uri="{FF2B5EF4-FFF2-40B4-BE49-F238E27FC236}">
                <a16:creationId xmlns:a16="http://schemas.microsoft.com/office/drawing/2014/main" id="{EBC4ADC4-6117-E248-BCD7-71CF2933894D}"/>
              </a:ext>
            </a:extLst>
          </p:cNvPr>
          <p:cNvPicPr>
            <a:picLocks noChangeAspect="1"/>
          </p:cNvPicPr>
          <p:nvPr/>
        </p:nvPicPr>
        <p:blipFill>
          <a:blip r:embed="rId2"/>
          <a:stretch>
            <a:fillRect/>
          </a:stretch>
        </p:blipFill>
        <p:spPr>
          <a:xfrm>
            <a:off x="1828800" y="31376"/>
            <a:ext cx="8534400" cy="5674783"/>
          </a:xfrm>
          <a:prstGeom prst="rect">
            <a:avLst/>
          </a:prstGeom>
        </p:spPr>
      </p:pic>
    </p:spTree>
    <p:extLst>
      <p:ext uri="{BB962C8B-B14F-4D97-AF65-F5344CB8AC3E}">
        <p14:creationId xmlns:p14="http://schemas.microsoft.com/office/powerpoint/2010/main" val="48633474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http://commons.wikimedia.org/wiki/File:Alexandr_Ivanov_075.jpg</a:t>
            </a:r>
          </a:p>
          <a:p>
            <a:pPr>
              <a:buNone/>
            </a:pPr>
            <a:r>
              <a:rPr lang="en-US" sz="1600" dirty="0"/>
              <a:t>http://commons.wikimedia.org/wiki/File:The_dancing_lesson_thomas_eakins.jpeg</a:t>
            </a:r>
          </a:p>
          <a:p>
            <a:pPr>
              <a:buNone/>
            </a:pPr>
            <a:r>
              <a:rPr lang="en-US" sz="1600" dirty="0"/>
              <a:t>http://www.flickr.com/photos/eltb/3376892545/</a:t>
            </a:r>
          </a:p>
          <a:p>
            <a:pPr>
              <a:buNone/>
            </a:pPr>
            <a:r>
              <a:rPr lang="en-US" sz="1600" dirty="0"/>
              <a:t>https://commons.wikimedia.org/wiki/File:Brooklyn_Museum_-_The_Resurrection_of_the_Widow%27s_Son_at_Nain_(La_r%C3%A9surrection_du_fils_de_la_veuve_de_Na%C3%AFm)_-_James_Tissot_-_overall.jpg</a:t>
            </a:r>
          </a:p>
          <a:p>
            <a:pPr>
              <a:buNone/>
            </a:pPr>
            <a:r>
              <a:rPr lang="en-US" sz="1600" dirty="0"/>
              <a:t>https://</a:t>
            </a:r>
            <a:r>
              <a:rPr lang="en-US" sz="1600" dirty="0" err="1"/>
              <a:t>commons.wikimedia.org</a:t>
            </a:r>
            <a:r>
              <a:rPr lang="en-US" sz="1600" dirty="0"/>
              <a:t>/wiki/File:Ottheinrich_Folio081v_Lc7B.jpg</a:t>
            </a:r>
          </a:p>
          <a:p>
            <a:pPr>
              <a:buNone/>
            </a:pPr>
            <a:r>
              <a:rPr lang="en-US" sz="1600" dirty="0"/>
              <a:t>https://</a:t>
            </a:r>
            <a:r>
              <a:rPr lang="en-US" sz="1600" dirty="0" err="1"/>
              <a:t>commons.wikimedia.org</a:t>
            </a:r>
            <a:r>
              <a:rPr lang="en-US" sz="1600" dirty="0"/>
              <a:t>/wiki/File:Aufweckung-J%C3%BCngling-Nain-15.jpg</a:t>
            </a:r>
          </a:p>
          <a:p>
            <a:pPr>
              <a:buNone/>
            </a:pPr>
            <a:r>
              <a:rPr lang="en-US" sz="1600" dirty="0"/>
              <a:t>https://</a:t>
            </a:r>
            <a:r>
              <a:rPr lang="en-US" sz="1600" dirty="0" err="1"/>
              <a:t>commons.wikimedia.org</a:t>
            </a:r>
            <a:r>
              <a:rPr lang="en-US" sz="1600" dirty="0"/>
              <a:t>/wiki/File:Corbeil-Essonnes_Saint-Spire_174.JPG</a:t>
            </a:r>
          </a:p>
          <a:p>
            <a:pPr>
              <a:buNone/>
            </a:pPr>
            <a:r>
              <a:rPr lang="en-US" sz="1600" dirty="0"/>
              <a:t>https://</a:t>
            </a:r>
            <a:r>
              <a:rPr lang="en-US" sz="1600" dirty="0" err="1"/>
              <a:t>commons.wikimedia.org</a:t>
            </a:r>
            <a:r>
              <a:rPr lang="en-US" sz="1600" dirty="0"/>
              <a:t>/wiki/File:Nain_widow%27s_son_is_resurrected_by_Christ.jpg</a:t>
            </a:r>
          </a:p>
          <a:p>
            <a:pPr>
              <a:buNone/>
            </a:pPr>
            <a:r>
              <a:rPr lang="en-US" sz="1600" dirty="0"/>
              <a:t>https://</a:t>
            </a:r>
            <a:r>
              <a:rPr lang="en-US" sz="1600" dirty="0" err="1"/>
              <a:t>www.pwkoenig.co.uk</a:t>
            </a:r>
            <a:r>
              <a:rPr lang="en-US" sz="1600" dirty="0"/>
              <a:t>/</a:t>
            </a:r>
          </a:p>
          <a:p>
            <a:pPr>
              <a:buNone/>
            </a:pPr>
            <a:r>
              <a:rPr lang="en-US" sz="1600" dirty="0"/>
              <a:t>https://</a:t>
            </a:r>
            <a:r>
              <a:rPr lang="en-US" sz="1600" dirty="0" err="1"/>
              <a:t>commons.wikimedia.org</a:t>
            </a:r>
            <a:r>
              <a:rPr lang="en-US" sz="1600" dirty="0"/>
              <a:t>/wiki/File:Kotarbi%C5%84ski_Resurrection_of_the_son.jpg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136612"/>
            <a:ext cx="5067300" cy="584775"/>
          </a:xfrm>
          <a:prstGeom prst="rect">
            <a:avLst/>
          </a:prstGeom>
          <a:noFill/>
        </p:spPr>
        <p:txBody>
          <a:bodyPr wrap="square" rtlCol="0">
            <a:spAutoFit/>
          </a:bodyPr>
          <a:lstStyle/>
          <a:p>
            <a:pPr algn="ctr"/>
            <a:r>
              <a:rPr lang="en-US" sz="1600" dirty="0">
                <a:solidFill>
                  <a:schemeClr val="tx1">
                    <a:lumMod val="95000"/>
                  </a:schemeClr>
                </a:solidFill>
              </a:rPr>
              <a:t>Elijah and the Widow of Zarephath</a:t>
            </a:r>
          </a:p>
          <a:p>
            <a:pPr algn="ctr"/>
            <a:r>
              <a:rPr lang="en-US" sz="1600" dirty="0">
                <a:solidFill>
                  <a:schemeClr val="tx1">
                    <a:lumMod val="95000"/>
                  </a:schemeClr>
                </a:solidFill>
              </a:rPr>
              <a:t>Aleksandr </a:t>
            </a:r>
            <a:r>
              <a:rPr lang="en-US" sz="1600" dirty="0" err="1">
                <a:solidFill>
                  <a:schemeClr val="tx1">
                    <a:lumMod val="95000"/>
                  </a:schemeClr>
                </a:solidFill>
              </a:rPr>
              <a:t>Andreevich</a:t>
            </a:r>
            <a:r>
              <a:rPr lang="en-US" sz="1600" dirty="0">
                <a:solidFill>
                  <a:schemeClr val="tx1">
                    <a:lumMod val="95000"/>
                  </a:schemeClr>
                </a:solidFill>
              </a:rPr>
              <a:t>, ca. 1850</a:t>
            </a:r>
          </a:p>
        </p:txBody>
      </p:sp>
      <p:pic>
        <p:nvPicPr>
          <p:cNvPr id="2" name="Picture 1">
            <a:extLst>
              <a:ext uri="{FF2B5EF4-FFF2-40B4-BE49-F238E27FC236}">
                <a16:creationId xmlns:a16="http://schemas.microsoft.com/office/drawing/2014/main" id="{3CEFAFD2-0637-EA4C-B4CB-2F9A8D105A91}"/>
              </a:ext>
            </a:extLst>
          </p:cNvPr>
          <p:cNvPicPr>
            <a:picLocks noChangeAspect="1"/>
          </p:cNvPicPr>
          <p:nvPr/>
        </p:nvPicPr>
        <p:blipFill>
          <a:blip r:embed="rId2"/>
          <a:stretch>
            <a:fillRect/>
          </a:stretch>
        </p:blipFill>
        <p:spPr>
          <a:xfrm>
            <a:off x="6096000" y="57727"/>
            <a:ext cx="5562600" cy="6742546"/>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You have turned my mourning into dancing; you have taken off my sackcloth and clothed me with joy …</a:t>
            </a: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30:11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5100" y="5638800"/>
            <a:ext cx="6781800" cy="584775"/>
          </a:xfrm>
          <a:prstGeom prst="rect">
            <a:avLst/>
          </a:prstGeom>
          <a:noFill/>
        </p:spPr>
        <p:txBody>
          <a:bodyPr wrap="square" rtlCol="0">
            <a:spAutoFit/>
          </a:bodyPr>
          <a:lstStyle/>
          <a:p>
            <a:pPr algn="ctr"/>
            <a:r>
              <a:rPr lang="en-US" sz="1600" dirty="0">
                <a:solidFill>
                  <a:schemeClr val="tx1">
                    <a:lumMod val="95000"/>
                  </a:schemeClr>
                </a:solidFill>
              </a:rPr>
              <a:t>Dancing Lesson</a:t>
            </a:r>
          </a:p>
          <a:p>
            <a:pPr algn="ctr"/>
            <a:r>
              <a:rPr lang="en-US" sz="1600" dirty="0">
                <a:solidFill>
                  <a:schemeClr val="tx1">
                    <a:lumMod val="95000"/>
                  </a:schemeClr>
                </a:solidFill>
              </a:rPr>
              <a:t>Thomas Eakins, 1878</a:t>
            </a:r>
            <a:endParaRPr lang="en-US" dirty="0">
              <a:solidFill>
                <a:schemeClr val="tx1">
                  <a:lumMod val="95000"/>
                </a:schemeClr>
              </a:solidFill>
            </a:endParaRPr>
          </a:p>
        </p:txBody>
      </p:sp>
      <p:pic>
        <p:nvPicPr>
          <p:cNvPr id="6" name="Picture 5">
            <a:extLst>
              <a:ext uri="{FF2B5EF4-FFF2-40B4-BE49-F238E27FC236}">
                <a16:creationId xmlns:a16="http://schemas.microsoft.com/office/drawing/2014/main" id="{5748B5C0-118B-BE43-973F-616FD9C0EDCA}"/>
              </a:ext>
            </a:extLst>
          </p:cNvPr>
          <p:cNvPicPr>
            <a:picLocks noChangeAspect="1"/>
          </p:cNvPicPr>
          <p:nvPr/>
        </p:nvPicPr>
        <p:blipFill>
          <a:blip r:embed="rId3"/>
          <a:stretch>
            <a:fillRect/>
          </a:stretch>
        </p:blipFill>
        <p:spPr>
          <a:xfrm>
            <a:off x="2705100" y="0"/>
            <a:ext cx="6781800" cy="545036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6934200" cy="2308324"/>
          </a:xfrm>
          <a:prstGeom prst="rect">
            <a:avLst/>
          </a:prstGeom>
        </p:spPr>
        <p:txBody>
          <a:bodyPr wrap="square">
            <a:spAutoFit/>
          </a:bodyPr>
          <a:lstStyle/>
          <a:p>
            <a:r>
              <a:rPr lang="en-US" sz="3600" dirty="0"/>
              <a:t>They only heard it said, “The one who formerly was persecuting us is now proclaiming the faith he once tried to destroy.”</a:t>
            </a:r>
            <a:endParaRPr lang="en-US" sz="3600" dirty="0">
              <a:cs typeface="Arial" pitchFamily="34" charset="0"/>
            </a:endParaRPr>
          </a:p>
        </p:txBody>
      </p:sp>
      <p:sp>
        <p:nvSpPr>
          <p:cNvPr id="5" name="TextBox 4"/>
          <p:cNvSpPr txBox="1"/>
          <p:nvPr/>
        </p:nvSpPr>
        <p:spPr>
          <a:xfrm>
            <a:off x="5715000" y="4572001"/>
            <a:ext cx="3352800" cy="461665"/>
          </a:xfrm>
          <a:prstGeom prst="rect">
            <a:avLst/>
          </a:prstGeom>
          <a:noFill/>
        </p:spPr>
        <p:txBody>
          <a:bodyPr wrap="square" rtlCol="0">
            <a:spAutoFit/>
          </a:bodyPr>
          <a:lstStyle/>
          <a:p>
            <a:pPr algn="ctr"/>
            <a:r>
              <a:rPr lang="en-US" sz="2400" dirty="0">
                <a:solidFill>
                  <a:schemeClr val="tx1">
                    <a:lumMod val="95000"/>
                  </a:schemeClr>
                </a:solidFill>
              </a:rPr>
              <a:t>Galatians 1:23</a:t>
            </a:r>
          </a:p>
        </p:txBody>
      </p:sp>
    </p:spTree>
    <p:extLst>
      <p:ext uri="{BB962C8B-B14F-4D97-AF65-F5344CB8AC3E}">
        <p14:creationId xmlns:p14="http://schemas.microsoft.com/office/powerpoint/2010/main" val="2368290017"/>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019800"/>
            <a:ext cx="8763000" cy="338554"/>
          </a:xfrm>
          <a:prstGeom prst="rect">
            <a:avLst/>
          </a:prstGeom>
          <a:noFill/>
        </p:spPr>
        <p:txBody>
          <a:bodyPr wrap="square" rtlCol="0">
            <a:spAutoFit/>
          </a:bodyPr>
          <a:lstStyle/>
          <a:p>
            <a:pPr algn="ctr"/>
            <a:r>
              <a:rPr lang="en-US" sz="1600" dirty="0" err="1">
                <a:solidFill>
                  <a:schemeClr val="tx1">
                    <a:lumMod val="95000"/>
                  </a:schemeClr>
                </a:solidFill>
              </a:rPr>
              <a:t>Iglesia</a:t>
            </a:r>
            <a:r>
              <a:rPr lang="en-US" sz="1600" dirty="0">
                <a:solidFill>
                  <a:schemeClr val="tx1">
                    <a:lumMod val="95000"/>
                  </a:schemeClr>
                </a:solidFill>
              </a:rPr>
              <a:t> </a:t>
            </a:r>
            <a:r>
              <a:rPr lang="en-US" sz="1600" dirty="0" err="1">
                <a:solidFill>
                  <a:schemeClr val="tx1">
                    <a:lumMod val="95000"/>
                  </a:schemeClr>
                </a:solidFill>
              </a:rPr>
              <a:t>Ortodoxa</a:t>
            </a:r>
            <a:r>
              <a:rPr lang="en-US" sz="1600" dirty="0">
                <a:solidFill>
                  <a:schemeClr val="tx1">
                    <a:lumMod val="95000"/>
                  </a:schemeClr>
                </a:solidFill>
              </a:rPr>
              <a:t> </a:t>
            </a:r>
            <a:r>
              <a:rPr lang="en-US" sz="1600" dirty="0" err="1">
                <a:solidFill>
                  <a:schemeClr val="tx1">
                    <a:lumMod val="95000"/>
                  </a:schemeClr>
                </a:solidFill>
              </a:rPr>
              <a:t>Griega</a:t>
            </a:r>
            <a:r>
              <a:rPr lang="en-US" sz="1600" dirty="0">
                <a:solidFill>
                  <a:schemeClr val="tx1">
                    <a:lumMod val="95000"/>
                  </a:schemeClr>
                </a:solidFill>
              </a:rPr>
              <a:t>, icon, Naucalpan, Mexico</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FEA3EE49-A7D4-2A41-814B-7937D8B2C0D9}"/>
              </a:ext>
            </a:extLst>
          </p:cNvPr>
          <p:cNvPicPr>
            <a:picLocks noChangeAspect="1"/>
          </p:cNvPicPr>
          <p:nvPr/>
        </p:nvPicPr>
        <p:blipFill>
          <a:blip r:embed="rId2"/>
          <a:stretch>
            <a:fillRect/>
          </a:stretch>
        </p:blipFill>
        <p:spPr>
          <a:xfrm>
            <a:off x="2309931" y="17929"/>
            <a:ext cx="7572138" cy="5837506"/>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551837"/>
            <a:ext cx="6934200" cy="1754326"/>
          </a:xfrm>
          <a:prstGeom prst="rect">
            <a:avLst/>
          </a:prstGeom>
        </p:spPr>
        <p:txBody>
          <a:bodyPr wrap="square">
            <a:spAutoFit/>
          </a:bodyPr>
          <a:lstStyle/>
          <a:p>
            <a:r>
              <a:rPr lang="en-US" sz="3600" dirty="0"/>
              <a:t>“Soon afterwards he went to a town called Nain, and his disciples and a large crowd went with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7:11</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Raising of the Son of the Widow of Nain, James Tissot, ca. 1886-1894</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7F777F57-E5BD-3045-8ADB-15D1E39F9224}"/>
              </a:ext>
            </a:extLst>
          </p:cNvPr>
          <p:cNvPicPr>
            <a:picLocks noChangeAspect="1"/>
          </p:cNvPicPr>
          <p:nvPr/>
        </p:nvPicPr>
        <p:blipFill>
          <a:blip r:embed="rId2"/>
          <a:stretch>
            <a:fillRect/>
          </a:stretch>
        </p:blipFill>
        <p:spPr>
          <a:xfrm>
            <a:off x="1946286" y="26894"/>
            <a:ext cx="8299427" cy="59436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1924</TotalTime>
  <Words>764</Words>
  <Application>Microsoft Office PowerPoint</Application>
  <PresentationFormat>Widescreen</PresentationFormat>
  <Paragraphs>65</Paragraphs>
  <Slides>22</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Second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177</cp:revision>
  <dcterms:created xsi:type="dcterms:W3CDTF">2016-08-31T16:46:43Z</dcterms:created>
  <dcterms:modified xsi:type="dcterms:W3CDTF">2022-11-11T15:03:34Z</dcterms:modified>
</cp:coreProperties>
</file>