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282" r:id="rId3"/>
    <p:sldId id="382" r:id="rId4"/>
    <p:sldId id="410"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5" d="100"/>
          <a:sy n="75" d="100"/>
        </p:scale>
        <p:origin x="662"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5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11/12/2022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21417-9C38-480C-A012-705512C668E9}" type="slidenum">
              <a:rPr lang="en-US" smtClean="0"/>
              <a:pPr/>
              <a:t>5</a:t>
            </a:fld>
            <a:endParaRPr lang="en-US"/>
          </a:p>
        </p:txBody>
      </p:sp>
    </p:spTree>
    <p:extLst>
      <p:ext uri="{BB962C8B-B14F-4D97-AF65-F5344CB8AC3E}">
        <p14:creationId xmlns:p14="http://schemas.microsoft.com/office/powerpoint/2010/main" val="240987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11/12/2022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6900" y="1577976"/>
            <a:ext cx="8458200" cy="1698625"/>
          </a:xfrm>
        </p:spPr>
        <p:txBody>
          <a:bodyPr>
            <a:noAutofit/>
          </a:bodyPr>
          <a:lstStyle/>
          <a:p>
            <a:r>
              <a:rPr lang="en-US" sz="8000" dirty="0"/>
              <a:t>[Proper 4] Sunday after Pentecost</a:t>
            </a:r>
          </a:p>
        </p:txBody>
      </p:sp>
      <p:sp>
        <p:nvSpPr>
          <p:cNvPr id="3" name="Subtitle 2"/>
          <p:cNvSpPr>
            <a:spLocks noGrp="1"/>
          </p:cNvSpPr>
          <p:nvPr>
            <p:ph type="subTitle" idx="1"/>
          </p:nvPr>
        </p:nvSpPr>
        <p:spPr>
          <a:xfrm>
            <a:off x="2895600" y="3810000"/>
            <a:ext cx="6400800" cy="838200"/>
          </a:xfrm>
        </p:spPr>
        <p:txBody>
          <a:bodyPr>
            <a:normAutofit lnSpcReduction="10000"/>
          </a:bodyPr>
          <a:lstStyle/>
          <a:p>
            <a:r>
              <a:rPr lang="en-US" sz="5400" i="1" dirty="0">
                <a:solidFill>
                  <a:schemeClr val="tx1"/>
                </a:solidFill>
              </a:rPr>
              <a:t>Year C</a:t>
            </a:r>
          </a:p>
        </p:txBody>
      </p:sp>
      <p:sp>
        <p:nvSpPr>
          <p:cNvPr id="4" name="Rectangle 3"/>
          <p:cNvSpPr/>
          <p:nvPr/>
        </p:nvSpPr>
        <p:spPr>
          <a:xfrm>
            <a:off x="1524000" y="5943601"/>
            <a:ext cx="9144000" cy="830997"/>
          </a:xfrm>
          <a:prstGeom prst="rect">
            <a:avLst/>
          </a:prstGeom>
        </p:spPr>
        <p:txBody>
          <a:bodyPr wrap="square">
            <a:spAutoFit/>
          </a:bodyPr>
          <a:lstStyle/>
          <a:p>
            <a:pPr algn="ctr"/>
            <a:r>
              <a:rPr lang="en-US" sz="2400" dirty="0"/>
              <a:t>1 Kings 18:20-21, (22-29), 30-39 and Psalm 96  •  1 Kings 8:22-23, 41-43 and Psalm 96:1-9  •  Galatians 1:1-12  •  Luke 7:1-10</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76400"/>
            <a:ext cx="7162800" cy="2308324"/>
          </a:xfrm>
          <a:prstGeom prst="rect">
            <a:avLst/>
          </a:prstGeom>
        </p:spPr>
        <p:txBody>
          <a:bodyPr wrap="square">
            <a:spAutoFit/>
          </a:bodyPr>
          <a:lstStyle/>
          <a:p>
            <a:r>
              <a:rPr lang="en-US" sz="3600" dirty="0"/>
              <a:t>brothers and sisters … the gospel … proclaimed by me is not of human origin … but … received … through a revelation of Jesus Christ.</a:t>
            </a:r>
            <a:endParaRPr lang="en-US" sz="3600" dirty="0">
              <a:cs typeface="Arial" pitchFamily="34" charset="0"/>
            </a:endParaRPr>
          </a:p>
        </p:txBody>
      </p:sp>
      <p:sp>
        <p:nvSpPr>
          <p:cNvPr id="4" name="TextBox 3"/>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Galatians 1:11-12</a:t>
            </a:r>
          </a:p>
        </p:txBody>
      </p:sp>
    </p:spTree>
    <p:extLst>
      <p:ext uri="{BB962C8B-B14F-4D97-AF65-F5344CB8AC3E}">
        <p14:creationId xmlns:p14="http://schemas.microsoft.com/office/powerpoint/2010/main" val="417720463"/>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500" y="6443246"/>
            <a:ext cx="8763000" cy="338554"/>
          </a:xfrm>
          <a:prstGeom prst="rect">
            <a:avLst/>
          </a:prstGeom>
          <a:noFill/>
        </p:spPr>
        <p:txBody>
          <a:bodyPr wrap="square" rtlCol="0">
            <a:spAutoFit/>
          </a:bodyPr>
          <a:lstStyle/>
          <a:p>
            <a:pPr algn="ctr"/>
            <a:r>
              <a:rPr lang="en-US" sz="1600" dirty="0">
                <a:solidFill>
                  <a:schemeClr val="tx1">
                    <a:lumMod val="95000"/>
                  </a:schemeClr>
                </a:solidFill>
              </a:rPr>
              <a:t>Conversion of Paul  --  Pieter Bruegel the Elder, </a:t>
            </a:r>
            <a:r>
              <a:rPr lang="en-US" sz="1600" dirty="0" err="1">
                <a:solidFill>
                  <a:schemeClr val="tx1">
                    <a:lumMod val="95000"/>
                  </a:schemeClr>
                </a:solidFill>
              </a:rPr>
              <a:t>Kunsthistorische</a:t>
            </a:r>
            <a:r>
              <a:rPr lang="en-US" sz="1600" dirty="0">
                <a:solidFill>
                  <a:schemeClr val="tx1">
                    <a:lumMod val="95000"/>
                  </a:schemeClr>
                </a:solidFill>
              </a:rPr>
              <a:t> Museum, Vienna, Austria </a:t>
            </a:r>
          </a:p>
        </p:txBody>
      </p:sp>
      <p:pic>
        <p:nvPicPr>
          <p:cNvPr id="5" name="Picture 4" descr="A group of people on a rock&#10;&#10;Description automatically generated">
            <a:extLst>
              <a:ext uri="{FF2B5EF4-FFF2-40B4-BE49-F238E27FC236}">
                <a16:creationId xmlns:a16="http://schemas.microsoft.com/office/drawing/2014/main" id="{5BBD9B13-5FC4-4F6D-90BD-FE3584D22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
            <a:ext cx="9144000" cy="6353681"/>
          </a:xfrm>
          <a:prstGeom prst="rect">
            <a:avLst/>
          </a:prstGeom>
        </p:spPr>
      </p:pic>
    </p:spTree>
    <p:extLst>
      <p:ext uri="{BB962C8B-B14F-4D97-AF65-F5344CB8AC3E}">
        <p14:creationId xmlns:p14="http://schemas.microsoft.com/office/powerpoint/2010/main" val="696422820"/>
      </p:ext>
    </p:extLst>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447800"/>
            <a:ext cx="7162800" cy="3046988"/>
          </a:xfrm>
          <a:prstGeom prst="rect">
            <a:avLst/>
          </a:prstGeom>
        </p:spPr>
        <p:txBody>
          <a:bodyPr wrap="square">
            <a:spAutoFit/>
          </a:bodyPr>
          <a:lstStyle/>
          <a:p>
            <a:r>
              <a:rPr lang="en-US" sz="3200" dirty="0"/>
              <a:t>And Jesus went with them, but when he was not far from the house, the centurion sent friends to say to him, "Lord, do not trouble yourself, for I am not worthy to have you come under my roof;</a:t>
            </a:r>
          </a:p>
          <a:p>
            <a:endParaRPr lang="en-US" sz="2800" dirty="0"/>
          </a:p>
        </p:txBody>
      </p:sp>
      <p:sp>
        <p:nvSpPr>
          <p:cNvPr id="4" name="TextBox 3"/>
          <p:cNvSpPr txBox="1"/>
          <p:nvPr/>
        </p:nvSpPr>
        <p:spPr>
          <a:xfrm>
            <a:off x="63246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7:6</a:t>
            </a:r>
          </a:p>
        </p:txBody>
      </p:sp>
    </p:spTree>
    <p:extLst>
      <p:ext uri="{BB962C8B-B14F-4D97-AF65-F5344CB8AC3E}">
        <p14:creationId xmlns:p14="http://schemas.microsoft.com/office/powerpoint/2010/main" val="133453742"/>
      </p:ext>
    </p:extLst>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4965918"/>
            <a:ext cx="1981200" cy="1815882"/>
          </a:xfrm>
          <a:prstGeom prst="rect">
            <a:avLst/>
          </a:prstGeom>
          <a:noFill/>
        </p:spPr>
        <p:txBody>
          <a:bodyPr wrap="square" rtlCol="0">
            <a:spAutoFit/>
          </a:bodyPr>
          <a:lstStyle/>
          <a:p>
            <a:pPr algn="ctr"/>
            <a:r>
              <a:rPr lang="en-US" sz="1600" dirty="0">
                <a:solidFill>
                  <a:schemeClr val="tx1">
                    <a:lumMod val="95000"/>
                  </a:schemeClr>
                </a:solidFill>
              </a:rPr>
              <a:t>Jesus Heals the Centurion’s  Servant</a:t>
            </a:r>
          </a:p>
          <a:p>
            <a:pPr algn="ctr"/>
            <a:endParaRPr lang="en-US" sz="1600" dirty="0">
              <a:solidFill>
                <a:schemeClr val="tx1">
                  <a:lumMod val="95000"/>
                </a:schemeClr>
              </a:solidFill>
            </a:endParaRPr>
          </a:p>
          <a:p>
            <a:pPr algn="ctr"/>
            <a:r>
              <a:rPr lang="en-US" sz="1600" dirty="0">
                <a:solidFill>
                  <a:schemeClr val="tx1">
                    <a:lumMod val="95000"/>
                  </a:schemeClr>
                </a:solidFill>
              </a:rPr>
              <a:t>Ilyas Basim </a:t>
            </a:r>
            <a:r>
              <a:rPr lang="en-US" sz="1600" dirty="0" err="1">
                <a:solidFill>
                  <a:schemeClr val="tx1">
                    <a:lumMod val="95000"/>
                  </a:schemeClr>
                </a:solidFill>
              </a:rPr>
              <a:t>Khuri</a:t>
            </a:r>
            <a:r>
              <a:rPr lang="en-US" sz="1600" dirty="0">
                <a:solidFill>
                  <a:schemeClr val="tx1">
                    <a:lumMod val="95000"/>
                  </a:schemeClr>
                </a:solidFill>
              </a:rPr>
              <a:t> </a:t>
            </a:r>
            <a:r>
              <a:rPr lang="en-US" sz="1600" dirty="0" err="1">
                <a:solidFill>
                  <a:schemeClr val="tx1">
                    <a:lumMod val="95000"/>
                  </a:schemeClr>
                </a:solidFill>
              </a:rPr>
              <a:t>Bazzi</a:t>
            </a:r>
            <a:r>
              <a:rPr lang="en-US" sz="1600" dirty="0">
                <a:solidFill>
                  <a:schemeClr val="tx1">
                    <a:lumMod val="95000"/>
                  </a:schemeClr>
                </a:solidFill>
              </a:rPr>
              <a:t> </a:t>
            </a:r>
            <a:r>
              <a:rPr lang="en-US" sz="1600" dirty="0" err="1">
                <a:solidFill>
                  <a:schemeClr val="tx1">
                    <a:lumMod val="95000"/>
                  </a:schemeClr>
                </a:solidFill>
              </a:rPr>
              <a:t>Rahib</a:t>
            </a:r>
            <a:endParaRPr lang="en-US" sz="1600" dirty="0">
              <a:solidFill>
                <a:schemeClr val="tx1">
                  <a:lumMod val="95000"/>
                </a:schemeClr>
              </a:solidFill>
            </a:endParaRPr>
          </a:p>
          <a:p>
            <a:pPr algn="ctr"/>
            <a:r>
              <a:rPr lang="en-US" sz="1600" dirty="0">
                <a:solidFill>
                  <a:schemeClr val="tx1">
                    <a:lumMod val="95000"/>
                  </a:schemeClr>
                </a:solidFill>
              </a:rPr>
              <a:t>Walters Art Museum</a:t>
            </a:r>
          </a:p>
          <a:p>
            <a:pPr algn="ctr"/>
            <a:r>
              <a:rPr lang="en-US" sz="1600" dirty="0">
                <a:solidFill>
                  <a:schemeClr val="tx1">
                    <a:lumMod val="95000"/>
                  </a:schemeClr>
                </a:solidFill>
              </a:rPr>
              <a:t>Baltimore, MD</a:t>
            </a:r>
          </a:p>
        </p:txBody>
      </p:sp>
      <p:pic>
        <p:nvPicPr>
          <p:cNvPr id="2052" name="Picture 4" descr="Title: Jesus Heals the Centurion's Servant&#10;[Click for larger image view]">
            <a:extLst>
              <a:ext uri="{FF2B5EF4-FFF2-40B4-BE49-F238E27FC236}">
                <a16:creationId xmlns:a16="http://schemas.microsoft.com/office/drawing/2014/main" id="{74293EFA-E901-4F82-B7E7-3FF6CA5F241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95800" y="32269"/>
            <a:ext cx="5105400" cy="679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332380"/>
      </p:ext>
    </p:extLst>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76400"/>
            <a:ext cx="7162800" cy="1754326"/>
          </a:xfrm>
          <a:prstGeom prst="rect">
            <a:avLst/>
          </a:prstGeom>
        </p:spPr>
        <p:txBody>
          <a:bodyPr wrap="square">
            <a:spAutoFit/>
          </a:bodyPr>
          <a:lstStyle/>
          <a:p>
            <a:r>
              <a:rPr lang="en-US" sz="3600" dirty="0"/>
              <a:t>therefore I did not presume to come to you. But only speak the word, and let my servant be healed. </a:t>
            </a:r>
            <a:endParaRPr lang="en-US" sz="3600" dirty="0">
              <a:cs typeface="Arial" pitchFamily="34" charset="0"/>
            </a:endParaRPr>
          </a:p>
        </p:txBody>
      </p:sp>
      <p:sp>
        <p:nvSpPr>
          <p:cNvPr id="4" name="TextBox 3"/>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Luke 7:7</a:t>
            </a:r>
          </a:p>
        </p:txBody>
      </p:sp>
    </p:spTree>
    <p:extLst>
      <p:ext uri="{BB962C8B-B14F-4D97-AF65-F5344CB8AC3E}">
        <p14:creationId xmlns:p14="http://schemas.microsoft.com/office/powerpoint/2010/main" val="2166463057"/>
      </p:ext>
    </p:extLst>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24600"/>
            <a:ext cx="8763000" cy="338554"/>
          </a:xfrm>
          <a:prstGeom prst="rect">
            <a:avLst/>
          </a:prstGeom>
          <a:noFill/>
        </p:spPr>
        <p:txBody>
          <a:bodyPr wrap="square" rtlCol="0">
            <a:spAutoFit/>
          </a:bodyPr>
          <a:lstStyle/>
          <a:p>
            <a:pPr algn="ctr"/>
            <a:r>
              <a:rPr lang="en-US" sz="1600" dirty="0">
                <a:solidFill>
                  <a:schemeClr val="tx1">
                    <a:lumMod val="95000"/>
                  </a:schemeClr>
                </a:solidFill>
              </a:rPr>
              <a:t>Born Again  --  Lauren Wright Pittman, Liturgical artist</a:t>
            </a:r>
          </a:p>
        </p:txBody>
      </p:sp>
      <p:pic>
        <p:nvPicPr>
          <p:cNvPr id="2" name="Picture 1">
            <a:extLst>
              <a:ext uri="{FF2B5EF4-FFF2-40B4-BE49-F238E27FC236}">
                <a16:creationId xmlns:a16="http://schemas.microsoft.com/office/drawing/2014/main" id="{5C6BDCC3-373C-48A0-BF10-8E34CDC8D92D}"/>
              </a:ext>
            </a:extLst>
          </p:cNvPr>
          <p:cNvPicPr>
            <a:picLocks noChangeAspect="1"/>
          </p:cNvPicPr>
          <p:nvPr/>
        </p:nvPicPr>
        <p:blipFill>
          <a:blip r:embed="rId2"/>
          <a:stretch>
            <a:fillRect/>
          </a:stretch>
        </p:blipFill>
        <p:spPr>
          <a:xfrm>
            <a:off x="3886200" y="914400"/>
            <a:ext cx="4267200" cy="4267200"/>
          </a:xfrm>
          <a:prstGeom prst="rect">
            <a:avLst/>
          </a:prstGeom>
        </p:spPr>
      </p:pic>
    </p:spTree>
    <p:extLst>
      <p:ext uri="{BB962C8B-B14F-4D97-AF65-F5344CB8AC3E}">
        <p14:creationId xmlns:p14="http://schemas.microsoft.com/office/powerpoint/2010/main" val="1269590367"/>
      </p:ext>
    </p:extLst>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145289"/>
            <a:ext cx="6705600" cy="3416320"/>
          </a:xfrm>
          <a:prstGeom prst="rect">
            <a:avLst/>
          </a:prstGeom>
        </p:spPr>
        <p:txBody>
          <a:bodyPr wrap="square">
            <a:spAutoFit/>
          </a:bodyPr>
          <a:lstStyle/>
          <a:p>
            <a:r>
              <a:rPr lang="en-US" sz="3600" dirty="0"/>
              <a:t>When Jesus heard this he was amazed at him, and turning to the crowd that followed him, he said, "I tell you, not even in Israel have I found such faith."</a:t>
            </a:r>
          </a:p>
          <a:p>
            <a:endParaRPr lang="en-US" sz="3600" dirty="0">
              <a:cs typeface="Arial" pitchFamily="34" charset="0"/>
            </a:endParaRPr>
          </a:p>
        </p:txBody>
      </p:sp>
      <p:sp>
        <p:nvSpPr>
          <p:cNvPr id="4" name="TextBox 3"/>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Luke 7:9</a:t>
            </a:r>
          </a:p>
        </p:txBody>
      </p:sp>
    </p:spTree>
    <p:extLst>
      <p:ext uri="{BB962C8B-B14F-4D97-AF65-F5344CB8AC3E}">
        <p14:creationId xmlns:p14="http://schemas.microsoft.com/office/powerpoint/2010/main" val="952145090"/>
      </p:ext>
    </p:extLst>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Jesus Heals the Centurion’s Servant  --  Paolo Veronese, Prado, Madrid, Spain</a:t>
            </a:r>
          </a:p>
        </p:txBody>
      </p:sp>
      <p:pic>
        <p:nvPicPr>
          <p:cNvPr id="6" name="Picture 5" descr="A group of people in costumes&#10;&#10;Description automatically generated">
            <a:extLst>
              <a:ext uri="{FF2B5EF4-FFF2-40B4-BE49-F238E27FC236}">
                <a16:creationId xmlns:a16="http://schemas.microsoft.com/office/drawing/2014/main" id="{1508D10E-407D-4181-99E2-3CD30A62A5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1" y="234081"/>
            <a:ext cx="9109833" cy="5837339"/>
          </a:xfrm>
          <a:prstGeom prst="rect">
            <a:avLst/>
          </a:prstGeom>
        </p:spPr>
      </p:pic>
    </p:spTree>
    <p:extLst>
      <p:ext uri="{BB962C8B-B14F-4D97-AF65-F5344CB8AC3E}">
        <p14:creationId xmlns:p14="http://schemas.microsoft.com/office/powerpoint/2010/main" val="629568968"/>
      </p:ext>
    </p:extLst>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https://commons.wikimedia.org/wiki/File:Augustins_-_Le_Proph%C3%A8te_%C3%89lie_by_Marc_Arcis.jpg</a:t>
            </a:r>
          </a:p>
          <a:p>
            <a:pPr>
              <a:buNone/>
            </a:pPr>
            <a:r>
              <a:rPr lang="en-US" sz="1600" dirty="0"/>
              <a:t>https://commons.wikimedia.org/wiki/File:Julian_Onderdonk_(1882-1922)_-_Dawn_In_The_Hills_(1922).j</a:t>
            </a:r>
          </a:p>
          <a:p>
            <a:pPr>
              <a:buNone/>
            </a:pPr>
            <a:r>
              <a:rPr lang="en-US" sz="1600" dirty="0" err="1"/>
              <a:t>pg</a:t>
            </a:r>
            <a:endParaRPr lang="en-US" sz="1600" dirty="0"/>
          </a:p>
          <a:p>
            <a:pPr>
              <a:buNone/>
            </a:pPr>
            <a:r>
              <a:rPr lang="en-US" sz="1600" dirty="0"/>
              <a:t>https://commons.wikimedia.org/wiki/File:Jewish_immigration_Russia_United_States_1901.jpg</a:t>
            </a:r>
          </a:p>
          <a:p>
            <a:pPr>
              <a:buNone/>
            </a:pPr>
            <a:r>
              <a:rPr lang="en-US" sz="1600" dirty="0"/>
              <a:t>Estate of John August Swanson, https://www.johnaugustswanson.com/</a:t>
            </a:r>
          </a:p>
          <a:p>
            <a:pPr>
              <a:buNone/>
            </a:pPr>
            <a:r>
              <a:rPr lang="en-US" sz="1600" dirty="0"/>
              <a:t>https://commons.wikimedia.org/wiki/File:Conversion_of_Paul_(Bruegel).jpg</a:t>
            </a:r>
          </a:p>
          <a:p>
            <a:pPr>
              <a:buNone/>
            </a:pPr>
            <a:r>
              <a:rPr lang="en-US" sz="1600" dirty="0"/>
              <a:t>https://www.flickr.com/photos/medmss/5184968294/</a:t>
            </a:r>
          </a:p>
          <a:p>
            <a:pPr>
              <a:buNone/>
            </a:pPr>
            <a:r>
              <a:rPr lang="en-US" sz="1600" dirty="0"/>
              <a:t>http://www.lewpstudio.com - copyright by Lauren Wright Pittman</a:t>
            </a:r>
          </a:p>
          <a:p>
            <a:pPr>
              <a:buNone/>
            </a:pPr>
            <a:r>
              <a:rPr lang="en-US" sz="1600" dirty="0"/>
              <a:t>https://commons.wikimedia.org/wiki/File:Jes%C3%BAs_y_el_centuri%C3%B3n_(El_Veron%C3%A9s).jpg</a:t>
            </a:r>
          </a:p>
          <a:p>
            <a:pPr>
              <a:buNone/>
            </a:pPr>
            <a:endParaRPr lang="en-US" sz="1600" dirty="0"/>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76400"/>
            <a:ext cx="7162800" cy="2308324"/>
          </a:xfrm>
          <a:prstGeom prst="rect">
            <a:avLst/>
          </a:prstGeom>
        </p:spPr>
        <p:txBody>
          <a:bodyPr wrap="square">
            <a:spAutoFit/>
          </a:bodyPr>
          <a:lstStyle/>
          <a:p>
            <a:r>
              <a:rPr lang="en-US" sz="3600" dirty="0"/>
              <a:t>“Answer me, O LORD, answer me, so that this people may know that you, O LORD, are God, and that you have turned their hearts back."</a:t>
            </a:r>
            <a:endParaRPr lang="en-US" sz="3600" dirty="0">
              <a:cs typeface="Arial" pitchFamily="34" charset="0"/>
            </a:endParaRPr>
          </a:p>
        </p:txBody>
      </p:sp>
      <p:sp>
        <p:nvSpPr>
          <p:cNvPr id="4" name="TextBox 3"/>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1 Kings 18:37</a:t>
            </a:r>
          </a:p>
        </p:txBody>
      </p:sp>
    </p:spTree>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F70D1C-3DC6-4605-8699-7764EBF6D7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1" y="0"/>
            <a:ext cx="5395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72400" y="5458362"/>
            <a:ext cx="2895600" cy="1323439"/>
          </a:xfrm>
          <a:prstGeom prst="rect">
            <a:avLst/>
          </a:prstGeom>
          <a:noFill/>
        </p:spPr>
        <p:txBody>
          <a:bodyPr wrap="square" rtlCol="0">
            <a:spAutoFit/>
          </a:bodyPr>
          <a:lstStyle/>
          <a:p>
            <a:pPr algn="ctr"/>
            <a:r>
              <a:rPr lang="en-US" sz="1600" dirty="0">
                <a:solidFill>
                  <a:schemeClr val="tx1">
                    <a:lumMod val="95000"/>
                  </a:schemeClr>
                </a:solidFill>
              </a:rPr>
              <a:t>Prophet Elijah on Mount Carmel</a:t>
            </a:r>
          </a:p>
          <a:p>
            <a:pPr algn="ctr"/>
            <a:endParaRPr lang="en-US" sz="1600" dirty="0">
              <a:solidFill>
                <a:schemeClr val="tx1">
                  <a:lumMod val="95000"/>
                </a:schemeClr>
              </a:solidFill>
            </a:endParaRPr>
          </a:p>
          <a:p>
            <a:pPr algn="ctr"/>
            <a:r>
              <a:rPr lang="en-US" sz="1600" dirty="0">
                <a:solidFill>
                  <a:schemeClr val="tx1">
                    <a:lumMod val="95000"/>
                  </a:schemeClr>
                </a:solidFill>
              </a:rPr>
              <a:t>Marc </a:t>
            </a:r>
            <a:r>
              <a:rPr lang="en-US" sz="1600" dirty="0" err="1">
                <a:solidFill>
                  <a:schemeClr val="tx1">
                    <a:lumMod val="95000"/>
                  </a:schemeClr>
                </a:solidFill>
              </a:rPr>
              <a:t>Arcis</a:t>
            </a:r>
            <a:endParaRPr lang="en-US" sz="1600" dirty="0">
              <a:solidFill>
                <a:schemeClr val="tx1">
                  <a:lumMod val="95000"/>
                </a:schemeClr>
              </a:solidFill>
            </a:endParaRPr>
          </a:p>
          <a:p>
            <a:pPr algn="ctr"/>
            <a:r>
              <a:rPr lang="en-US" sz="1600" dirty="0" err="1">
                <a:solidFill>
                  <a:schemeClr val="tx1">
                    <a:lumMod val="95000"/>
                  </a:schemeClr>
                </a:solidFill>
              </a:rPr>
              <a:t>Musée</a:t>
            </a:r>
            <a:r>
              <a:rPr lang="en-US" sz="1600" dirty="0">
                <a:solidFill>
                  <a:schemeClr val="tx1">
                    <a:lumMod val="95000"/>
                  </a:schemeClr>
                </a:solidFill>
              </a:rPr>
              <a:t> des </a:t>
            </a:r>
            <a:r>
              <a:rPr lang="en-US" sz="1600" dirty="0" err="1">
                <a:solidFill>
                  <a:schemeClr val="tx1">
                    <a:lumMod val="95000"/>
                  </a:schemeClr>
                </a:solidFill>
              </a:rPr>
              <a:t>Augustins</a:t>
            </a:r>
            <a:endParaRPr lang="en-US" sz="1600" dirty="0">
              <a:solidFill>
                <a:schemeClr val="tx1">
                  <a:lumMod val="95000"/>
                </a:schemeClr>
              </a:solidFill>
            </a:endParaRPr>
          </a:p>
          <a:p>
            <a:pPr algn="ctr"/>
            <a:r>
              <a:rPr lang="en-US" sz="1600" dirty="0">
                <a:solidFill>
                  <a:schemeClr val="tx1">
                    <a:lumMod val="95000"/>
                  </a:schemeClr>
                </a:solidFill>
              </a:rPr>
              <a:t>Toulouse, France</a:t>
            </a:r>
          </a:p>
        </p:txBody>
      </p:sp>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1" y="1765280"/>
            <a:ext cx="6677891" cy="1754326"/>
          </a:xfrm>
          <a:prstGeom prst="rect">
            <a:avLst/>
          </a:prstGeom>
        </p:spPr>
        <p:txBody>
          <a:bodyPr wrap="square">
            <a:spAutoFit/>
          </a:bodyPr>
          <a:lstStyle/>
          <a:p>
            <a:r>
              <a:rPr lang="en-US" sz="3600" dirty="0"/>
              <a:t>Let the heavens be glad, and let the earth rejoice … let the field exult, and everything in it.</a:t>
            </a:r>
            <a:endParaRPr lang="en-US" sz="3600" dirty="0">
              <a:cs typeface="Arial" pitchFamily="34" charset="0"/>
            </a:endParaRPr>
          </a:p>
        </p:txBody>
      </p:sp>
      <p:sp>
        <p:nvSpPr>
          <p:cNvPr id="4" name="TextBox 3"/>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Psalm 96:11a, 12a</a:t>
            </a:r>
          </a:p>
        </p:txBody>
      </p:sp>
    </p:spTree>
    <p:extLst>
      <p:ext uri="{BB962C8B-B14F-4D97-AF65-F5344CB8AC3E}">
        <p14:creationId xmlns:p14="http://schemas.microsoft.com/office/powerpoint/2010/main" val="627101682"/>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Dawn in the Hills  --   Julian Onderdonk </a:t>
            </a:r>
          </a:p>
        </p:txBody>
      </p:sp>
      <p:pic>
        <p:nvPicPr>
          <p:cNvPr id="2" name="Picture 1">
            <a:extLst>
              <a:ext uri="{FF2B5EF4-FFF2-40B4-BE49-F238E27FC236}">
                <a16:creationId xmlns:a16="http://schemas.microsoft.com/office/drawing/2014/main" id="{258454CC-3A6D-4B00-92F3-789F39F0F036}"/>
              </a:ext>
            </a:extLst>
          </p:cNvPr>
          <p:cNvPicPr>
            <a:picLocks noChangeAspect="1"/>
          </p:cNvPicPr>
          <p:nvPr/>
        </p:nvPicPr>
        <p:blipFill>
          <a:blip r:embed="rId3"/>
          <a:stretch>
            <a:fillRect/>
          </a:stretch>
        </p:blipFill>
        <p:spPr>
          <a:xfrm>
            <a:off x="2100264" y="192186"/>
            <a:ext cx="8034337" cy="6094314"/>
          </a:xfrm>
          <a:prstGeom prst="rect">
            <a:avLst/>
          </a:prstGeom>
        </p:spPr>
      </p:pic>
    </p:spTree>
    <p:extLst>
      <p:ext uri="{BB962C8B-B14F-4D97-AF65-F5344CB8AC3E}">
        <p14:creationId xmlns:p14="http://schemas.microsoft.com/office/powerpoint/2010/main" val="2081961824"/>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654076"/>
            <a:ext cx="7162800" cy="2308324"/>
          </a:xfrm>
          <a:prstGeom prst="rect">
            <a:avLst/>
          </a:prstGeom>
        </p:spPr>
        <p:txBody>
          <a:bodyPr wrap="square">
            <a:spAutoFit/>
          </a:bodyPr>
          <a:lstStyle/>
          <a:p>
            <a:r>
              <a:rPr lang="en-US" sz="3600" dirty="0"/>
              <a:t>when a foreigner … comes from a distant land … they shall hear of your great name, your mighty hand, and your outstretched arm.</a:t>
            </a:r>
            <a:endParaRPr lang="en-US" sz="3600" dirty="0">
              <a:cs typeface="Arial" pitchFamily="34" charset="0"/>
            </a:endParaRPr>
          </a:p>
        </p:txBody>
      </p:sp>
      <p:sp>
        <p:nvSpPr>
          <p:cNvPr id="4" name="TextBox 3"/>
          <p:cNvSpPr txBox="1"/>
          <p:nvPr/>
        </p:nvSpPr>
        <p:spPr>
          <a:xfrm>
            <a:off x="5867400" y="4343401"/>
            <a:ext cx="3352800" cy="461665"/>
          </a:xfrm>
          <a:prstGeom prst="rect">
            <a:avLst/>
          </a:prstGeom>
          <a:noFill/>
        </p:spPr>
        <p:txBody>
          <a:bodyPr wrap="square" rtlCol="0">
            <a:spAutoFit/>
          </a:bodyPr>
          <a:lstStyle/>
          <a:p>
            <a:pPr algn="ctr"/>
            <a:r>
              <a:rPr lang="en-US" sz="2400" dirty="0">
                <a:solidFill>
                  <a:schemeClr val="tx1">
                    <a:lumMod val="95000"/>
                  </a:schemeClr>
                </a:solidFill>
              </a:rPr>
              <a:t>1 Kings 8:41b, 42a</a:t>
            </a:r>
          </a:p>
        </p:txBody>
      </p:sp>
    </p:spTree>
    <p:extLst>
      <p:ext uri="{BB962C8B-B14F-4D97-AF65-F5344CB8AC3E}">
        <p14:creationId xmlns:p14="http://schemas.microsoft.com/office/powerpoint/2010/main" val="189708869"/>
      </p:ext>
    </p:extLst>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47A019-3668-1847-8E8C-998499B29936}"/>
              </a:ext>
            </a:extLst>
          </p:cNvPr>
          <p:cNvPicPr>
            <a:picLocks noChangeAspect="1"/>
          </p:cNvPicPr>
          <p:nvPr/>
        </p:nvPicPr>
        <p:blipFill>
          <a:blip r:embed="rId2"/>
          <a:stretch>
            <a:fillRect/>
          </a:stretch>
        </p:blipFill>
        <p:spPr>
          <a:xfrm>
            <a:off x="3248526" y="2406"/>
            <a:ext cx="6352674" cy="6853187"/>
          </a:xfrm>
          <a:prstGeom prst="rect">
            <a:avLst/>
          </a:prstGeom>
        </p:spPr>
      </p:pic>
      <p:sp>
        <p:nvSpPr>
          <p:cNvPr id="3" name="TextBox 2"/>
          <p:cNvSpPr txBox="1"/>
          <p:nvPr/>
        </p:nvSpPr>
        <p:spPr>
          <a:xfrm>
            <a:off x="1752600" y="4813518"/>
            <a:ext cx="1219200" cy="1815882"/>
          </a:xfrm>
          <a:prstGeom prst="rect">
            <a:avLst/>
          </a:prstGeom>
          <a:noFill/>
        </p:spPr>
        <p:txBody>
          <a:bodyPr wrap="square" rtlCol="0">
            <a:spAutoFit/>
          </a:bodyPr>
          <a:lstStyle/>
          <a:p>
            <a:pPr algn="ctr"/>
            <a:r>
              <a:rPr lang="en-US" sz="1600" dirty="0">
                <a:solidFill>
                  <a:schemeClr val="tx1">
                    <a:lumMod val="95000"/>
                  </a:schemeClr>
                </a:solidFill>
              </a:rPr>
              <a:t>Jewish Immigration to U.S.</a:t>
            </a:r>
          </a:p>
          <a:p>
            <a:pPr algn="ctr"/>
            <a:endParaRPr lang="en-US" sz="1600" dirty="0">
              <a:solidFill>
                <a:schemeClr val="tx1">
                  <a:lumMod val="95000"/>
                </a:schemeClr>
              </a:solidFill>
            </a:endParaRPr>
          </a:p>
          <a:p>
            <a:pPr algn="ctr"/>
            <a:r>
              <a:rPr lang="en-US" sz="1600" dirty="0">
                <a:solidFill>
                  <a:schemeClr val="tx1">
                    <a:lumMod val="95000"/>
                  </a:schemeClr>
                </a:solidFill>
              </a:rPr>
              <a:t>Hebrew Publishing Company</a:t>
            </a:r>
          </a:p>
        </p:txBody>
      </p:sp>
    </p:spTree>
    <p:extLst>
      <p:ext uri="{BB962C8B-B14F-4D97-AF65-F5344CB8AC3E}">
        <p14:creationId xmlns:p14="http://schemas.microsoft.com/office/powerpoint/2010/main" val="2276287584"/>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828800"/>
            <a:ext cx="7162800" cy="2308324"/>
          </a:xfrm>
          <a:prstGeom prst="rect">
            <a:avLst/>
          </a:prstGeom>
        </p:spPr>
        <p:txBody>
          <a:bodyPr wrap="square">
            <a:spAutoFit/>
          </a:bodyPr>
          <a:lstStyle/>
          <a:p>
            <a:r>
              <a:rPr lang="en-US" sz="3600" dirty="0"/>
              <a:t>Sing to the Lord … Declare his glory among the nations, his marvelous works among all the peoples.</a:t>
            </a:r>
          </a:p>
          <a:p>
            <a:endParaRPr lang="en-US" sz="3600" dirty="0">
              <a:cs typeface="Arial" pitchFamily="34" charset="0"/>
            </a:endParaRPr>
          </a:p>
        </p:txBody>
      </p:sp>
      <p:sp>
        <p:nvSpPr>
          <p:cNvPr id="4" name="TextBox 3"/>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Psalm 96:2a, 3</a:t>
            </a:r>
          </a:p>
        </p:txBody>
      </p:sp>
    </p:spTree>
    <p:extLst>
      <p:ext uri="{BB962C8B-B14F-4D97-AF65-F5344CB8AC3E}">
        <p14:creationId xmlns:p14="http://schemas.microsoft.com/office/powerpoint/2010/main" val="1444868564"/>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833646"/>
            <a:ext cx="8305800" cy="338554"/>
          </a:xfrm>
          <a:prstGeom prst="rect">
            <a:avLst/>
          </a:prstGeom>
          <a:noFill/>
        </p:spPr>
        <p:txBody>
          <a:bodyPr wrap="square" rtlCol="0">
            <a:spAutoFit/>
          </a:bodyPr>
          <a:lstStyle/>
          <a:p>
            <a:pPr algn="ctr"/>
            <a:r>
              <a:rPr lang="en-US" sz="1600" dirty="0">
                <a:solidFill>
                  <a:schemeClr val="tx1">
                    <a:lumMod val="95000"/>
                  </a:schemeClr>
                </a:solidFill>
              </a:rPr>
              <a:t>Wedding Feast  --  John August Swanson</a:t>
            </a:r>
          </a:p>
        </p:txBody>
      </p:sp>
      <p:pic>
        <p:nvPicPr>
          <p:cNvPr id="5" name="Picture 4">
            <a:extLst>
              <a:ext uri="{FF2B5EF4-FFF2-40B4-BE49-F238E27FC236}">
                <a16:creationId xmlns:a16="http://schemas.microsoft.com/office/drawing/2014/main" id="{9F1522AA-4AD7-50C0-6EC6-49A4E44E92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6400" y="525517"/>
            <a:ext cx="8804746" cy="4656083"/>
          </a:xfrm>
          <a:prstGeom prst="rect">
            <a:avLst/>
          </a:prstGeom>
        </p:spPr>
      </p:pic>
    </p:spTree>
    <p:extLst>
      <p:ext uri="{BB962C8B-B14F-4D97-AF65-F5344CB8AC3E}">
        <p14:creationId xmlns:p14="http://schemas.microsoft.com/office/powerpoint/2010/main" val="3552847611"/>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430</TotalTime>
  <Words>651</Words>
  <Application>Microsoft Office PowerPoint</Application>
  <PresentationFormat>Widescreen</PresentationFormat>
  <Paragraphs>54</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First Sunday after Christmas Day Year A</vt:lpstr>
      <vt:lpstr>[Proper 4]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135</cp:revision>
  <dcterms:created xsi:type="dcterms:W3CDTF">2016-08-31T16:46:43Z</dcterms:created>
  <dcterms:modified xsi:type="dcterms:W3CDTF">2022-11-12T17:44:37Z</dcterms:modified>
</cp:coreProperties>
</file>