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393" r:id="rId15"/>
    <p:sldId id="394" r:id="rId16"/>
    <p:sldId id="395" r:id="rId17"/>
    <p:sldId id="396" r:id="rId18"/>
    <p:sldId id="397" r:id="rId19"/>
    <p:sldId id="398" r:id="rId20"/>
    <p:sldId id="399" r:id="rId21"/>
    <p:sldId id="402" r:id="rId22"/>
    <p:sldId id="401" r:id="rId23"/>
    <p:sldId id="400"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737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548" autoAdjust="0"/>
    <p:restoredTop sz="94660"/>
  </p:normalViewPr>
  <p:slideViewPr>
    <p:cSldViewPr>
      <p:cViewPr varScale="1">
        <p:scale>
          <a:sx n="54" d="100"/>
          <a:sy n="54" d="100"/>
        </p:scale>
        <p:origin x="62" y="52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270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7200" dirty="0"/>
              <a:t>Twenty-Third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2070370" y="5715001"/>
            <a:ext cx="8051260" cy="954107"/>
          </a:xfrm>
          <a:prstGeom prst="rect">
            <a:avLst/>
          </a:prstGeom>
          <a:solidFill>
            <a:srgbClr val="7A7379">
              <a:alpha val="70000"/>
            </a:srgbClr>
          </a:solidFill>
        </p:spPr>
        <p:txBody>
          <a:bodyPr wrap="square">
            <a:spAutoFit/>
          </a:bodyPr>
          <a:lstStyle/>
          <a:p>
            <a:pPr algn="ctr"/>
            <a:r>
              <a:rPr lang="en-US" sz="2800" dirty="0"/>
              <a:t>Isaiah 65:17-25 and Isaiah 12  •  Malachi 4:1-2a and </a:t>
            </a:r>
          </a:p>
          <a:p>
            <a:pPr algn="ctr"/>
            <a:r>
              <a:rPr lang="en-US" sz="2800" dirty="0"/>
              <a:t>Psalm 98  •  2 Thessalonians 3:6-13  •  Luke 21:5-19</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7050" y="2228672"/>
            <a:ext cx="6057900" cy="1200329"/>
          </a:xfrm>
          <a:prstGeom prst="rect">
            <a:avLst/>
          </a:prstGeom>
        </p:spPr>
        <p:txBody>
          <a:bodyPr wrap="square">
            <a:spAutoFit/>
          </a:bodyPr>
          <a:lstStyle/>
          <a:p>
            <a:r>
              <a:rPr lang="en-US" sz="3600" dirty="0"/>
              <a:t>Brothers and sisters, do not be weary in doing what is right.</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2 Thessalonians 3:13</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Preparing Meals for the Homeless  --  U. S. Navy volunteers, </a:t>
            </a:r>
            <a:r>
              <a:rPr lang="en-US" sz="1600" dirty="0" err="1">
                <a:solidFill>
                  <a:schemeClr val="tx1">
                    <a:lumMod val="95000"/>
                  </a:schemeClr>
                </a:solidFill>
              </a:rPr>
              <a:t>Sanagi</a:t>
            </a:r>
            <a:r>
              <a:rPr lang="en-US" sz="1600" dirty="0">
                <a:solidFill>
                  <a:schemeClr val="tx1">
                    <a:lumMod val="95000"/>
                  </a:schemeClr>
                </a:solidFill>
              </a:rPr>
              <a:t>-tachi Shelter, Yokohama, Japan   </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0D5E0EE4-3BB4-4674-8AA1-35B61303DB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1072"/>
            <a:ext cx="8686800" cy="6202919"/>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52600"/>
            <a:ext cx="6934200" cy="2308324"/>
          </a:xfrm>
          <a:prstGeom prst="rect">
            <a:avLst/>
          </a:prstGeom>
        </p:spPr>
        <p:txBody>
          <a:bodyPr wrap="square">
            <a:spAutoFit/>
          </a:bodyPr>
          <a:lstStyle/>
          <a:p>
            <a:r>
              <a:rPr lang="en-US" sz="3600" dirty="0"/>
              <a:t>When some were speaking about the temple, how it was adorned with beautiful stones and gifts dedicated to God, he said,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21:5</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715001"/>
            <a:ext cx="2590800" cy="830997"/>
          </a:xfrm>
          <a:prstGeom prst="rect">
            <a:avLst/>
          </a:prstGeom>
          <a:noFill/>
        </p:spPr>
        <p:txBody>
          <a:bodyPr wrap="square" rtlCol="0">
            <a:spAutoFit/>
          </a:bodyPr>
          <a:lstStyle/>
          <a:p>
            <a:pPr algn="ctr"/>
            <a:r>
              <a:rPr lang="en-US" sz="1600" dirty="0">
                <a:solidFill>
                  <a:schemeClr val="tx1">
                    <a:lumMod val="95000"/>
                  </a:schemeClr>
                </a:solidFill>
              </a:rPr>
              <a:t>Silver and Gold Torah Case</a:t>
            </a:r>
          </a:p>
          <a:p>
            <a:pPr algn="ctr"/>
            <a:endParaRPr lang="en-US" sz="1600" dirty="0">
              <a:solidFill>
                <a:schemeClr val="tx1">
                  <a:lumMod val="95000"/>
                </a:schemeClr>
              </a:solidFill>
            </a:endParaRPr>
          </a:p>
          <a:p>
            <a:pPr algn="ctr"/>
            <a:r>
              <a:rPr lang="en-US" sz="1600" dirty="0">
                <a:solidFill>
                  <a:schemeClr val="tx1">
                    <a:lumMod val="95000"/>
                  </a:schemeClr>
                </a:solidFill>
              </a:rPr>
              <a:t>Synagogue in Israel</a:t>
            </a:r>
          </a:p>
        </p:txBody>
      </p:sp>
      <p:pic>
        <p:nvPicPr>
          <p:cNvPr id="3" name="Picture 2">
            <a:extLst>
              <a:ext uri="{FF2B5EF4-FFF2-40B4-BE49-F238E27FC236}">
                <a16:creationId xmlns:a16="http://schemas.microsoft.com/office/drawing/2014/main" id="{95D4A81F-38E0-4F23-8AFB-11D36AE1F4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0"/>
            <a:ext cx="5143500"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6781800" cy="2308324"/>
          </a:xfrm>
          <a:prstGeom prst="rect">
            <a:avLst/>
          </a:prstGeom>
        </p:spPr>
        <p:txBody>
          <a:bodyPr wrap="square">
            <a:spAutoFit/>
          </a:bodyPr>
          <a:lstStyle/>
          <a:p>
            <a:r>
              <a:rPr lang="en-US" sz="3600" dirty="0"/>
              <a:t>"As for these things that you see, the days will come when not one stone will be left upon another; all will be thrown down.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21:6</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Prophecy of the Destruction of the Temple  --  James Tissot, Brooklyn Museum, 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5286C8E-BB03-4116-8996-45AB6E75E029}"/>
              </a:ext>
            </a:extLst>
          </p:cNvPr>
          <p:cNvPicPr>
            <a:picLocks noChangeAspect="1"/>
          </p:cNvPicPr>
          <p:nvPr/>
        </p:nvPicPr>
        <p:blipFill>
          <a:blip r:embed="rId2"/>
          <a:stretch>
            <a:fillRect/>
          </a:stretch>
        </p:blipFill>
        <p:spPr>
          <a:xfrm>
            <a:off x="1525742" y="-7738"/>
            <a:ext cx="9142258" cy="624959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150" y="1914436"/>
            <a:ext cx="6743700" cy="1200329"/>
          </a:xfrm>
          <a:prstGeom prst="rect">
            <a:avLst/>
          </a:prstGeom>
        </p:spPr>
        <p:txBody>
          <a:bodyPr wrap="square">
            <a:spAutoFit/>
          </a:bodyPr>
          <a:lstStyle/>
          <a:p>
            <a:r>
              <a:rPr lang="en-US" sz="3600" dirty="0"/>
              <a:t>But before all this occurs, they will arrest you and persecute you; </a:t>
            </a:r>
            <a:endParaRPr lang="en-US" sz="3600" dirty="0">
              <a:cs typeface="Arial" pitchFamily="34" charset="0"/>
            </a:endParaRPr>
          </a:p>
        </p:txBody>
      </p:sp>
      <p:sp>
        <p:nvSpPr>
          <p:cNvPr id="5" name="TextBox 4"/>
          <p:cNvSpPr txBox="1"/>
          <p:nvPr/>
        </p:nvSpPr>
        <p:spPr>
          <a:xfrm>
            <a:off x="5715000" y="3886201"/>
            <a:ext cx="3352800" cy="461665"/>
          </a:xfrm>
          <a:prstGeom prst="rect">
            <a:avLst/>
          </a:prstGeom>
          <a:noFill/>
        </p:spPr>
        <p:txBody>
          <a:bodyPr wrap="square" rtlCol="0">
            <a:spAutoFit/>
          </a:bodyPr>
          <a:lstStyle/>
          <a:p>
            <a:pPr algn="ctr"/>
            <a:r>
              <a:rPr lang="en-US" sz="2400" dirty="0">
                <a:solidFill>
                  <a:schemeClr val="tx1">
                    <a:lumMod val="95000"/>
                  </a:schemeClr>
                </a:solidFill>
              </a:rPr>
              <a:t>Luke 21:12a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8566" y="5029200"/>
            <a:ext cx="2819400" cy="1569660"/>
          </a:xfrm>
          <a:prstGeom prst="rect">
            <a:avLst/>
          </a:prstGeom>
          <a:noFill/>
        </p:spPr>
        <p:txBody>
          <a:bodyPr wrap="square" rtlCol="0">
            <a:spAutoFit/>
          </a:bodyPr>
          <a:lstStyle/>
          <a:p>
            <a:pPr algn="ctr"/>
            <a:r>
              <a:rPr lang="en-US" sz="1600" dirty="0">
                <a:solidFill>
                  <a:schemeClr val="tx1">
                    <a:lumMod val="95000"/>
                  </a:schemeClr>
                </a:solidFill>
              </a:rPr>
              <a:t> Arrest of Peter</a:t>
            </a:r>
          </a:p>
          <a:p>
            <a:pPr algn="ctr"/>
            <a:endParaRPr lang="en-US" sz="1600" dirty="0">
              <a:solidFill>
                <a:schemeClr val="tx1">
                  <a:lumMod val="95000"/>
                </a:schemeClr>
              </a:solidFill>
            </a:endParaRPr>
          </a:p>
          <a:p>
            <a:pPr algn="ctr"/>
            <a:r>
              <a:rPr lang="en-US" sz="1600" dirty="0">
                <a:solidFill>
                  <a:schemeClr val="tx1">
                    <a:lumMod val="95000"/>
                  </a:schemeClr>
                </a:solidFill>
              </a:rPr>
              <a:t>Sarcophagus of Marcus Claudianus</a:t>
            </a:r>
          </a:p>
          <a:p>
            <a:pPr algn="ctr"/>
            <a:r>
              <a:rPr lang="en-US" sz="1600" dirty="0">
                <a:solidFill>
                  <a:schemeClr val="tx1">
                    <a:lumMod val="95000"/>
                  </a:schemeClr>
                </a:solidFill>
              </a:rPr>
              <a:t>Palazzo Massimo </a:t>
            </a:r>
          </a:p>
          <a:p>
            <a:pPr algn="ctr"/>
            <a:r>
              <a:rPr lang="en-US" sz="1600" dirty="0">
                <a:solidFill>
                  <a:schemeClr val="tx1">
                    <a:lumMod val="95000"/>
                  </a:schemeClr>
                </a:solidFill>
              </a:rPr>
              <a:t>Rome,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F4869D5-0728-4030-9938-43E7AE467F98}"/>
              </a:ext>
            </a:extLst>
          </p:cNvPr>
          <p:cNvPicPr>
            <a:picLocks noChangeAspect="1"/>
          </p:cNvPicPr>
          <p:nvPr/>
        </p:nvPicPr>
        <p:blipFill>
          <a:blip r:embed="rId2"/>
          <a:stretch>
            <a:fillRect/>
          </a:stretch>
        </p:blipFill>
        <p:spPr>
          <a:xfrm>
            <a:off x="4288331" y="0"/>
            <a:ext cx="6092190"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00200"/>
            <a:ext cx="6705600" cy="2308324"/>
          </a:xfrm>
          <a:prstGeom prst="rect">
            <a:avLst/>
          </a:prstGeom>
        </p:spPr>
        <p:txBody>
          <a:bodyPr wrap="square">
            <a:spAutoFit/>
          </a:bodyPr>
          <a:lstStyle/>
          <a:p>
            <a:r>
              <a:rPr lang="en-US" sz="3600" dirty="0"/>
              <a:t>… they will hand you over to … prisons, and you will be brought before kings and governors because of my name.</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21:12b</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81601"/>
            <a:ext cx="2362200" cy="1354217"/>
          </a:xfrm>
          <a:prstGeom prst="rect">
            <a:avLst/>
          </a:prstGeom>
          <a:noFill/>
        </p:spPr>
        <p:txBody>
          <a:bodyPr wrap="square" rtlCol="0">
            <a:spAutoFit/>
          </a:bodyPr>
          <a:lstStyle/>
          <a:p>
            <a:pPr algn="ctr"/>
            <a:r>
              <a:rPr lang="en-US" sz="1600" dirty="0">
                <a:solidFill>
                  <a:schemeClr val="tx1">
                    <a:lumMod val="95000"/>
                  </a:schemeClr>
                </a:solidFill>
              </a:rPr>
              <a:t>Paul in Prison</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a:solidFill>
                  <a:schemeClr val="tx1">
                    <a:lumMod val="95000"/>
                  </a:schemeClr>
                </a:solidFill>
              </a:rPr>
              <a:t>Staatsgalerie Stuttgart</a:t>
            </a:r>
          </a:p>
          <a:p>
            <a:pPr algn="ctr"/>
            <a:r>
              <a:rPr lang="en-US" sz="1600" dirty="0">
                <a:solidFill>
                  <a:schemeClr val="tx1">
                    <a:lumMod val="95000"/>
                  </a:schemeClr>
                </a:solidFill>
              </a:rPr>
              <a:t>Stuttgart, Germany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A472E61-6D96-453B-8469-21E28DAF0060}"/>
              </a:ext>
            </a:extLst>
          </p:cNvPr>
          <p:cNvPicPr>
            <a:picLocks noChangeAspect="1"/>
          </p:cNvPicPr>
          <p:nvPr/>
        </p:nvPicPr>
        <p:blipFill>
          <a:blip r:embed="rId2"/>
          <a:stretch>
            <a:fillRect/>
          </a:stretch>
        </p:blipFill>
        <p:spPr>
          <a:xfrm>
            <a:off x="4419601" y="-14591"/>
            <a:ext cx="5686425" cy="683895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0"/>
            <a:ext cx="7162800" cy="2308324"/>
          </a:xfrm>
          <a:prstGeom prst="rect">
            <a:avLst/>
          </a:prstGeom>
        </p:spPr>
        <p:txBody>
          <a:bodyPr wrap="square">
            <a:spAutoFit/>
          </a:bodyPr>
          <a:lstStyle/>
          <a:p>
            <a:r>
              <a:rPr lang="en-US" sz="3600" dirty="0"/>
              <a:t>I will rejoice in Jerusalem, and delight in my people; no more shall the sound of weeping be heard in it, or the cry of distress.</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Isaiah 65:19</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1981201"/>
            <a:ext cx="5791200" cy="1200329"/>
          </a:xfrm>
          <a:prstGeom prst="rect">
            <a:avLst/>
          </a:prstGeom>
        </p:spPr>
        <p:txBody>
          <a:bodyPr wrap="square">
            <a:spAutoFit/>
          </a:bodyPr>
          <a:lstStyle/>
          <a:p>
            <a:r>
              <a:rPr lang="en-US" sz="3600" dirty="0"/>
              <a:t>You will be hated by all because of my name.</a:t>
            </a: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21:17</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715001"/>
            <a:ext cx="1905000" cy="830997"/>
          </a:xfrm>
          <a:prstGeom prst="rect">
            <a:avLst/>
          </a:prstGeom>
          <a:noFill/>
        </p:spPr>
        <p:txBody>
          <a:bodyPr wrap="square" rtlCol="0">
            <a:spAutoFit/>
          </a:bodyPr>
          <a:lstStyle/>
          <a:p>
            <a:pPr algn="ctr"/>
            <a:r>
              <a:rPr lang="en-US" sz="1600" dirty="0">
                <a:solidFill>
                  <a:schemeClr val="tx1">
                    <a:lumMod val="95000"/>
                  </a:schemeClr>
                </a:solidFill>
              </a:rPr>
              <a:t>Chinese Martyrs</a:t>
            </a:r>
          </a:p>
          <a:p>
            <a:pPr algn="ctr"/>
            <a:endParaRPr lang="en-US" sz="1600" dirty="0">
              <a:solidFill>
                <a:schemeClr val="tx1">
                  <a:lumMod val="95000"/>
                </a:schemeClr>
              </a:solidFill>
            </a:endParaRPr>
          </a:p>
          <a:p>
            <a:pPr algn="ctr"/>
            <a:r>
              <a:rPr lang="en-US" sz="1600" dirty="0">
                <a:solidFill>
                  <a:schemeClr val="tx1">
                    <a:lumMod val="95000"/>
                  </a:schemeClr>
                </a:solidFill>
              </a:rPr>
              <a:t>Orthodox Icon</a:t>
            </a:r>
          </a:p>
        </p:txBody>
      </p:sp>
      <p:pic>
        <p:nvPicPr>
          <p:cNvPr id="3" name="Picture 2">
            <a:extLst>
              <a:ext uri="{FF2B5EF4-FFF2-40B4-BE49-F238E27FC236}">
                <a16:creationId xmlns:a16="http://schemas.microsoft.com/office/drawing/2014/main" id="{1E141042-7933-42C8-BC59-9A438CC3F7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86200" y="66446"/>
            <a:ext cx="6172200" cy="6791555"/>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189923"/>
            <a:ext cx="4495800" cy="1200329"/>
          </a:xfrm>
          <a:prstGeom prst="rect">
            <a:avLst/>
          </a:prstGeom>
        </p:spPr>
        <p:txBody>
          <a:bodyPr wrap="square">
            <a:spAutoFit/>
          </a:bodyPr>
          <a:lstStyle/>
          <a:p>
            <a:r>
              <a:rPr lang="en-US" sz="3600" dirty="0"/>
              <a:t>By your endurance you will gain your souls." </a:t>
            </a:r>
            <a:endParaRPr lang="en-US" sz="3600" dirty="0">
              <a:cs typeface="Arial" pitchFamily="34" charset="0"/>
            </a:endParaRPr>
          </a:p>
        </p:txBody>
      </p:sp>
      <p:sp>
        <p:nvSpPr>
          <p:cNvPr id="5" name="TextBox 4"/>
          <p:cNvSpPr txBox="1"/>
          <p:nvPr/>
        </p:nvSpPr>
        <p:spPr>
          <a:xfrm>
            <a:off x="59055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21:19</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98A7AC-25D4-4915-80BA-AF4A2E2D085B}"/>
              </a:ext>
            </a:extLst>
          </p:cNvPr>
          <p:cNvSpPr txBox="1"/>
          <p:nvPr/>
        </p:nvSpPr>
        <p:spPr>
          <a:xfrm>
            <a:off x="1566750" y="5638800"/>
            <a:ext cx="2509148" cy="954107"/>
          </a:xfrm>
          <a:prstGeom prst="rect">
            <a:avLst/>
          </a:prstGeom>
          <a:noFill/>
        </p:spPr>
        <p:txBody>
          <a:bodyPr wrap="none" rtlCol="0">
            <a:spAutoFit/>
          </a:bodyPr>
          <a:lstStyle/>
          <a:p>
            <a:pPr algn="ctr"/>
            <a:r>
              <a:rPr lang="en-US" sz="1400" dirty="0"/>
              <a:t>Martyr Charles Lwanga</a:t>
            </a:r>
          </a:p>
          <a:p>
            <a:pPr algn="ctr"/>
            <a:endParaRPr lang="en-US" sz="1400" dirty="0"/>
          </a:p>
          <a:p>
            <a:pPr algn="ctr"/>
            <a:r>
              <a:rPr lang="en-US" sz="1400" dirty="0"/>
              <a:t>Basilica of the Ugandan Martyrs</a:t>
            </a:r>
          </a:p>
          <a:p>
            <a:pPr algn="ctr"/>
            <a:r>
              <a:rPr lang="en-US" sz="1400" dirty="0"/>
              <a:t> </a:t>
            </a:r>
            <a:r>
              <a:rPr lang="en-US" sz="1400" dirty="0" err="1"/>
              <a:t>Namugongo</a:t>
            </a:r>
            <a:r>
              <a:rPr lang="en-US" sz="1400" dirty="0"/>
              <a:t>, Uganda</a:t>
            </a:r>
          </a:p>
        </p:txBody>
      </p:sp>
      <p:pic>
        <p:nvPicPr>
          <p:cNvPr id="2" name="Picture 1">
            <a:extLst>
              <a:ext uri="{FF2B5EF4-FFF2-40B4-BE49-F238E27FC236}">
                <a16:creationId xmlns:a16="http://schemas.microsoft.com/office/drawing/2014/main" id="{004E8747-97B6-0571-059E-32354EAC216F}"/>
              </a:ext>
            </a:extLst>
          </p:cNvPr>
          <p:cNvPicPr>
            <a:picLocks noChangeAspect="1"/>
          </p:cNvPicPr>
          <p:nvPr/>
        </p:nvPicPr>
        <p:blipFill>
          <a:blip r:embed="rId2"/>
          <a:stretch>
            <a:fillRect/>
          </a:stretch>
        </p:blipFill>
        <p:spPr>
          <a:xfrm>
            <a:off x="4267200" y="0"/>
            <a:ext cx="5143500"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de-DE" sz="1400" dirty="0"/>
          </a:p>
          <a:p>
            <a:pPr>
              <a:buNone/>
            </a:pPr>
            <a:r>
              <a:rPr lang="en-US" sz="1400" dirty="0"/>
              <a:t>Cara B. Hochhalter, </a:t>
            </a:r>
            <a:r>
              <a:rPr lang="en-US" sz="1400" i="1" dirty="0"/>
              <a:t>A Challenging Peace in the Life and Stories of Jesus</a:t>
            </a:r>
            <a:r>
              <a:rPr lang="en-US" sz="1400" dirty="0"/>
              <a:t>, 2019</a:t>
            </a:r>
          </a:p>
          <a:p>
            <a:pPr>
              <a:buNone/>
            </a:pPr>
            <a:r>
              <a:rPr lang="de-DE" sz="1400" dirty="0"/>
              <a:t>https://commons.wikimedia.org/wiki/File:A_Walk_along_a_Path_at_Sunset_by_Hermann_Herzog.jpg</a:t>
            </a:r>
          </a:p>
          <a:p>
            <a:pPr>
              <a:buNone/>
            </a:pPr>
            <a:r>
              <a:rPr lang="de-DE" sz="1400" dirty="0"/>
              <a:t>https://commons.wikimedia.org/wiki/File:William_Morris_-_Day-_Angel_Holding_a_Sun_-_Google_Art_Project.jpg</a:t>
            </a:r>
          </a:p>
          <a:p>
            <a:pPr>
              <a:buNone/>
            </a:pPr>
            <a:r>
              <a:rPr lang="de-DE" sz="1400" dirty="0"/>
              <a:t>https://commons.wikimedia.org/wiki/File:Claude_Monet_-_Heavy_Sea_at_Pourville_-_Google_Art_Project.jpg</a:t>
            </a:r>
          </a:p>
          <a:p>
            <a:pPr>
              <a:buNone/>
            </a:pPr>
            <a:r>
              <a:rPr lang="de-DE" sz="1400" dirty="0"/>
              <a:t>https://commons.wikimedia.org/wiki/File:US_Navy_071119-N-5253W-004_Members_of_the_Commander_Fleet_Activities_Yokosuka_Multicultural_Committee_serve_a_hot_meal_at_the_Sanagi-tachi_Homeless_Shelter_in_Yokohama.jpg – Gabriel Weber</a:t>
            </a:r>
          </a:p>
          <a:p>
            <a:pPr>
              <a:buNone/>
            </a:pPr>
            <a:r>
              <a:rPr lang="de-DE" sz="1400" dirty="0"/>
              <a:t>https://commons.wikimedia.org/wiki/File:Torah_case.jpg – Davidbena</a:t>
            </a:r>
          </a:p>
          <a:p>
            <a:pPr>
              <a:buNone/>
            </a:pPr>
            <a:r>
              <a:rPr lang="de-DE" sz="1400" dirty="0"/>
              <a:t>https://commons.wikimedia.org/wiki/File:Brooklyn_Museum_-_The_Prophecy_of_the_Destruction_of_the_Temple_(La_pr%C3%A9dication_de_la_ruine_du_Temple)_-_James_Tissot.jpg</a:t>
            </a:r>
          </a:p>
          <a:p>
            <a:pPr>
              <a:buNone/>
            </a:pPr>
            <a:r>
              <a:rPr lang="de-DE" sz="1400" dirty="0"/>
              <a:t>https://commons.wikimedia.org/wiki/File:McSarcophagus.peterArrestJRS.jpg – Dick Stracke</a:t>
            </a:r>
          </a:p>
          <a:p>
            <a:pPr>
              <a:buNone/>
            </a:pPr>
            <a:r>
              <a:rPr lang="de-DE" sz="1400" dirty="0"/>
              <a:t>https://commons.wikimedia.org/wiki/File:Rembrandt,_%22St._Paul_in_Prison%22.jpg</a:t>
            </a:r>
          </a:p>
          <a:p>
            <a:pPr>
              <a:buNone/>
            </a:pPr>
            <a:r>
              <a:rPr lang="de-DE" sz="1400" dirty="0"/>
              <a:t>https://commons.wikimedia.org/wiki/File:Chinesemartyrs-htm_sm.jpg</a:t>
            </a:r>
          </a:p>
          <a:p>
            <a:pPr>
              <a:buNone/>
            </a:pPr>
            <a:r>
              <a:rPr lang="de-DE" sz="1400" dirty="0"/>
              <a:t>https://commons.wikimedia.org/wiki/File:Namugongo_Martyrs_window_Charles_Lwanga.jpg</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6056489"/>
            <a:ext cx="8763000" cy="338554"/>
          </a:xfrm>
          <a:prstGeom prst="rect">
            <a:avLst/>
          </a:prstGeom>
          <a:noFill/>
        </p:spPr>
        <p:txBody>
          <a:bodyPr wrap="square" rtlCol="0">
            <a:spAutoFit/>
          </a:bodyPr>
          <a:lstStyle/>
          <a:p>
            <a:pPr algn="ctr"/>
            <a:r>
              <a:rPr lang="en-US" sz="1600" dirty="0">
                <a:solidFill>
                  <a:schemeClr val="tx1">
                    <a:lumMod val="95000"/>
                  </a:schemeClr>
                </a:solidFill>
              </a:rPr>
              <a:t>Hen Protecting Chicks  --  Cara Hochhalter, liturgical artist </a:t>
            </a:r>
          </a:p>
        </p:txBody>
      </p:sp>
      <p:pic>
        <p:nvPicPr>
          <p:cNvPr id="5" name="Picture 4">
            <a:extLst>
              <a:ext uri="{FF2B5EF4-FFF2-40B4-BE49-F238E27FC236}">
                <a16:creationId xmlns:a16="http://schemas.microsoft.com/office/drawing/2014/main" id="{13AE3C14-2EA0-48BE-8BBD-23BFC17DBA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1143000"/>
            <a:ext cx="6099323" cy="43434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6858000" cy="2308324"/>
          </a:xfrm>
          <a:prstGeom prst="rect">
            <a:avLst/>
          </a:prstGeom>
        </p:spPr>
        <p:txBody>
          <a:bodyPr wrap="square">
            <a:spAutoFit/>
          </a:bodyPr>
          <a:lstStyle/>
          <a:p>
            <a:r>
              <a:rPr lang="en-US" sz="3600" dirty="0"/>
              <a:t>I will give thanks to you, O LORD, for though you were angry with me, your anger turned away, and you comforted me.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12:1b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A Walk Along a Path at Sunset  --  Hermann Herzog, Vose Galleries, Boston, MA</a:t>
            </a:r>
          </a:p>
        </p:txBody>
      </p:sp>
      <p:pic>
        <p:nvPicPr>
          <p:cNvPr id="2" name="Picture 1">
            <a:extLst>
              <a:ext uri="{FF2B5EF4-FFF2-40B4-BE49-F238E27FC236}">
                <a16:creationId xmlns:a16="http://schemas.microsoft.com/office/drawing/2014/main" id="{129D0EEE-646E-47E8-A4D8-B35AAFA01B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307931"/>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4322" y="1905000"/>
            <a:ext cx="6324600" cy="1754326"/>
          </a:xfrm>
          <a:prstGeom prst="rect">
            <a:avLst/>
          </a:prstGeom>
        </p:spPr>
        <p:txBody>
          <a:bodyPr wrap="square">
            <a:spAutoFit/>
          </a:bodyPr>
          <a:lstStyle/>
          <a:p>
            <a:r>
              <a:rPr lang="en-US" sz="3600" dirty="0"/>
              <a:t>… for you who revere my name the sun of righteousness shall rise, with healing in its wings.</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Malachi 4:2a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5029200"/>
            <a:ext cx="2133600" cy="1569660"/>
          </a:xfrm>
          <a:prstGeom prst="rect">
            <a:avLst/>
          </a:prstGeom>
          <a:noFill/>
        </p:spPr>
        <p:txBody>
          <a:bodyPr wrap="square" rtlCol="0">
            <a:spAutoFit/>
          </a:bodyPr>
          <a:lstStyle/>
          <a:p>
            <a:pPr algn="ctr"/>
            <a:r>
              <a:rPr lang="en-US" sz="1600" dirty="0">
                <a:solidFill>
                  <a:schemeClr val="tx1">
                    <a:lumMod val="95000"/>
                  </a:schemeClr>
                </a:solidFill>
              </a:rPr>
              <a:t>Day: Angel Holding the Sun</a:t>
            </a:r>
          </a:p>
          <a:p>
            <a:pPr algn="ctr"/>
            <a:endParaRPr lang="en-US" sz="1600" dirty="0">
              <a:solidFill>
                <a:schemeClr val="tx1">
                  <a:lumMod val="95000"/>
                </a:schemeClr>
              </a:solidFill>
            </a:endParaRPr>
          </a:p>
          <a:p>
            <a:pPr algn="ctr"/>
            <a:r>
              <a:rPr lang="en-US" sz="1600" dirty="0">
                <a:solidFill>
                  <a:schemeClr val="tx1">
                    <a:lumMod val="95000"/>
                  </a:schemeClr>
                </a:solidFill>
              </a:rPr>
              <a:t>William Morris</a:t>
            </a:r>
          </a:p>
          <a:p>
            <a:pPr algn="ctr"/>
            <a:r>
              <a:rPr lang="en-US" sz="1600" dirty="0">
                <a:solidFill>
                  <a:schemeClr val="tx1">
                    <a:lumMod val="95000"/>
                  </a:schemeClr>
                </a:solidFill>
              </a:rPr>
              <a:t>Museum of Fine Arts</a:t>
            </a:r>
          </a:p>
          <a:p>
            <a:pPr algn="ctr"/>
            <a:r>
              <a:rPr lang="en-US" sz="1600" dirty="0">
                <a:solidFill>
                  <a:schemeClr val="tx1">
                    <a:lumMod val="95000"/>
                  </a:schemeClr>
                </a:solidFill>
              </a:rPr>
              <a:t>Houston, TX</a:t>
            </a:r>
          </a:p>
        </p:txBody>
      </p:sp>
      <p:pic>
        <p:nvPicPr>
          <p:cNvPr id="2" name="Picture 1">
            <a:extLst>
              <a:ext uri="{FF2B5EF4-FFF2-40B4-BE49-F238E27FC236}">
                <a16:creationId xmlns:a16="http://schemas.microsoft.com/office/drawing/2014/main" id="{F5FC24C8-D032-4C8D-B24C-F4F00AB4F3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81600" y="31174"/>
            <a:ext cx="3663176" cy="6826827"/>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00200"/>
            <a:ext cx="7086600" cy="2308324"/>
          </a:xfrm>
          <a:prstGeom prst="rect">
            <a:avLst/>
          </a:prstGeom>
        </p:spPr>
        <p:txBody>
          <a:bodyPr wrap="square">
            <a:spAutoFit/>
          </a:bodyPr>
          <a:lstStyle/>
          <a:p>
            <a:r>
              <a:rPr lang="en-US" sz="3600" dirty="0"/>
              <a:t>Let the sea roar, and all that fills it; the world and those who live in it. Let the floods clap their hands; </a:t>
            </a:r>
          </a:p>
          <a:p>
            <a:r>
              <a:rPr lang="en-US" sz="3600" dirty="0"/>
              <a:t>let the hills sing together for joy …</a:t>
            </a:r>
            <a:endParaRPr lang="en-US" sz="3600" dirty="0">
              <a:cs typeface="Arial" pitchFamily="34" charset="0"/>
            </a:endParaRPr>
          </a:p>
        </p:txBody>
      </p:sp>
      <p:sp>
        <p:nvSpPr>
          <p:cNvPr id="5" name="TextBox 4"/>
          <p:cNvSpPr txBox="1"/>
          <p:nvPr/>
        </p:nvSpPr>
        <p:spPr>
          <a:xfrm>
            <a:off x="57912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98:7-8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Heavy Sea at Pourville  --  Claude Monet, National Museum of Western Art, Tokyo, Japan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8244FFD-F714-4F2F-A8A1-03CF9EC41F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2" y="1"/>
            <a:ext cx="8762999" cy="6387405"/>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355</TotalTime>
  <Words>841</Words>
  <Application>Microsoft Office PowerPoint</Application>
  <PresentationFormat>Widescreen</PresentationFormat>
  <Paragraphs>74</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Twenty-Third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125</cp:revision>
  <dcterms:created xsi:type="dcterms:W3CDTF">2016-08-31T16:46:43Z</dcterms:created>
  <dcterms:modified xsi:type="dcterms:W3CDTF">2022-11-12T17:22:13Z</dcterms:modified>
</cp:coreProperties>
</file>