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382" r:id="rId4"/>
    <p:sldId id="383" r:id="rId5"/>
    <p:sldId id="384" r:id="rId6"/>
    <p:sldId id="385" r:id="rId7"/>
    <p:sldId id="386" r:id="rId8"/>
    <p:sldId id="387" r:id="rId9"/>
    <p:sldId id="390" r:id="rId10"/>
    <p:sldId id="409" r:id="rId11"/>
    <p:sldId id="408" r:id="rId12"/>
    <p:sldId id="391" r:id="rId13"/>
    <p:sldId id="393" r:id="rId14"/>
    <p:sldId id="392" r:id="rId15"/>
    <p:sldId id="395" r:id="rId16"/>
    <p:sldId id="396" r:id="rId17"/>
    <p:sldId id="397" r:id="rId18"/>
    <p:sldId id="398" r:id="rId19"/>
    <p:sldId id="399" r:id="rId20"/>
    <p:sldId id="400" r:id="rId21"/>
    <p:sldId id="401" r:id="rId22"/>
    <p:sldId id="402"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97A1"/>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8691" autoAdjust="0"/>
    <p:restoredTop sz="94660"/>
  </p:normalViewPr>
  <p:slideViewPr>
    <p:cSldViewPr>
      <p:cViewPr varScale="1">
        <p:scale>
          <a:sx n="65" d="100"/>
          <a:sy n="65" d="100"/>
        </p:scale>
        <p:origin x="62" y="370"/>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143001"/>
            <a:ext cx="8839200" cy="1698625"/>
          </a:xfrm>
        </p:spPr>
        <p:txBody>
          <a:bodyPr>
            <a:noAutofit/>
          </a:bodyPr>
          <a:lstStyle/>
          <a:p>
            <a:r>
              <a:rPr lang="en-US" sz="7200"/>
              <a:t>Twenty-Second </a:t>
            </a:r>
            <a:r>
              <a:rPr lang="en-US" sz="7200" dirty="0"/>
              <a:t>Sunday after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619250" y="5396806"/>
            <a:ext cx="8953500" cy="1384995"/>
          </a:xfrm>
          <a:prstGeom prst="rect">
            <a:avLst/>
          </a:prstGeom>
          <a:solidFill>
            <a:srgbClr val="7997A1">
              <a:alpha val="65000"/>
            </a:srgbClr>
          </a:solidFill>
        </p:spPr>
        <p:txBody>
          <a:bodyPr wrap="square">
            <a:spAutoFit/>
          </a:bodyPr>
          <a:lstStyle/>
          <a:p>
            <a:pPr algn="ctr"/>
            <a:r>
              <a:rPr lang="en-US" sz="2800" dirty="0"/>
              <a:t>Haggai 1:15b-2:9 and Psalm 145:1-5, 17-21 or Psalm 98  </a:t>
            </a:r>
          </a:p>
          <a:p>
            <a:pPr algn="ctr"/>
            <a:r>
              <a:rPr lang="en-US" sz="2800" dirty="0"/>
              <a:t> Job 19:23-27a and Psalm 17:1-9  •  2 Thessalonians 2:1-5, 13-17  •  Luke 20:27-38</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828800"/>
            <a:ext cx="7353300" cy="1754326"/>
          </a:xfrm>
          <a:prstGeom prst="rect">
            <a:avLst/>
          </a:prstGeom>
        </p:spPr>
        <p:txBody>
          <a:bodyPr wrap="square">
            <a:spAutoFit/>
          </a:bodyPr>
          <a:lstStyle/>
          <a:p>
            <a:r>
              <a:rPr lang="en-US" sz="3600" dirty="0"/>
              <a:t>O savior of those who seek refuge … Guard me as the apple of the eye; hide me in the shadow of your wings… </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17:7b, 8</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Eagle Protecting It's Nest  --  National Arboretum, Canberra, Australia</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B35E2CFB-C0A0-4033-80B4-86F9A1905D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094512"/>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76400"/>
            <a:ext cx="6934200" cy="2308324"/>
          </a:xfrm>
          <a:prstGeom prst="rect">
            <a:avLst/>
          </a:prstGeom>
        </p:spPr>
        <p:txBody>
          <a:bodyPr wrap="square">
            <a:spAutoFit/>
          </a:bodyPr>
          <a:lstStyle/>
          <a:p>
            <a:r>
              <a:rPr lang="en-US" sz="3600" dirty="0"/>
              <a:t>So then, brothers and sisters … </a:t>
            </a:r>
          </a:p>
          <a:p>
            <a:r>
              <a:rPr lang="en-US" sz="3600" dirty="0">
                <a:cs typeface="Arial" pitchFamily="34" charset="0"/>
              </a:rPr>
              <a:t>may … Christ himself … who loved us and through grace gave us eternal comfort and good hope,</a:t>
            </a:r>
          </a:p>
        </p:txBody>
      </p:sp>
      <p:sp>
        <p:nvSpPr>
          <p:cNvPr id="5" name="TextBox 4"/>
          <p:cNvSpPr txBox="1"/>
          <p:nvPr/>
        </p:nvSpPr>
        <p:spPr>
          <a:xfrm>
            <a:off x="6096000" y="4648201"/>
            <a:ext cx="3352800" cy="830997"/>
          </a:xfrm>
          <a:prstGeom prst="rect">
            <a:avLst/>
          </a:prstGeom>
          <a:noFill/>
        </p:spPr>
        <p:txBody>
          <a:bodyPr wrap="square" rtlCol="0">
            <a:spAutoFit/>
          </a:bodyPr>
          <a:lstStyle/>
          <a:p>
            <a:pPr algn="ctr"/>
            <a:r>
              <a:rPr lang="en-US" sz="2400" dirty="0">
                <a:solidFill>
                  <a:schemeClr val="tx1">
                    <a:lumMod val="95000"/>
                  </a:schemeClr>
                </a:solidFill>
              </a:rPr>
              <a:t>2 Thessalonians 2:15a, 16b</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1400" y="1905000"/>
            <a:ext cx="5867400" cy="1754326"/>
          </a:xfrm>
          <a:prstGeom prst="rect">
            <a:avLst/>
          </a:prstGeom>
        </p:spPr>
        <p:txBody>
          <a:bodyPr wrap="square">
            <a:spAutoFit/>
          </a:bodyPr>
          <a:lstStyle/>
          <a:p>
            <a:r>
              <a:rPr lang="en-US" sz="3600" dirty="0"/>
              <a:t>comfort your hearts and strengthen them in every good work and word.</a:t>
            </a:r>
            <a:endParaRPr lang="en-US" sz="3600" dirty="0">
              <a:cs typeface="Arial" pitchFamily="34" charset="0"/>
            </a:endParaRPr>
          </a:p>
        </p:txBody>
      </p:sp>
      <p:sp>
        <p:nvSpPr>
          <p:cNvPr id="5" name="TextBox 4"/>
          <p:cNvSpPr txBox="1"/>
          <p:nvPr/>
        </p:nvSpPr>
        <p:spPr>
          <a:xfrm>
            <a:off x="5791200" y="4191001"/>
            <a:ext cx="3352800" cy="461665"/>
          </a:xfrm>
          <a:prstGeom prst="rect">
            <a:avLst/>
          </a:prstGeom>
          <a:noFill/>
        </p:spPr>
        <p:txBody>
          <a:bodyPr wrap="square" rtlCol="0">
            <a:spAutoFit/>
          </a:bodyPr>
          <a:lstStyle/>
          <a:p>
            <a:pPr algn="ctr"/>
            <a:r>
              <a:rPr lang="en-US" sz="2400" dirty="0">
                <a:solidFill>
                  <a:schemeClr val="tx1">
                    <a:lumMod val="95000"/>
                  </a:schemeClr>
                </a:solidFill>
              </a:rPr>
              <a:t>2 Thessalonians 1:17</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0700" y="6185306"/>
            <a:ext cx="8610600" cy="338554"/>
          </a:xfrm>
          <a:prstGeom prst="rect">
            <a:avLst/>
          </a:prstGeom>
          <a:noFill/>
        </p:spPr>
        <p:txBody>
          <a:bodyPr wrap="square" rtlCol="0">
            <a:spAutoFit/>
          </a:bodyPr>
          <a:lstStyle/>
          <a:p>
            <a:pPr algn="ctr"/>
            <a:r>
              <a:rPr lang="en-US" sz="1600" dirty="0">
                <a:solidFill>
                  <a:schemeClr val="tx1">
                    <a:lumMod val="95000"/>
                  </a:schemeClr>
                </a:solidFill>
              </a:rPr>
              <a:t>Maranatha Baptist Bible College and Seminary, Bangalore, India</a:t>
            </a:r>
          </a:p>
        </p:txBody>
      </p:sp>
      <p:pic>
        <p:nvPicPr>
          <p:cNvPr id="3" name="Picture 2">
            <a:extLst>
              <a:ext uri="{FF2B5EF4-FFF2-40B4-BE49-F238E27FC236}">
                <a16:creationId xmlns:a16="http://schemas.microsoft.com/office/drawing/2014/main" id="{D90C1290-0596-418F-A145-1058AF0E51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356160"/>
            <a:ext cx="9144000" cy="5546205"/>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828800"/>
            <a:ext cx="6934200" cy="1754326"/>
          </a:xfrm>
          <a:prstGeom prst="rect">
            <a:avLst/>
          </a:prstGeom>
        </p:spPr>
        <p:txBody>
          <a:bodyPr wrap="square">
            <a:spAutoFit/>
          </a:bodyPr>
          <a:lstStyle/>
          <a:p>
            <a:r>
              <a:rPr lang="en-US" sz="3600" dirty="0"/>
              <a:t>Some Sadducees, those who say there is no resurrection, came to him and asked him a question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20:27-28a</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324600"/>
            <a:ext cx="8763000" cy="338554"/>
          </a:xfrm>
          <a:prstGeom prst="rect">
            <a:avLst/>
          </a:prstGeom>
          <a:noFill/>
        </p:spPr>
        <p:txBody>
          <a:bodyPr wrap="square" rtlCol="0">
            <a:spAutoFit/>
          </a:bodyPr>
          <a:lstStyle/>
          <a:p>
            <a:pPr algn="ctr"/>
            <a:r>
              <a:rPr lang="en-US" sz="1600" dirty="0">
                <a:solidFill>
                  <a:schemeClr val="tx1">
                    <a:lumMod val="95000"/>
                  </a:schemeClr>
                </a:solidFill>
              </a:rPr>
              <a:t>Pharisees and Sadducees Question Jesus  --  James Tissot, Brooklyn Museum, New York, 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40FEE97-CE65-47CE-B079-B07A5D57A5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21537"/>
            <a:ext cx="9094837" cy="6129131"/>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1754326"/>
          </a:xfrm>
          <a:prstGeom prst="rect">
            <a:avLst/>
          </a:prstGeom>
        </p:spPr>
        <p:txBody>
          <a:bodyPr wrap="square">
            <a:spAutoFit/>
          </a:bodyPr>
          <a:lstStyle/>
          <a:p>
            <a:r>
              <a:rPr lang="en-US" sz="3600" dirty="0"/>
              <a:t>"In the resurrection, therefore, whose wife will the woman be? For the seven had married her."</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20:33</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05400"/>
            <a:ext cx="2133600" cy="1569660"/>
          </a:xfrm>
          <a:prstGeom prst="rect">
            <a:avLst/>
          </a:prstGeom>
          <a:noFill/>
        </p:spPr>
        <p:txBody>
          <a:bodyPr wrap="square" rtlCol="0">
            <a:spAutoFit/>
          </a:bodyPr>
          <a:lstStyle/>
          <a:p>
            <a:pPr algn="ctr"/>
            <a:r>
              <a:rPr lang="en-US" sz="1600" dirty="0">
                <a:solidFill>
                  <a:schemeClr val="tx1">
                    <a:lumMod val="95000"/>
                  </a:schemeClr>
                </a:solidFill>
              </a:rPr>
              <a:t>Resurrection of the Dead</a:t>
            </a:r>
          </a:p>
          <a:p>
            <a:pPr algn="ctr"/>
            <a:endParaRPr lang="en-US" sz="1600" dirty="0">
              <a:solidFill>
                <a:schemeClr val="tx1">
                  <a:lumMod val="95000"/>
                </a:schemeClr>
              </a:solidFill>
            </a:endParaRPr>
          </a:p>
          <a:p>
            <a:pPr algn="ctr"/>
            <a:r>
              <a:rPr lang="en-US" sz="1600" dirty="0">
                <a:solidFill>
                  <a:schemeClr val="tx1">
                    <a:lumMod val="95000"/>
                  </a:schemeClr>
                </a:solidFill>
              </a:rPr>
              <a:t>Limbourg Brothers Musée Condé </a:t>
            </a:r>
          </a:p>
          <a:p>
            <a:pPr algn="ctr"/>
            <a:r>
              <a:rPr lang="en-US" sz="1600" dirty="0">
                <a:solidFill>
                  <a:schemeClr val="tx1">
                    <a:lumMod val="95000"/>
                  </a:schemeClr>
                </a:solidFill>
              </a:rPr>
              <a:t>Chantilly, France</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7D4909DA-E4E4-4DD9-8D5E-0F90985252A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95800" y="64170"/>
            <a:ext cx="4876800" cy="6759073"/>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24000"/>
            <a:ext cx="7315200" cy="2862322"/>
          </a:xfrm>
          <a:prstGeom prst="rect">
            <a:avLst/>
          </a:prstGeom>
        </p:spPr>
        <p:txBody>
          <a:bodyPr wrap="square">
            <a:spAutoFit/>
          </a:bodyPr>
          <a:lstStyle/>
          <a:p>
            <a:r>
              <a:rPr lang="en-US" sz="3600" dirty="0"/>
              <a:t>Jesus said to them, "Those who belong to this age marry and are given in marriage; but … in the resurrection from the dead neither marry nor are given in marriage.</a:t>
            </a:r>
          </a:p>
        </p:txBody>
      </p:sp>
      <p:sp>
        <p:nvSpPr>
          <p:cNvPr id="5" name="TextBox 4"/>
          <p:cNvSpPr txBox="1"/>
          <p:nvPr/>
        </p:nvSpPr>
        <p:spPr>
          <a:xfrm>
            <a:off x="5867400" y="4495801"/>
            <a:ext cx="3352800" cy="461665"/>
          </a:xfrm>
          <a:prstGeom prst="rect">
            <a:avLst/>
          </a:prstGeom>
          <a:noFill/>
        </p:spPr>
        <p:txBody>
          <a:bodyPr wrap="square" rtlCol="0">
            <a:spAutoFit/>
          </a:bodyPr>
          <a:lstStyle/>
          <a:p>
            <a:pPr algn="ctr"/>
            <a:r>
              <a:rPr lang="en-US" sz="2400" dirty="0">
                <a:solidFill>
                  <a:schemeClr val="tx1">
                    <a:lumMod val="95000"/>
                  </a:schemeClr>
                </a:solidFill>
              </a:rPr>
              <a:t>Luke 20:34, 35b</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52600"/>
            <a:ext cx="7315200" cy="2308324"/>
          </a:xfrm>
          <a:prstGeom prst="rect">
            <a:avLst/>
          </a:prstGeom>
        </p:spPr>
        <p:txBody>
          <a:bodyPr wrap="square">
            <a:spAutoFit/>
          </a:bodyPr>
          <a:lstStyle/>
          <a:p>
            <a:r>
              <a:rPr lang="en-US" sz="3600" dirty="0"/>
              <a:t>… I am with you … according to the promise that I made … when you came out of Egypt. My spirit abides among you; do not fear.</a:t>
            </a:r>
            <a:endParaRPr lang="en-US" sz="3600" dirty="0">
              <a:cs typeface="Arial" pitchFamily="34" charset="0"/>
            </a:endParaRPr>
          </a:p>
        </p:txBody>
      </p:sp>
      <p:sp>
        <p:nvSpPr>
          <p:cNvPr id="4" name="TextBox 3"/>
          <p:cNvSpPr txBox="1"/>
          <p:nvPr/>
        </p:nvSpPr>
        <p:spPr>
          <a:xfrm>
            <a:off x="5791200" y="4495801"/>
            <a:ext cx="3352800" cy="461665"/>
          </a:xfrm>
          <a:prstGeom prst="rect">
            <a:avLst/>
          </a:prstGeom>
          <a:noFill/>
        </p:spPr>
        <p:txBody>
          <a:bodyPr wrap="square" rtlCol="0">
            <a:spAutoFit/>
          </a:bodyPr>
          <a:lstStyle/>
          <a:p>
            <a:pPr algn="ctr"/>
            <a:r>
              <a:rPr lang="en-US" sz="2400" dirty="0">
                <a:solidFill>
                  <a:schemeClr val="tx1">
                    <a:lumMod val="95000"/>
                  </a:schemeClr>
                </a:solidFill>
              </a:rPr>
              <a:t>Haggai 2:4c, 5ac</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9890" y="5181600"/>
            <a:ext cx="2667000" cy="1569660"/>
          </a:xfrm>
          <a:prstGeom prst="rect">
            <a:avLst/>
          </a:prstGeom>
          <a:noFill/>
        </p:spPr>
        <p:txBody>
          <a:bodyPr wrap="square" rtlCol="0">
            <a:spAutoFit/>
          </a:bodyPr>
          <a:lstStyle/>
          <a:p>
            <a:pPr algn="ctr"/>
            <a:r>
              <a:rPr lang="en-US" sz="1600" dirty="0">
                <a:solidFill>
                  <a:schemeClr val="tx1">
                    <a:lumMod val="95000"/>
                  </a:schemeClr>
                </a:solidFill>
              </a:rPr>
              <a:t>Souls Being Carried Up to Heaven</a:t>
            </a:r>
          </a:p>
          <a:p>
            <a:pPr algn="ctr"/>
            <a:endParaRPr lang="en-US" sz="1600" dirty="0">
              <a:solidFill>
                <a:schemeClr val="tx1">
                  <a:lumMod val="95000"/>
                </a:schemeClr>
              </a:solidFill>
            </a:endParaRPr>
          </a:p>
          <a:p>
            <a:pPr algn="ctr"/>
            <a:r>
              <a:rPr lang="en-US" sz="1600" dirty="0">
                <a:solidFill>
                  <a:schemeClr val="tx1">
                    <a:lumMod val="95000"/>
                  </a:schemeClr>
                </a:solidFill>
              </a:rPr>
              <a:t>De Grey Hours</a:t>
            </a:r>
          </a:p>
          <a:p>
            <a:pPr algn="ctr"/>
            <a:r>
              <a:rPr lang="en-US" sz="1600" dirty="0">
                <a:solidFill>
                  <a:schemeClr val="tx1">
                    <a:lumMod val="95000"/>
                  </a:schemeClr>
                </a:solidFill>
              </a:rPr>
              <a:t>National Library of Wales</a:t>
            </a:r>
          </a:p>
          <a:p>
            <a:pPr algn="ctr"/>
            <a:r>
              <a:rPr lang="en-US" sz="1600" dirty="0"/>
              <a:t>Aberystwyth, Wales</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4477B3B9-29D8-4D3D-9E49-12F550FA1C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48201" y="838201"/>
            <a:ext cx="5526599" cy="5397767"/>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1754326"/>
          </a:xfrm>
          <a:prstGeom prst="rect">
            <a:avLst/>
          </a:prstGeom>
        </p:spPr>
        <p:txBody>
          <a:bodyPr wrap="square">
            <a:spAutoFit/>
          </a:bodyPr>
          <a:lstStyle/>
          <a:p>
            <a:r>
              <a:rPr lang="en-US" sz="3600" dirty="0"/>
              <a:t>Indeed they cannot die anymore, because they are like angels and are children of God …</a:t>
            </a:r>
          </a:p>
        </p:txBody>
      </p:sp>
      <p:sp>
        <p:nvSpPr>
          <p:cNvPr id="5" name="TextBox 4"/>
          <p:cNvSpPr txBox="1"/>
          <p:nvPr/>
        </p:nvSpPr>
        <p:spPr>
          <a:xfrm>
            <a:off x="5791200" y="4495801"/>
            <a:ext cx="3352800" cy="461665"/>
          </a:xfrm>
          <a:prstGeom prst="rect">
            <a:avLst/>
          </a:prstGeom>
          <a:noFill/>
        </p:spPr>
        <p:txBody>
          <a:bodyPr wrap="square" rtlCol="0">
            <a:spAutoFit/>
          </a:bodyPr>
          <a:lstStyle/>
          <a:p>
            <a:pPr algn="ctr"/>
            <a:r>
              <a:rPr lang="en-US" sz="2400" dirty="0">
                <a:solidFill>
                  <a:schemeClr val="tx1">
                    <a:lumMod val="95000"/>
                  </a:schemeClr>
                </a:solidFill>
              </a:rPr>
              <a:t>Luke 20:36</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2480" y="4953000"/>
            <a:ext cx="1447800" cy="1815882"/>
          </a:xfrm>
          <a:prstGeom prst="rect">
            <a:avLst/>
          </a:prstGeom>
          <a:noFill/>
        </p:spPr>
        <p:txBody>
          <a:bodyPr wrap="square" rtlCol="0">
            <a:spAutoFit/>
          </a:bodyPr>
          <a:lstStyle/>
          <a:p>
            <a:pPr algn="ctr"/>
            <a:r>
              <a:rPr lang="en-US" sz="1600" dirty="0">
                <a:solidFill>
                  <a:schemeClr val="tx1">
                    <a:lumMod val="95000"/>
                  </a:schemeClr>
                </a:solidFill>
              </a:rPr>
              <a:t>African-American Choir of Angels in Heaven</a:t>
            </a:r>
          </a:p>
          <a:p>
            <a:pPr algn="ctr"/>
            <a:endParaRPr lang="en-US" sz="1600" dirty="0">
              <a:solidFill>
                <a:schemeClr val="tx1">
                  <a:lumMod val="95000"/>
                </a:schemeClr>
              </a:solidFill>
            </a:endParaRPr>
          </a:p>
          <a:p>
            <a:pPr algn="ctr"/>
            <a:r>
              <a:rPr lang="en-US" sz="1600" dirty="0">
                <a:solidFill>
                  <a:schemeClr val="tx1">
                    <a:lumMod val="95000"/>
                  </a:schemeClr>
                </a:solidFill>
              </a:rPr>
              <a:t>print from the 19</a:t>
            </a:r>
            <a:r>
              <a:rPr lang="en-US" sz="1600" baseline="30000" dirty="0">
                <a:solidFill>
                  <a:schemeClr val="tx1">
                    <a:lumMod val="95000"/>
                  </a:schemeClr>
                </a:solidFill>
              </a:rPr>
              <a:t>th</a:t>
            </a:r>
            <a:r>
              <a:rPr lang="en-US" sz="1600" dirty="0">
                <a:solidFill>
                  <a:schemeClr val="tx1">
                    <a:lumMod val="95000"/>
                  </a:schemeClr>
                </a:solidFill>
              </a:rPr>
              <a:t> century</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B1B1D32D-E9BE-4356-B97A-33537CBAA8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46820"/>
            <a:ext cx="5935620" cy="6811180"/>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https://commons.wikimedia.org/wiki/File:Miriam%27s_Song_(3560756375).jpg</a:t>
            </a:r>
          </a:p>
          <a:p>
            <a:pPr>
              <a:buNone/>
            </a:pPr>
            <a:r>
              <a:rPr lang="en-US" sz="1600" dirty="0"/>
              <a:t>https://commons.wikimedia.org/wiki/File:La_cumbre_del_Cerro_Arisco_(1912).png</a:t>
            </a:r>
          </a:p>
          <a:p>
            <a:pPr>
              <a:buNone/>
            </a:pPr>
            <a:r>
              <a:rPr lang="en-US" sz="1600" dirty="0"/>
              <a:t>https://commons.wikimedia.org/wiki/File:Albert_Bierstadt_-_A_Storm_in_the_Rocky_Mountains,_Mt._Rosalie_-_Google_Art_Project.jpg</a:t>
            </a:r>
          </a:p>
          <a:p>
            <a:pPr>
              <a:buNone/>
            </a:pPr>
            <a:r>
              <a:rPr lang="en-US" sz="1600" dirty="0"/>
              <a:t>https://commons.wikimedia.org/wiki/File:Apse_mosaic_Christ_in_Glory.jpg</a:t>
            </a:r>
          </a:p>
          <a:p>
            <a:pPr>
              <a:buNone/>
            </a:pPr>
            <a:r>
              <a:rPr lang="en-US" sz="1600" dirty="0"/>
              <a:t>https://www.flickr.com/photos/arthur_chapman/26141826460</a:t>
            </a:r>
          </a:p>
          <a:p>
            <a:pPr>
              <a:buNone/>
            </a:pPr>
            <a:r>
              <a:rPr lang="en-US" sz="1600" dirty="0"/>
              <a:t>https://commons.wikimedia.org/wiki/File:Mbbcs.JPG</a:t>
            </a:r>
          </a:p>
          <a:p>
            <a:pPr>
              <a:buNone/>
            </a:pPr>
            <a:r>
              <a:rPr lang="en-US" sz="1600" dirty="0"/>
              <a:t>https://commons.wikimedia.org/wiki/File:Brooklyn_Museum_-_The_Pharisees_and_the_Saduccees_Come_to_Tempt_Jesus_(Les_pharisiens_et_les_saduc%C3%A9ens_viennent_pour_tenter_J%C3%A9sus)_-_James_Tissot_-_overall.jpg</a:t>
            </a:r>
          </a:p>
          <a:p>
            <a:pPr>
              <a:buNone/>
            </a:pPr>
            <a:r>
              <a:rPr lang="en-US" sz="1600" dirty="0"/>
              <a:t>https://commons.wikimedia.org/wiki/File:072_MS_65_F34_V.jpg</a:t>
            </a:r>
          </a:p>
          <a:p>
            <a:pPr>
              <a:buNone/>
            </a:pPr>
            <a:r>
              <a:rPr lang="en-US" sz="1600" dirty="0"/>
              <a:t>https://commons.wikimedia.org/wiki/File:De_Grey_Hours_f.188.v_The_raising_of_souls_to_Heaven.png</a:t>
            </a:r>
          </a:p>
          <a:p>
            <a:pPr>
              <a:buNone/>
            </a:pPr>
            <a:r>
              <a:rPr lang="en-US" sz="1600" dirty="0"/>
              <a:t>https://commons.wikimedia.org/wiki/File:19th_century_black_heaven.jpg</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Miriam's Song after the Exodus from Egypt  --  Samuel Hirszenberg, Yeshiva Museum, New York, NY</a:t>
            </a:r>
          </a:p>
        </p:txBody>
      </p:sp>
      <p:pic>
        <p:nvPicPr>
          <p:cNvPr id="5" name="Picture 4">
            <a:extLst>
              <a:ext uri="{FF2B5EF4-FFF2-40B4-BE49-F238E27FC236}">
                <a16:creationId xmlns:a16="http://schemas.microsoft.com/office/drawing/2014/main" id="{7BED2A08-95CE-4AF6-B6B8-428AE1C4F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1" y="304800"/>
            <a:ext cx="8483873" cy="5715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828800"/>
            <a:ext cx="6858000" cy="1754326"/>
          </a:xfrm>
          <a:prstGeom prst="rect">
            <a:avLst/>
          </a:prstGeom>
        </p:spPr>
        <p:txBody>
          <a:bodyPr wrap="square">
            <a:spAutoFit/>
          </a:bodyPr>
          <a:lstStyle/>
          <a:p>
            <a:r>
              <a:rPr lang="en-US" sz="3600" dirty="0"/>
              <a:t>On the glorious splendor of your majesty, and on your wondrous works, I will meditate.</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145:5</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9241" y="4953000"/>
            <a:ext cx="1489025" cy="1815882"/>
          </a:xfrm>
          <a:prstGeom prst="rect">
            <a:avLst/>
          </a:prstGeom>
          <a:noFill/>
        </p:spPr>
        <p:txBody>
          <a:bodyPr wrap="square" rtlCol="0">
            <a:spAutoFit/>
          </a:bodyPr>
          <a:lstStyle/>
          <a:p>
            <a:pPr algn="ctr"/>
            <a:r>
              <a:rPr lang="en-US" sz="1400" dirty="0">
                <a:solidFill>
                  <a:schemeClr val="tx1">
                    <a:lumMod val="95000"/>
                  </a:schemeClr>
                </a:solidFill>
              </a:rPr>
              <a:t>Summit of Cerro Arisco</a:t>
            </a:r>
          </a:p>
          <a:p>
            <a:pPr algn="ctr"/>
            <a:endParaRPr lang="en-US" sz="1400" dirty="0">
              <a:solidFill>
                <a:schemeClr val="tx1">
                  <a:lumMod val="95000"/>
                </a:schemeClr>
              </a:solidFill>
            </a:endParaRPr>
          </a:p>
          <a:p>
            <a:pPr algn="ctr"/>
            <a:r>
              <a:rPr lang="en-US" sz="1400" dirty="0">
                <a:solidFill>
                  <a:schemeClr val="tx1">
                    <a:lumMod val="95000"/>
                  </a:schemeClr>
                </a:solidFill>
              </a:rPr>
              <a:t>Ernesto Laroche</a:t>
            </a:r>
          </a:p>
          <a:p>
            <a:pPr algn="ctr"/>
            <a:r>
              <a:rPr lang="en-US" sz="1400" dirty="0">
                <a:solidFill>
                  <a:schemeClr val="tx1">
                    <a:lumMod val="95000"/>
                  </a:schemeClr>
                </a:solidFill>
              </a:rPr>
              <a:t>National Museum of Visual Arts</a:t>
            </a:r>
          </a:p>
          <a:p>
            <a:pPr algn="ctr"/>
            <a:r>
              <a:rPr lang="en-US" sz="1400" dirty="0">
                <a:solidFill>
                  <a:schemeClr val="tx1">
                    <a:lumMod val="95000"/>
                  </a:schemeClr>
                </a:solidFill>
              </a:rPr>
              <a:t>Montevideo, Uruguay</a:t>
            </a:r>
          </a:p>
        </p:txBody>
      </p:sp>
      <p:pic>
        <p:nvPicPr>
          <p:cNvPr id="2" name="Picture 1">
            <a:extLst>
              <a:ext uri="{FF2B5EF4-FFF2-40B4-BE49-F238E27FC236}">
                <a16:creationId xmlns:a16="http://schemas.microsoft.com/office/drawing/2014/main" id="{51A9DCB6-CF27-412D-AD0F-F23B918128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13026" y="0"/>
            <a:ext cx="7654975"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1" y="2057400"/>
            <a:ext cx="6728791" cy="1754326"/>
          </a:xfrm>
          <a:prstGeom prst="rect">
            <a:avLst/>
          </a:prstGeom>
        </p:spPr>
        <p:txBody>
          <a:bodyPr wrap="square">
            <a:spAutoFit/>
          </a:bodyPr>
          <a:lstStyle/>
          <a:p>
            <a:r>
              <a:rPr lang="en-US" sz="3600" dirty="0"/>
              <a:t>O sing to the LORD a new song …</a:t>
            </a:r>
          </a:p>
          <a:p>
            <a:r>
              <a:rPr lang="en-US" sz="3600" dirty="0"/>
              <a:t>Let the floods clap their hands; </a:t>
            </a:r>
          </a:p>
          <a:p>
            <a:r>
              <a:rPr lang="en-US" sz="3600" dirty="0"/>
              <a:t>let the hills sing together for joy …</a:t>
            </a:r>
            <a:endParaRPr lang="en-US" sz="3600" dirty="0">
              <a:cs typeface="Arial" pitchFamily="34" charset="0"/>
            </a:endParaRPr>
          </a:p>
        </p:txBody>
      </p:sp>
      <p:sp>
        <p:nvSpPr>
          <p:cNvPr id="5" name="TextBox 4"/>
          <p:cNvSpPr txBox="1"/>
          <p:nvPr/>
        </p:nvSpPr>
        <p:spPr>
          <a:xfrm>
            <a:off x="6072809"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98:1a, 8</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Storm in the Rocky Mountains  --  Albert Bierstadt, Brooklyn Museum, New York, 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A165E512-85EC-469B-A216-14BDAE01A56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52600" y="0"/>
            <a:ext cx="8686800" cy="6286054"/>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1754326"/>
          </a:xfrm>
          <a:prstGeom prst="rect">
            <a:avLst/>
          </a:prstGeom>
        </p:spPr>
        <p:txBody>
          <a:bodyPr wrap="square">
            <a:spAutoFit/>
          </a:bodyPr>
          <a:lstStyle/>
          <a:p>
            <a:r>
              <a:rPr lang="en-US" sz="3600" dirty="0"/>
              <a:t>For I know that my Redeemer lives, and that at the last he will stand upon the earth;</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Job 19:25</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Mosaic  --  Church of the Transfiguration of the Community of Jesus, Orleans, MA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0F3DA834-8992-4167-8125-70B2CD13D3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5000" y="381000"/>
            <a:ext cx="8316658" cy="55626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1027</TotalTime>
  <Words>821</Words>
  <Application>Microsoft Office PowerPoint</Application>
  <PresentationFormat>Widescreen</PresentationFormat>
  <Paragraphs>67</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First Sunday after Christmas Day Year A</vt:lpstr>
      <vt:lpstr>Twenty-Second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132</cp:revision>
  <dcterms:created xsi:type="dcterms:W3CDTF">2016-08-31T16:46:43Z</dcterms:created>
  <dcterms:modified xsi:type="dcterms:W3CDTF">2022-11-12T17:10:48Z</dcterms:modified>
</cp:coreProperties>
</file>