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0"/>
  </p:notesMasterIdLst>
  <p:sldIdLst>
    <p:sldId id="256" r:id="rId2"/>
    <p:sldId id="282" r:id="rId3"/>
    <p:sldId id="382" r:id="rId4"/>
    <p:sldId id="383" r:id="rId5"/>
    <p:sldId id="384" r:id="rId6"/>
    <p:sldId id="385" r:id="rId7"/>
    <p:sldId id="386" r:id="rId8"/>
    <p:sldId id="387" r:id="rId9"/>
    <p:sldId id="408" r:id="rId10"/>
    <p:sldId id="391" r:id="rId11"/>
    <p:sldId id="392" r:id="rId12"/>
    <p:sldId id="395" r:id="rId13"/>
    <p:sldId id="396" r:id="rId14"/>
    <p:sldId id="397" r:id="rId15"/>
    <p:sldId id="398" r:id="rId16"/>
    <p:sldId id="399" r:id="rId17"/>
    <p:sldId id="400" r:id="rId18"/>
    <p:sldId id="401" r:id="rId19"/>
    <p:sldId id="402" r:id="rId20"/>
    <p:sldId id="403" r:id="rId21"/>
    <p:sldId id="404" r:id="rId22"/>
    <p:sldId id="405" r:id="rId23"/>
    <p:sldId id="411" r:id="rId24"/>
    <p:sldId id="410" r:id="rId25"/>
    <p:sldId id="407" r:id="rId26"/>
    <p:sldId id="412" r:id="rId27"/>
    <p:sldId id="413" r:id="rId28"/>
    <p:sldId id="29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D876D"/>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939" autoAdjust="0"/>
    <p:restoredTop sz="94694"/>
  </p:normalViewPr>
  <p:slideViewPr>
    <p:cSldViewPr>
      <p:cViewPr varScale="1">
        <p:scale>
          <a:sx n="71" d="100"/>
          <a:sy n="71" d="100"/>
        </p:scale>
        <p:origin x="86" y="250"/>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827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11/12/2022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221417-9C38-480C-A012-705512C668E9}" type="slidenum">
              <a:rPr lang="en-US" smtClean="0"/>
              <a:pPr/>
              <a:t>1</a:t>
            </a:fld>
            <a:endParaRPr lang="en-US"/>
          </a:p>
        </p:txBody>
      </p:sp>
    </p:spTree>
    <p:extLst>
      <p:ext uri="{BB962C8B-B14F-4D97-AF65-F5344CB8AC3E}">
        <p14:creationId xmlns:p14="http://schemas.microsoft.com/office/powerpoint/2010/main" val="2492431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221417-9C38-480C-A012-705512C668E9}" type="slidenum">
              <a:rPr lang="en-US" smtClean="0"/>
              <a:pPr/>
              <a:t>15</a:t>
            </a:fld>
            <a:endParaRPr lang="en-US"/>
          </a:p>
        </p:txBody>
      </p:sp>
    </p:spTree>
    <p:extLst>
      <p:ext uri="{BB962C8B-B14F-4D97-AF65-F5344CB8AC3E}">
        <p14:creationId xmlns:p14="http://schemas.microsoft.com/office/powerpoint/2010/main" val="3468504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11/12/2022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762001"/>
            <a:ext cx="8458200" cy="1698625"/>
          </a:xfrm>
        </p:spPr>
        <p:txBody>
          <a:bodyPr>
            <a:noAutofit/>
          </a:bodyPr>
          <a:lstStyle/>
          <a:p>
            <a:r>
              <a:rPr lang="en-US" sz="8000" dirty="0"/>
              <a:t>Nineteenth Sunday after Pentecost</a:t>
            </a:r>
          </a:p>
        </p:txBody>
      </p:sp>
      <p:sp>
        <p:nvSpPr>
          <p:cNvPr id="3" name="Subtitle 2"/>
          <p:cNvSpPr>
            <a:spLocks noGrp="1"/>
          </p:cNvSpPr>
          <p:nvPr>
            <p:ph type="subTitle" idx="1"/>
          </p:nvPr>
        </p:nvSpPr>
        <p:spPr>
          <a:xfrm>
            <a:off x="2819400" y="3429000"/>
            <a:ext cx="6400800" cy="838200"/>
          </a:xfrm>
        </p:spPr>
        <p:txBody>
          <a:bodyPr>
            <a:normAutofit lnSpcReduction="10000"/>
          </a:bodyPr>
          <a:lstStyle/>
          <a:p>
            <a:r>
              <a:rPr lang="en-US" sz="5400" i="1">
                <a:solidFill>
                  <a:schemeClr val="tx1"/>
                </a:solidFill>
              </a:rPr>
              <a:t>Year C</a:t>
            </a:r>
            <a:endParaRPr lang="en-US" sz="5400" i="1" dirty="0">
              <a:solidFill>
                <a:schemeClr val="tx1"/>
              </a:solidFill>
            </a:endParaRPr>
          </a:p>
        </p:txBody>
      </p:sp>
      <p:sp>
        <p:nvSpPr>
          <p:cNvPr id="4" name="Rectangle 3"/>
          <p:cNvSpPr/>
          <p:nvPr/>
        </p:nvSpPr>
        <p:spPr>
          <a:xfrm>
            <a:off x="1600200" y="5791201"/>
            <a:ext cx="8953500" cy="954107"/>
          </a:xfrm>
          <a:prstGeom prst="rect">
            <a:avLst/>
          </a:prstGeom>
          <a:solidFill>
            <a:srgbClr val="8D876D">
              <a:alpha val="75000"/>
            </a:srgbClr>
          </a:solidFill>
        </p:spPr>
        <p:txBody>
          <a:bodyPr wrap="square">
            <a:spAutoFit/>
          </a:bodyPr>
          <a:lstStyle/>
          <a:p>
            <a:pPr algn="ctr"/>
            <a:r>
              <a:rPr lang="en-US" sz="2800" dirty="0"/>
              <a:t>Jeremiah 31:27-34 and Psalm 119:97-104  •  Genesis 32:22-31 and Psalm 121  •  2 Timothy 3:14-4:5  •  Luke 18:1-8</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785878"/>
            <a:ext cx="6934200" cy="2308324"/>
          </a:xfrm>
          <a:prstGeom prst="rect">
            <a:avLst/>
          </a:prstGeom>
        </p:spPr>
        <p:txBody>
          <a:bodyPr wrap="square">
            <a:spAutoFit/>
          </a:bodyPr>
          <a:lstStyle/>
          <a:p>
            <a:r>
              <a:rPr lang="en-US" sz="3600" dirty="0"/>
              <a:t>Then the man said, "You shall no longer be called Jacob, but Israel, for you have striven with God and with humans, and have prevailed."</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Genesis 32:28</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257801"/>
            <a:ext cx="2209800" cy="1323439"/>
          </a:xfrm>
          <a:prstGeom prst="rect">
            <a:avLst/>
          </a:prstGeom>
          <a:noFill/>
        </p:spPr>
        <p:txBody>
          <a:bodyPr wrap="square" rtlCol="0">
            <a:spAutoFit/>
          </a:bodyPr>
          <a:lstStyle/>
          <a:p>
            <a:pPr algn="ctr"/>
            <a:r>
              <a:rPr lang="en-US" sz="1600" dirty="0">
                <a:solidFill>
                  <a:schemeClr val="tx1">
                    <a:lumMod val="95000"/>
                  </a:schemeClr>
                </a:solidFill>
              </a:rPr>
              <a:t>Jacob Wrestles the Angel</a:t>
            </a:r>
          </a:p>
          <a:p>
            <a:pPr algn="ctr"/>
            <a:endParaRPr lang="en-US" sz="1600" dirty="0">
              <a:solidFill>
                <a:schemeClr val="tx1">
                  <a:lumMod val="95000"/>
                </a:schemeClr>
              </a:solidFill>
            </a:endParaRPr>
          </a:p>
          <a:p>
            <a:pPr algn="ctr"/>
            <a:r>
              <a:rPr lang="en-US" sz="1600" dirty="0">
                <a:solidFill>
                  <a:schemeClr val="tx1">
                    <a:lumMod val="95000"/>
                  </a:schemeClr>
                </a:solidFill>
              </a:rPr>
              <a:t>Maurice Denis</a:t>
            </a:r>
          </a:p>
          <a:p>
            <a:pPr algn="ctr"/>
            <a:r>
              <a:rPr lang="en-US" sz="1600" dirty="0">
                <a:solidFill>
                  <a:schemeClr val="tx1">
                    <a:lumMod val="95000"/>
                  </a:schemeClr>
                </a:solidFill>
              </a:rPr>
              <a:t>c. 1893</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AEB2F555-E48E-422E-A0B7-3A32C0C7A747}"/>
              </a:ext>
            </a:extLst>
          </p:cNvPr>
          <p:cNvPicPr>
            <a:picLocks noChangeAspect="1"/>
          </p:cNvPicPr>
          <p:nvPr/>
        </p:nvPicPr>
        <p:blipFill>
          <a:blip r:embed="rId2"/>
          <a:stretch>
            <a:fillRect/>
          </a:stretch>
        </p:blipFill>
        <p:spPr>
          <a:xfrm>
            <a:off x="4419600" y="-1"/>
            <a:ext cx="5591175" cy="6835963"/>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52700" y="1219200"/>
            <a:ext cx="7086600" cy="2862322"/>
          </a:xfrm>
          <a:prstGeom prst="rect">
            <a:avLst/>
          </a:prstGeom>
        </p:spPr>
        <p:txBody>
          <a:bodyPr wrap="square">
            <a:spAutoFit/>
          </a:bodyPr>
          <a:lstStyle/>
          <a:p>
            <a:r>
              <a:rPr lang="en-US" sz="3600" dirty="0"/>
              <a:t>I lift up my eyes to the hills-- from where will my help come?</a:t>
            </a:r>
          </a:p>
          <a:p>
            <a:endParaRPr lang="en-US" sz="3600" dirty="0"/>
          </a:p>
          <a:p>
            <a:r>
              <a:rPr lang="en-US" sz="3600" dirty="0"/>
              <a:t>My help comes from the LORD, who made heaven and earth.</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121:1-2</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5105400"/>
            <a:ext cx="2057400" cy="1600438"/>
          </a:xfrm>
          <a:prstGeom prst="rect">
            <a:avLst/>
          </a:prstGeom>
          <a:noFill/>
        </p:spPr>
        <p:txBody>
          <a:bodyPr wrap="square" rtlCol="0">
            <a:spAutoFit/>
          </a:bodyPr>
          <a:lstStyle/>
          <a:p>
            <a:pPr algn="ctr"/>
            <a:r>
              <a:rPr lang="en-US" sz="1600" dirty="0">
                <a:solidFill>
                  <a:schemeClr val="tx1">
                    <a:lumMod val="95000"/>
                  </a:schemeClr>
                </a:solidFill>
              </a:rPr>
              <a:t>Mountain of the Holy Cross</a:t>
            </a:r>
          </a:p>
          <a:p>
            <a:pPr algn="ctr"/>
            <a:endParaRPr lang="en-US" sz="1600" dirty="0">
              <a:solidFill>
                <a:schemeClr val="tx1">
                  <a:lumMod val="95000"/>
                </a:schemeClr>
              </a:solidFill>
            </a:endParaRPr>
          </a:p>
          <a:p>
            <a:pPr algn="ctr"/>
            <a:r>
              <a:rPr lang="en-US" sz="1600" dirty="0">
                <a:solidFill>
                  <a:schemeClr val="tx1">
                    <a:lumMod val="95000"/>
                  </a:schemeClr>
                </a:solidFill>
              </a:rPr>
              <a:t>Thomas Moran</a:t>
            </a:r>
          </a:p>
          <a:p>
            <a:pPr algn="ctr"/>
            <a:r>
              <a:rPr lang="en-US" sz="1600" dirty="0">
                <a:solidFill>
                  <a:schemeClr val="tx1">
                    <a:lumMod val="95000"/>
                  </a:schemeClr>
                </a:solidFill>
              </a:rPr>
              <a:t>National Gallery of Art</a:t>
            </a:r>
          </a:p>
          <a:p>
            <a:pPr algn="ctr"/>
            <a:r>
              <a:rPr lang="en-US" sz="1600" dirty="0">
                <a:solidFill>
                  <a:schemeClr val="tx1">
                    <a:lumMod val="95000"/>
                  </a:schemeClr>
                </a:solidFill>
              </a:rPr>
              <a:t>Washington, DC</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A7A660CE-A629-4C81-ADE1-AEB9EAD5D7A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48201" y="0"/>
            <a:ext cx="4828729" cy="6858000"/>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219200"/>
            <a:ext cx="6705600" cy="2862322"/>
          </a:xfrm>
          <a:prstGeom prst="rect">
            <a:avLst/>
          </a:prstGeom>
        </p:spPr>
        <p:txBody>
          <a:bodyPr wrap="square">
            <a:spAutoFit/>
          </a:bodyPr>
          <a:lstStyle/>
          <a:p>
            <a:r>
              <a:rPr lang="en-US" sz="3600" dirty="0"/>
              <a:t>He will not let your foot be moved; he who keeps you will not slumber.</a:t>
            </a:r>
          </a:p>
          <a:p>
            <a:endParaRPr lang="en-US" sz="3600" dirty="0"/>
          </a:p>
          <a:p>
            <a:r>
              <a:rPr lang="en-US" sz="3600" dirty="0"/>
              <a:t>He who keeps Israel will neither slumber nor sleep.</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Psalm 121:3-4</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6400800"/>
            <a:ext cx="8915400" cy="338554"/>
          </a:xfrm>
          <a:prstGeom prst="rect">
            <a:avLst/>
          </a:prstGeom>
          <a:noFill/>
        </p:spPr>
        <p:txBody>
          <a:bodyPr wrap="square" rtlCol="0">
            <a:spAutoFit/>
          </a:bodyPr>
          <a:lstStyle/>
          <a:p>
            <a:pPr algn="ctr"/>
            <a:r>
              <a:rPr lang="en-US" sz="1600" dirty="0">
                <a:solidFill>
                  <a:schemeClr val="tx1">
                    <a:lumMod val="95000"/>
                  </a:schemeClr>
                </a:solidFill>
              </a:rPr>
              <a:t>Hawaiian Mother and Child  --  Charles Bartlett, c. 1920, watercolor</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0319D52B-FE2F-4DAF-8A2A-BFEAFA995B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57401" y="76201"/>
            <a:ext cx="8214379" cy="6238041"/>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295400"/>
            <a:ext cx="7315200" cy="2862322"/>
          </a:xfrm>
          <a:prstGeom prst="rect">
            <a:avLst/>
          </a:prstGeom>
        </p:spPr>
        <p:txBody>
          <a:bodyPr wrap="square">
            <a:spAutoFit/>
          </a:bodyPr>
          <a:lstStyle/>
          <a:p>
            <a:r>
              <a:rPr lang="en-US" sz="3600" dirty="0"/>
              <a:t>The LORD is your keeper; the LORD is your shade at your right hand.</a:t>
            </a:r>
          </a:p>
          <a:p>
            <a:endParaRPr lang="en-US" sz="3600" dirty="0"/>
          </a:p>
          <a:p>
            <a:r>
              <a:rPr lang="en-US" sz="3600" dirty="0"/>
              <a:t>The sun shall not strike you by day, nor the moon by night.</a:t>
            </a:r>
            <a:endParaRPr lang="en-US" sz="3600" dirty="0">
              <a:cs typeface="Arial" pitchFamily="34" charset="0"/>
            </a:endParaRPr>
          </a:p>
        </p:txBody>
      </p:sp>
      <p:sp>
        <p:nvSpPr>
          <p:cNvPr id="5" name="TextBox 4"/>
          <p:cNvSpPr txBox="1"/>
          <p:nvPr/>
        </p:nvSpPr>
        <p:spPr>
          <a:xfrm>
            <a:off x="5791200" y="4953001"/>
            <a:ext cx="3352800" cy="461665"/>
          </a:xfrm>
          <a:prstGeom prst="rect">
            <a:avLst/>
          </a:prstGeom>
          <a:noFill/>
        </p:spPr>
        <p:txBody>
          <a:bodyPr wrap="square" rtlCol="0">
            <a:spAutoFit/>
          </a:bodyPr>
          <a:lstStyle/>
          <a:p>
            <a:pPr algn="ctr"/>
            <a:r>
              <a:rPr lang="en-US" sz="2400" dirty="0">
                <a:solidFill>
                  <a:schemeClr val="tx1">
                    <a:lumMod val="95000"/>
                  </a:schemeClr>
                </a:solidFill>
              </a:rPr>
              <a:t>Psalm 121:5-6</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pt-BR" sz="1600" dirty="0">
                <a:solidFill>
                  <a:schemeClr val="tx1">
                    <a:lumMod val="95000"/>
                  </a:schemeClr>
                </a:solidFill>
              </a:rPr>
              <a:t>The Siesta  --  Jose Malhoa, Museu Nacional de Belas Artes, Rio de Janiero, Brazil</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34095599-52A5-4500-A717-1AEB755244F7}"/>
              </a:ext>
            </a:extLst>
          </p:cNvPr>
          <p:cNvPicPr>
            <a:picLocks noChangeAspect="1"/>
          </p:cNvPicPr>
          <p:nvPr/>
        </p:nvPicPr>
        <p:blipFill>
          <a:blip r:embed="rId2"/>
          <a:stretch>
            <a:fillRect/>
          </a:stretch>
        </p:blipFill>
        <p:spPr>
          <a:xfrm>
            <a:off x="2295526" y="0"/>
            <a:ext cx="7762875" cy="6373524"/>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145810"/>
            <a:ext cx="6934200" cy="3416320"/>
          </a:xfrm>
          <a:prstGeom prst="rect">
            <a:avLst/>
          </a:prstGeom>
        </p:spPr>
        <p:txBody>
          <a:bodyPr wrap="square">
            <a:spAutoFit/>
          </a:bodyPr>
          <a:lstStyle/>
          <a:p>
            <a:r>
              <a:rPr lang="en-US" sz="3600" dirty="0"/>
              <a:t>The LORD will keep you from all evil; he will keep your life.</a:t>
            </a:r>
          </a:p>
          <a:p>
            <a:endParaRPr lang="en-US" sz="3600" dirty="0"/>
          </a:p>
          <a:p>
            <a:r>
              <a:rPr lang="en-US" sz="3600" dirty="0"/>
              <a:t>The LORD will keep your going out and your coming in from this time on and forevermore.</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Psalm 121:7-8</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096000"/>
            <a:ext cx="8763000" cy="338554"/>
          </a:xfrm>
          <a:prstGeom prst="rect">
            <a:avLst/>
          </a:prstGeom>
          <a:noFill/>
        </p:spPr>
        <p:txBody>
          <a:bodyPr wrap="square" rtlCol="0">
            <a:spAutoFit/>
          </a:bodyPr>
          <a:lstStyle/>
          <a:p>
            <a:pPr algn="ctr"/>
            <a:r>
              <a:rPr lang="en-US" sz="1600" dirty="0">
                <a:solidFill>
                  <a:schemeClr val="tx1">
                    <a:lumMod val="95000"/>
                  </a:schemeClr>
                </a:solidFill>
              </a:rPr>
              <a:t>Hands of God, the Holy Spirit, and Lamb of Christ  --  Church of the Holy Trinity, Caaupe, Paraguay</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633147B7-AFDD-4C4E-AD82-4D17BB71FF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731520"/>
            <a:ext cx="9144000" cy="4754880"/>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1219200"/>
            <a:ext cx="7467600" cy="2862322"/>
          </a:xfrm>
          <a:prstGeom prst="rect">
            <a:avLst/>
          </a:prstGeom>
        </p:spPr>
        <p:txBody>
          <a:bodyPr wrap="square">
            <a:spAutoFit/>
          </a:bodyPr>
          <a:lstStyle/>
          <a:p>
            <a:r>
              <a:rPr lang="en-US" sz="3600" dirty="0"/>
              <a:t>… this is the covenant that I will make …says the LORD: </a:t>
            </a:r>
          </a:p>
          <a:p>
            <a:r>
              <a:rPr lang="en-US" sz="3600" dirty="0"/>
              <a:t>I will put my law within them, and I will write it on their hearts; and I will be their God, and they shall be my people.</a:t>
            </a:r>
            <a:endParaRPr lang="en-US" sz="3600" dirty="0">
              <a:cs typeface="Arial" pitchFamily="34" charset="0"/>
            </a:endParaRPr>
          </a:p>
        </p:txBody>
      </p:sp>
      <p:sp>
        <p:nvSpPr>
          <p:cNvPr id="4" name="TextBox 3"/>
          <p:cNvSpPr txBox="1"/>
          <p:nvPr/>
        </p:nvSpPr>
        <p:spPr>
          <a:xfrm>
            <a:off x="5715000" y="4572001"/>
            <a:ext cx="3352800" cy="461665"/>
          </a:xfrm>
          <a:prstGeom prst="rect">
            <a:avLst/>
          </a:prstGeom>
          <a:noFill/>
        </p:spPr>
        <p:txBody>
          <a:bodyPr wrap="square" rtlCol="0">
            <a:spAutoFit/>
          </a:bodyPr>
          <a:lstStyle/>
          <a:p>
            <a:pPr algn="ctr"/>
            <a:r>
              <a:rPr lang="en-US" sz="2400" dirty="0">
                <a:solidFill>
                  <a:schemeClr val="tx1">
                    <a:lumMod val="95000"/>
                  </a:schemeClr>
                </a:solidFill>
              </a:rPr>
              <a:t>Jeremiah 31:33ac</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219200"/>
            <a:ext cx="7086600" cy="2862322"/>
          </a:xfrm>
          <a:prstGeom prst="rect">
            <a:avLst/>
          </a:prstGeom>
        </p:spPr>
        <p:txBody>
          <a:bodyPr wrap="square">
            <a:spAutoFit/>
          </a:bodyPr>
          <a:lstStyle/>
          <a:p>
            <a:r>
              <a:rPr lang="en-US" sz="3600" dirty="0"/>
              <a:t>All scripture … is useful for teaching … and for training in righteousness, so that everyone who belongs to God may be proficient, equipped for every good work.</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2 Timothy 3:16ac, 17</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Reading the Bible  --  Jean-Baptiste Greuze, Louvre Museum, Paris, France</a:t>
            </a:r>
            <a:endParaRPr lang="en-US" dirty="0">
              <a:solidFill>
                <a:schemeClr val="tx1">
                  <a:lumMod val="95000"/>
                </a:schemeClr>
              </a:solidFill>
            </a:endParaRPr>
          </a:p>
        </p:txBody>
      </p:sp>
      <p:pic>
        <p:nvPicPr>
          <p:cNvPr id="5" name="Picture 4">
            <a:extLst>
              <a:ext uri="{FF2B5EF4-FFF2-40B4-BE49-F238E27FC236}">
                <a16:creationId xmlns:a16="http://schemas.microsoft.com/office/drawing/2014/main" id="{EAB986B5-08A5-48D4-9E4E-7BC0C969221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1"/>
            <a:ext cx="9144000" cy="6352255"/>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143000"/>
            <a:ext cx="7315200" cy="2862322"/>
          </a:xfrm>
          <a:prstGeom prst="rect">
            <a:avLst/>
          </a:prstGeom>
        </p:spPr>
        <p:txBody>
          <a:bodyPr wrap="square">
            <a:spAutoFit/>
          </a:bodyPr>
          <a:lstStyle/>
          <a:p>
            <a:r>
              <a:rPr lang="en-US" sz="3600" dirty="0"/>
              <a:t>"… there was a judge who neither feared God nor had respect for people … there was a widow who kept coming to him and saying, 'Grant me justice against my opponent.'</a:t>
            </a:r>
            <a:endParaRPr lang="en-US" sz="3600" dirty="0">
              <a:cs typeface="Arial" pitchFamily="34" charset="0"/>
            </a:endParaRPr>
          </a:p>
        </p:txBody>
      </p:sp>
      <p:sp>
        <p:nvSpPr>
          <p:cNvPr id="5" name="TextBox 4"/>
          <p:cNvSpPr txBox="1"/>
          <p:nvPr/>
        </p:nvSpPr>
        <p:spPr>
          <a:xfrm>
            <a:off x="60198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18:2b, 3b</a:t>
            </a:r>
          </a:p>
        </p:txBody>
      </p:sp>
    </p:spTree>
    <p:extLst>
      <p:ext uri="{BB962C8B-B14F-4D97-AF65-F5344CB8AC3E}">
        <p14:creationId xmlns:p14="http://schemas.microsoft.com/office/powerpoint/2010/main" val="1844325615"/>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4876800"/>
            <a:ext cx="1524000" cy="1815882"/>
          </a:xfrm>
          <a:prstGeom prst="rect">
            <a:avLst/>
          </a:prstGeom>
          <a:noFill/>
        </p:spPr>
        <p:txBody>
          <a:bodyPr wrap="square" rtlCol="0">
            <a:spAutoFit/>
          </a:bodyPr>
          <a:lstStyle/>
          <a:p>
            <a:pPr algn="ctr"/>
            <a:r>
              <a:rPr lang="en-US" sz="1600" dirty="0">
                <a:solidFill>
                  <a:schemeClr val="tx1">
                    <a:lumMod val="95000"/>
                  </a:schemeClr>
                </a:solidFill>
              </a:rPr>
              <a:t>Parable of the Widow and the Unjust Judge, detail   </a:t>
            </a:r>
          </a:p>
          <a:p>
            <a:pPr algn="ctr"/>
            <a:endParaRPr lang="en-US" sz="1600" dirty="0">
              <a:solidFill>
                <a:schemeClr val="tx1">
                  <a:lumMod val="95000"/>
                </a:schemeClr>
              </a:solidFill>
            </a:endParaRPr>
          </a:p>
          <a:p>
            <a:pPr algn="ctr"/>
            <a:r>
              <a:rPr lang="en-US" sz="1600" dirty="0">
                <a:solidFill>
                  <a:schemeClr val="tx1">
                    <a:lumMod val="95000"/>
                  </a:schemeClr>
                </a:solidFill>
              </a:rPr>
              <a:t>The Kremlin Moscow, Russia</a:t>
            </a:r>
          </a:p>
        </p:txBody>
      </p:sp>
      <p:pic>
        <p:nvPicPr>
          <p:cNvPr id="2" name="Picture 1">
            <a:extLst>
              <a:ext uri="{FF2B5EF4-FFF2-40B4-BE49-F238E27FC236}">
                <a16:creationId xmlns:a16="http://schemas.microsoft.com/office/drawing/2014/main" id="{2D093CC1-CED2-44DC-AAEA-B631EC70B53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248151" y="0"/>
            <a:ext cx="4805065" cy="6858000"/>
          </a:xfrm>
          <a:prstGeom prst="rect">
            <a:avLst/>
          </a:prstGeom>
        </p:spPr>
      </p:pic>
    </p:spTree>
    <p:extLst>
      <p:ext uri="{BB962C8B-B14F-4D97-AF65-F5344CB8AC3E}">
        <p14:creationId xmlns:p14="http://schemas.microsoft.com/office/powerpoint/2010/main" val="1371444115"/>
      </p:ext>
    </p:extLst>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219200"/>
            <a:ext cx="7467600" cy="2862322"/>
          </a:xfrm>
          <a:prstGeom prst="rect">
            <a:avLst/>
          </a:prstGeom>
        </p:spPr>
        <p:txBody>
          <a:bodyPr wrap="square">
            <a:spAutoFit/>
          </a:bodyPr>
          <a:lstStyle/>
          <a:p>
            <a:r>
              <a:rPr lang="en-US" sz="3600" dirty="0"/>
              <a:t>For a while he refused; but later he said to himself, 'Though I have no fear of God and no respect for anyone,  yet because this widow keeps bothering me, I will grant her justice … '"</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18:4, 5a</a:t>
            </a:r>
          </a:p>
        </p:txBody>
      </p:sp>
    </p:spTree>
    <p:extLst>
      <p:ext uri="{BB962C8B-B14F-4D97-AF65-F5344CB8AC3E}">
        <p14:creationId xmlns:p14="http://schemas.microsoft.com/office/powerpoint/2010/main" val="1873121654"/>
      </p:ext>
    </p:extLst>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68971" y="5105400"/>
            <a:ext cx="2209800" cy="1600438"/>
          </a:xfrm>
          <a:prstGeom prst="rect">
            <a:avLst/>
          </a:prstGeom>
          <a:noFill/>
        </p:spPr>
        <p:txBody>
          <a:bodyPr wrap="square" rtlCol="0">
            <a:spAutoFit/>
          </a:bodyPr>
          <a:lstStyle/>
          <a:p>
            <a:pPr algn="ctr"/>
            <a:r>
              <a:rPr lang="en-US" sz="1400" dirty="0">
                <a:solidFill>
                  <a:schemeClr val="tx1">
                    <a:lumMod val="95000"/>
                  </a:schemeClr>
                </a:solidFill>
              </a:rPr>
              <a:t>The Unjust Judge and the Importunate Widow</a:t>
            </a:r>
          </a:p>
          <a:p>
            <a:pPr algn="ctr"/>
            <a:endParaRPr lang="en-US" sz="1400" dirty="0">
              <a:solidFill>
                <a:schemeClr val="tx1">
                  <a:lumMod val="95000"/>
                </a:schemeClr>
              </a:solidFill>
            </a:endParaRPr>
          </a:p>
          <a:p>
            <a:pPr algn="ctr"/>
            <a:r>
              <a:rPr lang="en-US" sz="1400" dirty="0">
                <a:solidFill>
                  <a:schemeClr val="tx1">
                    <a:lumMod val="95000"/>
                  </a:schemeClr>
                </a:solidFill>
              </a:rPr>
              <a:t>John Everett Millais</a:t>
            </a:r>
          </a:p>
          <a:p>
            <a:pPr algn="ctr"/>
            <a:r>
              <a:rPr lang="en-US" sz="1400" dirty="0">
                <a:solidFill>
                  <a:schemeClr val="tx1">
                    <a:lumMod val="95000"/>
                  </a:schemeClr>
                </a:solidFill>
              </a:rPr>
              <a:t>Metropolitan Museum of Art</a:t>
            </a:r>
          </a:p>
          <a:p>
            <a:pPr algn="ctr"/>
            <a:r>
              <a:rPr lang="en-US" sz="1400" dirty="0">
                <a:solidFill>
                  <a:schemeClr val="tx1">
                    <a:lumMod val="95000"/>
                  </a:schemeClr>
                </a:solidFill>
              </a:rPr>
              <a:t>New York, NY</a:t>
            </a:r>
          </a:p>
        </p:txBody>
      </p:sp>
      <p:pic>
        <p:nvPicPr>
          <p:cNvPr id="2" name="Picture 1">
            <a:extLst>
              <a:ext uri="{FF2B5EF4-FFF2-40B4-BE49-F238E27FC236}">
                <a16:creationId xmlns:a16="http://schemas.microsoft.com/office/drawing/2014/main" id="{9FFB81FE-D9C7-4EE5-802A-952C1629C0A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72001" y="33338"/>
            <a:ext cx="5333999" cy="6834187"/>
          </a:xfrm>
          <a:prstGeom prst="rect">
            <a:avLst/>
          </a:prstGeom>
        </p:spPr>
      </p:pic>
    </p:spTree>
    <p:extLst>
      <p:ext uri="{BB962C8B-B14F-4D97-AF65-F5344CB8AC3E}">
        <p14:creationId xmlns:p14="http://schemas.microsoft.com/office/powerpoint/2010/main" val="3836252076"/>
      </p:ext>
    </p:extLst>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524000"/>
            <a:ext cx="6705600" cy="2308324"/>
          </a:xfrm>
          <a:prstGeom prst="rect">
            <a:avLst/>
          </a:prstGeom>
        </p:spPr>
        <p:txBody>
          <a:bodyPr wrap="square">
            <a:spAutoFit/>
          </a:bodyPr>
          <a:lstStyle/>
          <a:p>
            <a:r>
              <a:rPr lang="en-US" sz="3600" dirty="0"/>
              <a:t>And will not God grant justice to his chosen ones who cry to him day and night? I tell you, he will quickly grant justice to them."</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18:7a, 8a</a:t>
            </a:r>
          </a:p>
        </p:txBody>
      </p:sp>
    </p:spTree>
    <p:extLst>
      <p:ext uri="{BB962C8B-B14F-4D97-AF65-F5344CB8AC3E}">
        <p14:creationId xmlns:p14="http://schemas.microsoft.com/office/powerpoint/2010/main" val="3967368360"/>
      </p:ext>
    </p:extLst>
  </p:cSld>
  <p:clrMapOvr>
    <a:masterClrMapping/>
  </p:clrMapOvr>
  <p:transition advTm="8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534562"/>
            <a:ext cx="1981200" cy="1323439"/>
          </a:xfrm>
          <a:prstGeom prst="rect">
            <a:avLst/>
          </a:prstGeom>
          <a:noFill/>
        </p:spPr>
        <p:txBody>
          <a:bodyPr wrap="square" rtlCol="0">
            <a:spAutoFit/>
          </a:bodyPr>
          <a:lstStyle/>
          <a:p>
            <a:pPr algn="ctr"/>
            <a:r>
              <a:rPr lang="en-US" sz="1600" dirty="0">
                <a:solidFill>
                  <a:schemeClr val="tx1">
                    <a:lumMod val="95000"/>
                  </a:schemeClr>
                </a:solidFill>
              </a:rPr>
              <a:t>Justice as Protector</a:t>
            </a:r>
          </a:p>
          <a:p>
            <a:pPr algn="ctr"/>
            <a:endParaRPr lang="en-US" sz="1600" dirty="0">
              <a:solidFill>
                <a:schemeClr val="tx1">
                  <a:lumMod val="95000"/>
                </a:schemeClr>
              </a:solidFill>
            </a:endParaRPr>
          </a:p>
          <a:p>
            <a:pPr algn="ctr"/>
            <a:r>
              <a:rPr lang="en-US" sz="1600" dirty="0">
                <a:solidFill>
                  <a:schemeClr val="tx1">
                    <a:lumMod val="95000"/>
                  </a:schemeClr>
                </a:solidFill>
              </a:rPr>
              <a:t>S. Hirsch, C. Simmons</a:t>
            </a:r>
          </a:p>
          <a:p>
            <a:pPr algn="ctr"/>
            <a:r>
              <a:rPr lang="en-US" sz="1600" dirty="0">
                <a:solidFill>
                  <a:schemeClr val="tx1">
                    <a:lumMod val="95000"/>
                  </a:schemeClr>
                </a:solidFill>
              </a:rPr>
              <a:t>Federal Courthouse</a:t>
            </a:r>
          </a:p>
          <a:p>
            <a:pPr algn="ctr"/>
            <a:r>
              <a:rPr lang="en-US" sz="1600" dirty="0">
                <a:solidFill>
                  <a:schemeClr val="tx1">
                    <a:lumMod val="95000"/>
                  </a:schemeClr>
                </a:solidFill>
              </a:rPr>
              <a:t>Aiken, SC</a:t>
            </a:r>
          </a:p>
        </p:txBody>
      </p:sp>
      <p:pic>
        <p:nvPicPr>
          <p:cNvPr id="2" name="Picture 1">
            <a:extLst>
              <a:ext uri="{FF2B5EF4-FFF2-40B4-BE49-F238E27FC236}">
                <a16:creationId xmlns:a16="http://schemas.microsoft.com/office/drawing/2014/main" id="{3092A14D-24B9-4231-845D-831EF84F355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975102" y="119576"/>
            <a:ext cx="6083299" cy="6738424"/>
          </a:xfrm>
          <a:prstGeom prst="rect">
            <a:avLst/>
          </a:prstGeom>
        </p:spPr>
      </p:pic>
    </p:spTree>
    <p:extLst>
      <p:ext uri="{BB962C8B-B14F-4D97-AF65-F5344CB8AC3E}">
        <p14:creationId xmlns:p14="http://schemas.microsoft.com/office/powerpoint/2010/main" val="1867012871"/>
      </p:ext>
    </p:extLst>
  </p:cSld>
  <p:clrMapOvr>
    <a:masterClrMapping/>
  </p:clrMapOvr>
  <p:transition advTm="8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endParaRPr lang="en-US" sz="1400" dirty="0"/>
          </a:p>
          <a:p>
            <a:pPr>
              <a:buNone/>
            </a:pPr>
            <a:r>
              <a:rPr lang="en-US" sz="1400" dirty="0"/>
              <a:t>http://www.flickr.com/photos/feargal/5096148585/</a:t>
            </a:r>
          </a:p>
          <a:p>
            <a:pPr>
              <a:buNone/>
            </a:pPr>
            <a:r>
              <a:rPr lang="en-US" sz="1400" dirty="0"/>
              <a:t>https://commons.wikimedia.org/wiki/File:Gerard_Dou_005.jpg</a:t>
            </a:r>
          </a:p>
          <a:p>
            <a:pPr>
              <a:buNone/>
            </a:pPr>
            <a:r>
              <a:rPr lang="en-US" sz="1400" dirty="0"/>
              <a:t>annettefortt.com</a:t>
            </a:r>
          </a:p>
          <a:p>
            <a:pPr>
              <a:buNone/>
            </a:pPr>
            <a:r>
              <a:rPr lang="en-US" sz="1400" dirty="0"/>
              <a:t>https://commons.wikimedia.org/wiki/File:Delacroix_Jacob_02.JPG</a:t>
            </a:r>
          </a:p>
          <a:p>
            <a:pPr>
              <a:buNone/>
            </a:pPr>
            <a:r>
              <a:rPr lang="en-US" sz="1400" dirty="0"/>
              <a:t>https://commons.wikimedia.org/wiki/File:Jacob_Wrestling_with_the_Angel_by_Maurice_Denis.jpg</a:t>
            </a:r>
          </a:p>
          <a:p>
            <a:pPr>
              <a:buNone/>
            </a:pPr>
            <a:r>
              <a:rPr lang="en-US" sz="1400" dirty="0"/>
              <a:t>https://commons.wikimedia.org/wiki/File:Thomas_Moran,_Mountain_of_the_Holy_Cross,_1890._Watercolor,_National_Gallery_of_Art,_Washington,.jpg</a:t>
            </a:r>
          </a:p>
          <a:p>
            <a:pPr>
              <a:buNone/>
            </a:pPr>
            <a:r>
              <a:rPr lang="en-US" sz="1400" dirty="0"/>
              <a:t>https://commons.wikimedia.org/wiki/File:Charles_W._Bartlett_-_%27Hawaiian_Mother_and_Child%27,_watercolor_and_pastel_on_art_board,_c._1920.jpg</a:t>
            </a:r>
          </a:p>
          <a:p>
            <a:pPr>
              <a:buNone/>
            </a:pPr>
            <a:r>
              <a:rPr lang="en-US" sz="1400" dirty="0"/>
              <a:t>https://commons.wikimedia.org/wiki/File:Jos%C3%A9_Malhoa_-_A_sesta,_1909.JPG</a:t>
            </a:r>
          </a:p>
          <a:p>
            <a:pPr>
              <a:buNone/>
            </a:pPr>
            <a:r>
              <a:rPr lang="en-US" sz="1400" dirty="0"/>
              <a:t>https://commons.wikimedia.org/wiki/File:Berazategui-Caacupe-Poliptico-Trinidad.jpg</a:t>
            </a:r>
          </a:p>
          <a:p>
            <a:pPr>
              <a:buNone/>
            </a:pPr>
            <a:r>
              <a:rPr lang="en-US" sz="1400" dirty="0"/>
              <a:t>https://www.flickr.com/photos/125149010@N07/38719333905 - Grégory Lejeune</a:t>
            </a:r>
          </a:p>
          <a:p>
            <a:pPr>
              <a:buNone/>
            </a:pPr>
            <a:r>
              <a:rPr lang="en-US" sz="1400" dirty="0"/>
              <a:t>https://commons.wikimedia.org/wiki/File:Parable_of_the_Unjust_Judge_(Granovitaya_palata,_1881-2)_4.jpg – Brothers Belusov</a:t>
            </a:r>
          </a:p>
          <a:p>
            <a:pPr>
              <a:buNone/>
            </a:pPr>
            <a:r>
              <a:rPr lang="en-US" sz="1400" dirty="0"/>
              <a:t>https://commons.wikimedia.org/wiki/File:The_Unjust_Judge_and_the_Importunate_Widow_(The_Parables_of_Our_Lord_and_Saviour_Jesus_Christ)_MET_DP835791.jpg – Dalziel Brothers</a:t>
            </a:r>
          </a:p>
          <a:p>
            <a:pPr>
              <a:buNone/>
            </a:pPr>
            <a:r>
              <a:rPr lang="en-US" sz="1400" dirty="0"/>
              <a:t>https://commons.wikimedia.org/wiki/File:JusticeAsProtectorAndAvenger.png</a:t>
            </a:r>
          </a:p>
          <a:p>
            <a:pPr>
              <a:buNone/>
            </a:pPr>
            <a:endParaRPr lang="en-US" sz="1400" dirty="0"/>
          </a:p>
          <a:p>
            <a:pPr>
              <a:buNone/>
            </a:pPr>
            <a:r>
              <a:rPr lang="en-US" sz="1400" dirty="0"/>
              <a:t>Additional descriptions can be found at the Art in the Christian Tradition image library, a service of the Vanderbilt Divinity Library, http://diglib.library.vanderbilt.edu/.  All images available via Creative Commons 3.0 License.</a:t>
            </a:r>
          </a:p>
          <a:p>
            <a:endParaRPr lang="en-US" sz="1100" dirty="0"/>
          </a:p>
          <a:p>
            <a:endParaRPr lang="en-US" sz="12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5552182"/>
            <a:ext cx="2514600" cy="1077218"/>
          </a:xfrm>
          <a:prstGeom prst="rect">
            <a:avLst/>
          </a:prstGeom>
          <a:noFill/>
        </p:spPr>
        <p:txBody>
          <a:bodyPr wrap="square" rtlCol="0">
            <a:spAutoFit/>
          </a:bodyPr>
          <a:lstStyle/>
          <a:p>
            <a:pPr algn="ctr"/>
            <a:r>
              <a:rPr lang="en-US" sz="1600" dirty="0">
                <a:solidFill>
                  <a:schemeClr val="tx1">
                    <a:lumMod val="95000"/>
                  </a:schemeClr>
                </a:solidFill>
              </a:rPr>
              <a:t>Ten Commandments</a:t>
            </a:r>
          </a:p>
          <a:p>
            <a:pPr algn="ctr"/>
            <a:endParaRPr lang="en-US" sz="1600" dirty="0">
              <a:solidFill>
                <a:schemeClr val="tx1">
                  <a:lumMod val="95000"/>
                </a:schemeClr>
              </a:solidFill>
            </a:endParaRPr>
          </a:p>
          <a:p>
            <a:pPr algn="ctr"/>
            <a:r>
              <a:rPr lang="en-US" sz="1600" dirty="0">
                <a:solidFill>
                  <a:schemeClr val="tx1">
                    <a:lumMod val="95000"/>
                  </a:schemeClr>
                </a:solidFill>
              </a:rPr>
              <a:t>From a Catholic Church in</a:t>
            </a:r>
          </a:p>
          <a:p>
            <a:pPr algn="ctr"/>
            <a:r>
              <a:rPr lang="en-US" sz="1600" dirty="0">
                <a:solidFill>
                  <a:schemeClr val="tx1">
                    <a:lumMod val="95000"/>
                  </a:schemeClr>
                </a:solidFill>
              </a:rPr>
              <a:t>Paszyn, Poland</a:t>
            </a:r>
          </a:p>
        </p:txBody>
      </p:sp>
      <p:pic>
        <p:nvPicPr>
          <p:cNvPr id="2" name="Picture 1">
            <a:extLst>
              <a:ext uri="{FF2B5EF4-FFF2-40B4-BE49-F238E27FC236}">
                <a16:creationId xmlns:a16="http://schemas.microsoft.com/office/drawing/2014/main" id="{99943AB1-8B48-48E5-8A83-47A9688969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31760" y="0"/>
            <a:ext cx="4740841" cy="6858000"/>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066800"/>
            <a:ext cx="6858000" cy="3416320"/>
          </a:xfrm>
          <a:prstGeom prst="rect">
            <a:avLst/>
          </a:prstGeom>
        </p:spPr>
        <p:txBody>
          <a:bodyPr wrap="square">
            <a:spAutoFit/>
          </a:bodyPr>
          <a:lstStyle/>
          <a:p>
            <a:r>
              <a:rPr lang="en-US" sz="3600" dirty="0"/>
              <a:t>How sweet are your words to my 	taste, sweeter than honey to 	my mouth!</a:t>
            </a:r>
          </a:p>
          <a:p>
            <a:r>
              <a:rPr lang="en-US" sz="3600" dirty="0"/>
              <a:t>Through your precepts I get 	understanding; therefore I 	hate every false way.</a:t>
            </a:r>
            <a:endParaRPr lang="en-US" sz="3600" dirty="0">
              <a:cs typeface="Arial" pitchFamily="34" charset="0"/>
            </a:endParaRPr>
          </a:p>
        </p:txBody>
      </p:sp>
      <p:sp>
        <p:nvSpPr>
          <p:cNvPr id="5" name="TextBox 4"/>
          <p:cNvSpPr txBox="1"/>
          <p:nvPr/>
        </p:nvSpPr>
        <p:spPr>
          <a:xfrm>
            <a:off x="5715000" y="4724401"/>
            <a:ext cx="3352800" cy="461665"/>
          </a:xfrm>
          <a:prstGeom prst="rect">
            <a:avLst/>
          </a:prstGeom>
          <a:noFill/>
        </p:spPr>
        <p:txBody>
          <a:bodyPr wrap="square" rtlCol="0">
            <a:spAutoFit/>
          </a:bodyPr>
          <a:lstStyle/>
          <a:p>
            <a:pPr algn="ctr"/>
            <a:r>
              <a:rPr lang="en-US" sz="2400" dirty="0">
                <a:solidFill>
                  <a:schemeClr val="tx1">
                    <a:lumMod val="95000"/>
                  </a:schemeClr>
                </a:solidFill>
              </a:rPr>
              <a:t>Psalm 119:103-104</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4953000"/>
            <a:ext cx="1676400" cy="1815882"/>
          </a:xfrm>
          <a:prstGeom prst="rect">
            <a:avLst/>
          </a:prstGeom>
          <a:noFill/>
        </p:spPr>
        <p:txBody>
          <a:bodyPr wrap="square" rtlCol="0">
            <a:spAutoFit/>
          </a:bodyPr>
          <a:lstStyle/>
          <a:p>
            <a:pPr algn="ctr"/>
            <a:r>
              <a:rPr lang="en-US" sz="1600" dirty="0">
                <a:solidFill>
                  <a:schemeClr val="tx1">
                    <a:lumMod val="95000"/>
                  </a:schemeClr>
                </a:solidFill>
              </a:rPr>
              <a:t>Old Woman Reading the Bible</a:t>
            </a:r>
          </a:p>
          <a:p>
            <a:pPr algn="ctr"/>
            <a:endParaRPr lang="en-US" sz="1600" dirty="0">
              <a:solidFill>
                <a:schemeClr val="tx1">
                  <a:lumMod val="95000"/>
                </a:schemeClr>
              </a:solidFill>
            </a:endParaRPr>
          </a:p>
          <a:p>
            <a:pPr algn="ctr"/>
            <a:r>
              <a:rPr lang="en-US" sz="1600" dirty="0">
                <a:solidFill>
                  <a:schemeClr val="tx1">
                    <a:lumMod val="95000"/>
                  </a:schemeClr>
                </a:solidFill>
              </a:rPr>
              <a:t>Gerrit Dou</a:t>
            </a:r>
          </a:p>
          <a:p>
            <a:pPr algn="ctr"/>
            <a:r>
              <a:rPr lang="en-US" sz="1600" dirty="0">
                <a:solidFill>
                  <a:schemeClr val="tx1">
                    <a:lumMod val="95000"/>
                  </a:schemeClr>
                </a:solidFill>
              </a:rPr>
              <a:t>Rijksmuseum</a:t>
            </a:r>
          </a:p>
          <a:p>
            <a:pPr algn="ctr"/>
            <a:r>
              <a:rPr lang="en-US" sz="1600" dirty="0">
                <a:solidFill>
                  <a:schemeClr val="tx1">
                    <a:lumMod val="95000"/>
                  </a:schemeClr>
                </a:solidFill>
              </a:rPr>
              <a:t>Amsterdam, Netherlands</a:t>
            </a:r>
          </a:p>
        </p:txBody>
      </p:sp>
      <p:pic>
        <p:nvPicPr>
          <p:cNvPr id="2" name="Picture 1">
            <a:extLst>
              <a:ext uri="{FF2B5EF4-FFF2-40B4-BE49-F238E27FC236}">
                <a16:creationId xmlns:a16="http://schemas.microsoft.com/office/drawing/2014/main" id="{CDBC3E17-0613-4C4E-A34E-44815CDEB55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43400" y="19050"/>
            <a:ext cx="5302716" cy="685800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1" y="2247722"/>
            <a:ext cx="6576391" cy="1200329"/>
          </a:xfrm>
          <a:prstGeom prst="rect">
            <a:avLst/>
          </a:prstGeom>
        </p:spPr>
        <p:txBody>
          <a:bodyPr wrap="square">
            <a:spAutoFit/>
          </a:bodyPr>
          <a:lstStyle/>
          <a:p>
            <a:r>
              <a:rPr lang="en-US" sz="3600" dirty="0"/>
              <a:t>Jacob was left alone; and a man wrestled with him until daybreak.</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Genesis 32:24</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Jacob and the Angel  -- Annette Gandy Fortt, Silver Spring, MD</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47ACD7B4-3E67-477F-8755-0D159E552B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5000" y="8930"/>
            <a:ext cx="8534400" cy="6384132"/>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371600"/>
            <a:ext cx="7086600" cy="2862322"/>
          </a:xfrm>
          <a:prstGeom prst="rect">
            <a:avLst/>
          </a:prstGeom>
        </p:spPr>
        <p:txBody>
          <a:bodyPr wrap="square">
            <a:spAutoFit/>
          </a:bodyPr>
          <a:lstStyle/>
          <a:p>
            <a:r>
              <a:rPr lang="en-US" sz="3600" dirty="0"/>
              <a:t>When the man saw that he did not prevail against Jacob, he struck him on the hip socket; and Jacob's hip was put out of joint as he wrestled with him.</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Genesis 32:25</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334001"/>
            <a:ext cx="2438400" cy="1354217"/>
          </a:xfrm>
          <a:prstGeom prst="rect">
            <a:avLst/>
          </a:prstGeom>
          <a:noFill/>
        </p:spPr>
        <p:txBody>
          <a:bodyPr wrap="square" rtlCol="0">
            <a:spAutoFit/>
          </a:bodyPr>
          <a:lstStyle/>
          <a:p>
            <a:pPr algn="ctr"/>
            <a:r>
              <a:rPr lang="en-US" sz="1600" dirty="0">
                <a:solidFill>
                  <a:schemeClr val="tx1">
                    <a:lumMod val="95000"/>
                  </a:schemeClr>
                </a:solidFill>
              </a:rPr>
              <a:t>Jacob Wrestles with the Angel, detail</a:t>
            </a:r>
          </a:p>
          <a:p>
            <a:pPr algn="ctr"/>
            <a:endParaRPr lang="en-US" sz="1600" dirty="0">
              <a:solidFill>
                <a:schemeClr val="tx1">
                  <a:lumMod val="95000"/>
                </a:schemeClr>
              </a:solidFill>
            </a:endParaRPr>
          </a:p>
          <a:p>
            <a:pPr algn="ctr"/>
            <a:r>
              <a:rPr lang="en-US" sz="1600" dirty="0">
                <a:solidFill>
                  <a:schemeClr val="tx1">
                    <a:lumMod val="95000"/>
                  </a:schemeClr>
                </a:solidFill>
              </a:rPr>
              <a:t>Church of Saint-</a:t>
            </a:r>
            <a:r>
              <a:rPr lang="en-US" sz="1600" dirty="0" err="1">
                <a:solidFill>
                  <a:schemeClr val="tx1">
                    <a:lumMod val="95000"/>
                  </a:schemeClr>
                </a:solidFill>
              </a:rPr>
              <a:t>Sulpice</a:t>
            </a:r>
            <a:endParaRPr lang="en-US" sz="1600" dirty="0">
              <a:solidFill>
                <a:schemeClr val="tx1">
                  <a:lumMod val="95000"/>
                </a:schemeClr>
              </a:solidFill>
            </a:endParaRPr>
          </a:p>
          <a:p>
            <a:pPr algn="ctr"/>
            <a:r>
              <a:rPr lang="en-US" sz="1600" dirty="0">
                <a:solidFill>
                  <a:schemeClr val="tx1">
                    <a:lumMod val="95000"/>
                  </a:schemeClr>
                </a:solidFill>
              </a:rPr>
              <a:t>Paris, France</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32A93FBD-3DE8-400F-B14E-6ED0DE57D4A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6800" y="0"/>
            <a:ext cx="4572000" cy="6858000"/>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410</TotalTime>
  <Words>1067</Words>
  <Application>Microsoft Office PowerPoint</Application>
  <PresentationFormat>Widescreen</PresentationFormat>
  <Paragraphs>100</Paragraphs>
  <Slides>28</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Arial</vt:lpstr>
      <vt:lpstr>Calibri</vt:lpstr>
      <vt:lpstr>First Sunday after Christmas Day Year A</vt:lpstr>
      <vt:lpstr>Nineteenth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131</cp:revision>
  <dcterms:created xsi:type="dcterms:W3CDTF">2016-08-31T16:46:43Z</dcterms:created>
  <dcterms:modified xsi:type="dcterms:W3CDTF">2022-11-12T17:42:32Z</dcterms:modified>
</cp:coreProperties>
</file>