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7" r:id="rId7"/>
    <p:sldId id="408" r:id="rId8"/>
    <p:sldId id="409" r:id="rId9"/>
    <p:sldId id="390" r:id="rId10"/>
    <p:sldId id="391" r:id="rId11"/>
    <p:sldId id="392" r:id="rId12"/>
    <p:sldId id="393" r:id="rId13"/>
    <p:sldId id="394" r:id="rId14"/>
    <p:sldId id="397" r:id="rId15"/>
    <p:sldId id="398" r:id="rId16"/>
    <p:sldId id="399" r:id="rId17"/>
    <p:sldId id="400" r:id="rId18"/>
    <p:sldId id="401" r:id="rId19"/>
    <p:sldId id="404" r:id="rId20"/>
    <p:sldId id="403" r:id="rId21"/>
    <p:sldId id="402" r:id="rId22"/>
    <p:sldId id="405" r:id="rId23"/>
    <p:sldId id="407"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8068"/>
    <a:srgbClr val="5865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90" autoAdjust="0"/>
    <p:restoredTop sz="94694"/>
  </p:normalViewPr>
  <p:slideViewPr>
    <p:cSldViewPr>
      <p:cViewPr varScale="1">
        <p:scale>
          <a:sx n="75" d="100"/>
          <a:sy n="75" d="100"/>
        </p:scale>
        <p:origin x="91" y="7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62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279593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685801"/>
            <a:ext cx="8610600" cy="1698625"/>
          </a:xfrm>
        </p:spPr>
        <p:txBody>
          <a:bodyPr>
            <a:noAutofit/>
          </a:bodyPr>
          <a:lstStyle/>
          <a:p>
            <a:r>
              <a:rPr lang="en-US" sz="8000" dirty="0"/>
              <a:t>Seventeenth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38300" y="5396806"/>
            <a:ext cx="8953500" cy="1384995"/>
          </a:xfrm>
          <a:prstGeom prst="rect">
            <a:avLst/>
          </a:prstGeom>
          <a:solidFill>
            <a:srgbClr val="958068">
              <a:alpha val="70000"/>
            </a:srgbClr>
          </a:solidFill>
        </p:spPr>
        <p:txBody>
          <a:bodyPr wrap="square">
            <a:spAutoFit/>
          </a:bodyPr>
          <a:lstStyle/>
          <a:p>
            <a:pPr algn="ctr"/>
            <a:r>
              <a:rPr lang="en-US" sz="2800" dirty="0"/>
              <a:t>Lamentations 1:1-6 and Lamentations 3:19-26 or Psalm 137  Habakkuk 1:1-4; 2:1-4 and Psalm 37:1-9  •  2 Timothy 1:1-14  Luke 17:5-10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934200" cy="2862322"/>
          </a:xfrm>
          <a:prstGeom prst="rect">
            <a:avLst/>
          </a:prstGeom>
        </p:spPr>
        <p:txBody>
          <a:bodyPr wrap="square">
            <a:spAutoFit/>
          </a:bodyPr>
          <a:lstStyle/>
          <a:p>
            <a:r>
              <a:rPr lang="en-US" sz="3600" dirty="0"/>
              <a:t>I am reminded of your sincere faith, a faith that lived first in your grandmother Lois and your mother Eunice and now, I am sure, lives in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Timothy 1:5</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81600"/>
            <a:ext cx="1981200" cy="1600438"/>
          </a:xfrm>
          <a:prstGeom prst="rect">
            <a:avLst/>
          </a:prstGeom>
          <a:noFill/>
        </p:spPr>
        <p:txBody>
          <a:bodyPr wrap="square" rtlCol="0">
            <a:spAutoFit/>
          </a:bodyPr>
          <a:lstStyle/>
          <a:p>
            <a:pPr algn="ctr"/>
            <a:r>
              <a:rPr lang="en-US" sz="1600" dirty="0">
                <a:solidFill>
                  <a:schemeClr val="tx1">
                    <a:lumMod val="95000"/>
                  </a:schemeClr>
                </a:solidFill>
              </a:rPr>
              <a:t>Grandmother and Granddaughter with a Vegetable Basket</a:t>
            </a:r>
          </a:p>
          <a:p>
            <a:pPr algn="ctr"/>
            <a:endParaRPr lang="en-US" sz="1600" dirty="0">
              <a:solidFill>
                <a:schemeClr val="tx1">
                  <a:lumMod val="95000"/>
                </a:schemeClr>
              </a:solidFill>
            </a:endParaRPr>
          </a:p>
          <a:p>
            <a:pPr algn="ctr"/>
            <a:r>
              <a:rPr lang="en-US" sz="1600" dirty="0">
                <a:solidFill>
                  <a:schemeClr val="tx1">
                    <a:lumMod val="95000"/>
                  </a:schemeClr>
                </a:solidFill>
              </a:rPr>
              <a:t>Hans Thoma</a:t>
            </a:r>
          </a:p>
          <a:p>
            <a:pPr algn="ctr"/>
            <a:r>
              <a:rPr lang="en-US" sz="1600" dirty="0">
                <a:solidFill>
                  <a:schemeClr val="tx1">
                    <a:lumMod val="95000"/>
                  </a:schemeClr>
                </a:solidFill>
              </a:rPr>
              <a:t>Van Ham Gallery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80BDBC6-6F04-41B3-B851-273C01DF36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1" y="0"/>
            <a:ext cx="5175343"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05000"/>
            <a:ext cx="6781800" cy="2308324"/>
          </a:xfrm>
          <a:prstGeom prst="rect">
            <a:avLst/>
          </a:prstGeom>
        </p:spPr>
        <p:txBody>
          <a:bodyPr wrap="square">
            <a:spAutoFit/>
          </a:bodyPr>
          <a:lstStyle/>
          <a:p>
            <a:r>
              <a:rPr lang="en-US" sz="3600" dirty="0"/>
              <a:t>… God did not give us a spirit of cowardice, but rather a spirit of power and of love and of self-discipline.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Timothy 1:7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Power of Love  -- SAMSHA, Rockville, MD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0209468-184E-45C9-BB22-74D9D90333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2100" y="1"/>
            <a:ext cx="9144000" cy="620077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1"/>
            <a:ext cx="6705600" cy="1200329"/>
          </a:xfrm>
          <a:prstGeom prst="rect">
            <a:avLst/>
          </a:prstGeom>
        </p:spPr>
        <p:txBody>
          <a:bodyPr wrap="square">
            <a:spAutoFit/>
          </a:bodyPr>
          <a:lstStyle/>
          <a:p>
            <a:r>
              <a:rPr lang="en-US" sz="3600" dirty="0"/>
              <a:t>The apostles said to the Lord, "Increase our faith!"</a:t>
            </a:r>
          </a:p>
        </p:txBody>
      </p:sp>
      <p:sp>
        <p:nvSpPr>
          <p:cNvPr id="5" name="TextBox 4"/>
          <p:cNvSpPr txBox="1"/>
          <p:nvPr/>
        </p:nvSpPr>
        <p:spPr>
          <a:xfrm>
            <a:off x="5867400" y="3810001"/>
            <a:ext cx="3352800" cy="461665"/>
          </a:xfrm>
          <a:prstGeom prst="rect">
            <a:avLst/>
          </a:prstGeom>
          <a:noFill/>
        </p:spPr>
        <p:txBody>
          <a:bodyPr wrap="square" rtlCol="0">
            <a:spAutoFit/>
          </a:bodyPr>
          <a:lstStyle/>
          <a:p>
            <a:pPr algn="ctr"/>
            <a:r>
              <a:rPr lang="en-US" sz="2400" dirty="0">
                <a:solidFill>
                  <a:schemeClr val="tx1">
                    <a:lumMod val="95000"/>
                  </a:schemeClr>
                </a:solidFill>
              </a:rPr>
              <a:t>Luke 17:5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pt-BR" sz="1600" dirty="0">
                <a:solidFill>
                  <a:schemeClr val="tx1">
                    <a:lumMod val="95000"/>
                  </a:schemeClr>
                </a:solidFill>
              </a:rPr>
              <a:t>Christ with the Apostles  --  Mural, Catedral São Francisco Xavier (Joinville, Brasil)</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BA3B846A-1C54-4DD3-ABC7-50EA350B11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
            <a:ext cx="8915400" cy="635275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04878"/>
            <a:ext cx="7315200" cy="2862322"/>
          </a:xfrm>
          <a:prstGeom prst="rect">
            <a:avLst/>
          </a:prstGeom>
        </p:spPr>
        <p:txBody>
          <a:bodyPr wrap="square">
            <a:spAutoFit/>
          </a:bodyPr>
          <a:lstStyle/>
          <a:p>
            <a:r>
              <a:rPr lang="en-US" sz="3600" dirty="0"/>
              <a:t>The Lord replied, "If you had faith the size of a mustard seed, you could say to this mulberry tree, 'Be uprooted and planted in the sea,' and it would obey you.</a:t>
            </a:r>
            <a:endParaRPr lang="en-US" sz="3600" dirty="0">
              <a:cs typeface="Arial" pitchFamily="34" charset="0"/>
            </a:endParaRPr>
          </a:p>
        </p:txBody>
      </p:sp>
      <p:sp>
        <p:nvSpPr>
          <p:cNvPr id="5" name="TextBox 4"/>
          <p:cNvSpPr txBox="1"/>
          <p:nvPr/>
        </p:nvSpPr>
        <p:spPr>
          <a:xfrm>
            <a:off x="5638800" y="4643736"/>
            <a:ext cx="3352800" cy="461665"/>
          </a:xfrm>
          <a:prstGeom prst="rect">
            <a:avLst/>
          </a:prstGeom>
          <a:noFill/>
        </p:spPr>
        <p:txBody>
          <a:bodyPr wrap="square" rtlCol="0">
            <a:spAutoFit/>
          </a:bodyPr>
          <a:lstStyle/>
          <a:p>
            <a:pPr algn="ctr"/>
            <a:r>
              <a:rPr lang="en-US" sz="2400" dirty="0">
                <a:solidFill>
                  <a:schemeClr val="tx1">
                    <a:lumMod val="95000"/>
                  </a:schemeClr>
                </a:solidFill>
              </a:rPr>
              <a:t>Luke 17:6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43246"/>
            <a:ext cx="8763000" cy="338554"/>
          </a:xfrm>
          <a:prstGeom prst="rect">
            <a:avLst/>
          </a:prstGeom>
          <a:noFill/>
        </p:spPr>
        <p:txBody>
          <a:bodyPr wrap="square" rtlCol="0">
            <a:spAutoFit/>
          </a:bodyPr>
          <a:lstStyle/>
          <a:p>
            <a:pPr algn="ctr"/>
            <a:r>
              <a:rPr lang="en-US" sz="1600" dirty="0">
                <a:solidFill>
                  <a:schemeClr val="tx1">
                    <a:lumMod val="95000"/>
                  </a:schemeClr>
                </a:solidFill>
              </a:rPr>
              <a:t>"Mustard Seed" Free Clinic  --  Beimen, Taiwan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112B166-CE44-4403-A76D-D77BD874C4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4061" y="-152400"/>
            <a:ext cx="9144000" cy="631093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371600"/>
            <a:ext cx="6934200" cy="2862322"/>
          </a:xfrm>
          <a:prstGeom prst="rect">
            <a:avLst/>
          </a:prstGeom>
        </p:spPr>
        <p:txBody>
          <a:bodyPr wrap="square">
            <a:spAutoFit/>
          </a:bodyPr>
          <a:lstStyle/>
          <a:p>
            <a:r>
              <a:rPr lang="en-US" sz="3600" dirty="0"/>
              <a:t>"Who among you would say to your slave who has just come in from plowing or tending sheep … 'Come here at once and take your place at the table'?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17:7ac</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Shepherd Tending His Flock  --  Jean-François Millet, Brooklyn Museum, 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443DD44-9AE4-4CFA-B685-4754105C70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19078" y="1"/>
            <a:ext cx="8191722" cy="6410732"/>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24000"/>
            <a:ext cx="7467600" cy="2862322"/>
          </a:xfrm>
          <a:prstGeom prst="rect">
            <a:avLst/>
          </a:prstGeom>
        </p:spPr>
        <p:txBody>
          <a:bodyPr wrap="square">
            <a:spAutoFit/>
          </a:bodyPr>
          <a:lstStyle/>
          <a:p>
            <a:r>
              <a:rPr lang="en-US" sz="3600" dirty="0"/>
              <a:t>How lonely sits the city that once was full of people! … She that was a princess … has become a vassal.  She weeps bitterly in the night, with tears on her cheeks;</a:t>
            </a:r>
            <a:endParaRPr lang="en-US" sz="3600" dirty="0">
              <a:cs typeface="Arial" pitchFamily="34" charset="0"/>
            </a:endParaRPr>
          </a:p>
        </p:txBody>
      </p:sp>
      <p:sp>
        <p:nvSpPr>
          <p:cNvPr id="4" name="TextBox 3"/>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Lamentations 1:1ac, 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4783"/>
            <a:ext cx="7086600" cy="2308324"/>
          </a:xfrm>
          <a:prstGeom prst="rect">
            <a:avLst/>
          </a:prstGeom>
        </p:spPr>
        <p:txBody>
          <a:bodyPr wrap="square">
            <a:spAutoFit/>
          </a:bodyPr>
          <a:lstStyle/>
          <a:p>
            <a:r>
              <a:rPr lang="en-US" sz="3600" dirty="0"/>
              <a:t>Would you not rather say to him, 'Prepare supper for me, put on your apron and serve me while I eat and drink; later you may eat and drink'?</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0"/>
            <a:ext cx="1752600" cy="1815882"/>
          </a:xfrm>
          <a:prstGeom prst="rect">
            <a:avLst/>
          </a:prstGeom>
          <a:noFill/>
        </p:spPr>
        <p:txBody>
          <a:bodyPr wrap="square" rtlCol="0">
            <a:spAutoFit/>
          </a:bodyPr>
          <a:lstStyle/>
          <a:p>
            <a:pPr algn="ctr"/>
            <a:r>
              <a:rPr lang="en-US" sz="1600" dirty="0">
                <a:solidFill>
                  <a:schemeClr val="tx1">
                    <a:lumMod val="95000"/>
                  </a:schemeClr>
                </a:solidFill>
              </a:rPr>
              <a:t>Sherry, Sir?</a:t>
            </a:r>
          </a:p>
          <a:p>
            <a:pPr algn="ctr"/>
            <a:endParaRPr lang="en-US" sz="1600" dirty="0">
              <a:solidFill>
                <a:schemeClr val="tx1">
                  <a:lumMod val="95000"/>
                </a:schemeClr>
              </a:solidFill>
            </a:endParaRPr>
          </a:p>
          <a:p>
            <a:pPr algn="ctr"/>
            <a:r>
              <a:rPr lang="en-US" sz="1600" dirty="0">
                <a:solidFill>
                  <a:schemeClr val="tx1">
                    <a:lumMod val="95000"/>
                  </a:schemeClr>
                </a:solidFill>
              </a:rPr>
              <a:t>Thomas Waterman Wood Detroit Institute of the Arts</a:t>
            </a:r>
          </a:p>
          <a:p>
            <a:pPr algn="ctr"/>
            <a:r>
              <a:rPr lang="en-US" sz="1600" dirty="0">
                <a:solidFill>
                  <a:schemeClr val="tx1">
                    <a:lumMod val="95000"/>
                  </a:schemeClr>
                </a:solidFill>
              </a:rPr>
              <a:t>Detroit, MI</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CF23C9C-6247-4C73-BA71-43EB442310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41574" y="0"/>
            <a:ext cx="5078627"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057401"/>
            <a:ext cx="6705600" cy="1200329"/>
          </a:xfrm>
          <a:prstGeom prst="rect">
            <a:avLst/>
          </a:prstGeom>
        </p:spPr>
        <p:txBody>
          <a:bodyPr wrap="square">
            <a:spAutoFit/>
          </a:bodyPr>
          <a:lstStyle/>
          <a:p>
            <a:r>
              <a:rPr lang="en-US" sz="3600" dirty="0"/>
              <a:t>Do you thank the slave for doing what was commanded?"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17:9</a:t>
            </a:r>
          </a:p>
        </p:txBody>
      </p:sp>
    </p:spTree>
    <p:extLst>
      <p:ext uri="{BB962C8B-B14F-4D97-AF65-F5344CB8AC3E}">
        <p14:creationId xmlns:p14="http://schemas.microsoft.com/office/powerpoint/2010/main" val="184432561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724400"/>
            <a:ext cx="2133600" cy="1815882"/>
          </a:xfrm>
          <a:prstGeom prst="rect">
            <a:avLst/>
          </a:prstGeom>
          <a:noFill/>
        </p:spPr>
        <p:txBody>
          <a:bodyPr wrap="square" rtlCol="0">
            <a:spAutoFit/>
          </a:bodyPr>
          <a:lstStyle/>
          <a:p>
            <a:pPr algn="ctr"/>
            <a:r>
              <a:rPr lang="en-US" sz="1600" dirty="0">
                <a:solidFill>
                  <a:schemeClr val="tx1">
                    <a:lumMod val="95000"/>
                  </a:schemeClr>
                </a:solidFill>
              </a:rPr>
              <a:t>Railway Car Cleaners, World War I</a:t>
            </a:r>
          </a:p>
          <a:p>
            <a:pPr algn="ct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University of British Columbia Library</a:t>
            </a:r>
          </a:p>
          <a:p>
            <a:pPr algn="ctr"/>
            <a:r>
              <a:rPr lang="en-US" sz="1600" dirty="0">
                <a:solidFill>
                  <a:schemeClr val="tx1">
                    <a:lumMod val="95000"/>
                  </a:schemeClr>
                </a:solidFill>
              </a:rPr>
              <a:t>Vancouver, Canada</a:t>
            </a:r>
          </a:p>
        </p:txBody>
      </p:sp>
      <p:pic>
        <p:nvPicPr>
          <p:cNvPr id="2" name="Picture 1">
            <a:extLst>
              <a:ext uri="{FF2B5EF4-FFF2-40B4-BE49-F238E27FC236}">
                <a16:creationId xmlns:a16="http://schemas.microsoft.com/office/drawing/2014/main" id="{558AD531-0B63-45E0-B2DF-CA87560BF5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5056436" cy="6858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00200" y="609600"/>
            <a:ext cx="90678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https://www.flickr.com/photos/eu_echo/35269738911/</a:t>
            </a:r>
          </a:p>
          <a:p>
            <a:pPr>
              <a:buNone/>
            </a:pPr>
            <a:r>
              <a:rPr lang="en-US" sz="1600" dirty="0"/>
              <a:t>https://commons.wikimedia.org/wiki/File:By_the_Waters_of_Babylon_(1882-1883).jpg</a:t>
            </a:r>
          </a:p>
          <a:p>
            <a:pPr>
              <a:buNone/>
            </a:pPr>
            <a:r>
              <a:rPr lang="en-US" sz="1600" dirty="0"/>
              <a:t>http://www.flickr.com/photos/smallritual/1280581974/</a:t>
            </a:r>
          </a:p>
          <a:p>
            <a:pPr>
              <a:buNone/>
            </a:pPr>
            <a:r>
              <a:rPr lang="en-US" sz="1600" dirty="0"/>
              <a:t>https://www.flickr.com/photos/nutmegdesigns/6209238865</a:t>
            </a:r>
          </a:p>
          <a:p>
            <a:pPr>
              <a:buNone/>
            </a:pPr>
            <a:r>
              <a:rPr lang="en-US" sz="1600" dirty="0"/>
              <a:t>https://commons.wikimedia.org/wiki/File:Hans_Thoma_Gro%C3%9Fmutter_und_Enkelin_mit_einem_Gem%C3%BCsekorb.jpg</a:t>
            </a:r>
          </a:p>
          <a:p>
            <a:pPr>
              <a:buNone/>
            </a:pPr>
            <a:r>
              <a:rPr lang="en-US" sz="1600" dirty="0"/>
              <a:t>https://commons.wikimedia.org/wiki/File:We_choose...the_Power_of_Love..._%22Bermuda%22_My_superpower_is...%22Faith_in_God!%22_(18135909606).jpg</a:t>
            </a:r>
          </a:p>
          <a:p>
            <a:pPr>
              <a:buNone/>
            </a:pPr>
            <a:r>
              <a:rPr lang="en-US" sz="1600" dirty="0"/>
              <a:t>https://commons.wikimedia.org/wiki/File:Catedral_S%C3%A3o_Francisco_Xavier_(Joinville,_Brasil)_38.JPG</a:t>
            </a:r>
          </a:p>
          <a:p>
            <a:pPr>
              <a:buNone/>
            </a:pPr>
            <a:r>
              <a:rPr lang="en-US" sz="1600" dirty="0"/>
              <a:t>https://commons.wikimedia.org/wiki/File:The_Mustard_Seed._Inc._Pak-mng_Free_Clinic.jpg</a:t>
            </a:r>
          </a:p>
          <a:p>
            <a:pPr>
              <a:buNone/>
            </a:pPr>
            <a:r>
              <a:rPr lang="en-US" sz="1600" dirty="0"/>
              <a:t>https://commons.wikimedia.org/wiki/File:Jean-Fran%C3%A7ois_Millet_-_Shepherd_Tending_His_Flock_-_Google_Art_Project.jpg</a:t>
            </a:r>
          </a:p>
          <a:p>
            <a:pPr>
              <a:buNone/>
            </a:pPr>
            <a:r>
              <a:rPr lang="en-US" sz="1600" dirty="0"/>
              <a:t>http://www.flickr.com/photos/freeparking/2224821427/</a:t>
            </a:r>
          </a:p>
          <a:p>
            <a:pPr>
              <a:buNone/>
            </a:pPr>
            <a:r>
              <a:rPr lang="en-US" sz="1600" dirty="0"/>
              <a:t>https://commons.wikimedia.org/wiki/File:Railway_workers_cleaning_carriages_(15379867136).jpg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Brother and Sister Walk in War-torn Mosul, Iraq  --  EU Civil Protection Service, 2017</a:t>
            </a:r>
          </a:p>
        </p:txBody>
      </p:sp>
      <p:pic>
        <p:nvPicPr>
          <p:cNvPr id="4" name="Picture 3">
            <a:extLst>
              <a:ext uri="{FF2B5EF4-FFF2-40B4-BE49-F238E27FC236}">
                <a16:creationId xmlns:a16="http://schemas.microsoft.com/office/drawing/2014/main" id="{1A07353A-7B0F-4DF4-A605-6600C8EE8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103441"/>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By the rivers of Babylon-- there we sat down and there we wept when we remembered Zion.</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137:1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"By the Waters of Babylon", Psalm 137  --  Evelyn de Morgan, De Morgan Foundation, UK</a:t>
            </a:r>
          </a:p>
        </p:txBody>
      </p:sp>
      <p:pic>
        <p:nvPicPr>
          <p:cNvPr id="5" name="Picture 4">
            <a:extLst>
              <a:ext uri="{FF2B5EF4-FFF2-40B4-BE49-F238E27FC236}">
                <a16:creationId xmlns:a16="http://schemas.microsoft.com/office/drawing/2014/main" id="{7DC2B340-E236-4B98-8E44-EEDA4906A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78862"/>
            <a:ext cx="9144000" cy="4783739"/>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Look at the proud! Their spirit is not right in them, but the righteous live by their faith.</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Habakkuk 2:4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096001"/>
            <a:ext cx="8763000" cy="584775"/>
          </a:xfrm>
          <a:prstGeom prst="rect">
            <a:avLst/>
          </a:prstGeom>
          <a:noFill/>
        </p:spPr>
        <p:txBody>
          <a:bodyPr wrap="square" rtlCol="0">
            <a:spAutoFit/>
          </a:bodyPr>
          <a:lstStyle/>
          <a:p>
            <a:pPr algn="ctr"/>
            <a:r>
              <a:rPr lang="en-US" sz="1600" dirty="0">
                <a:solidFill>
                  <a:schemeClr val="tx1">
                    <a:lumMod val="95000"/>
                  </a:schemeClr>
                </a:solidFill>
              </a:rPr>
              <a:t>	"Placing yourself in god's story, among the heroes of the faith (Niebhur, Tutu…)</a:t>
            </a:r>
          </a:p>
          <a:p>
            <a:pPr algn="ctr"/>
            <a:r>
              <a:rPr lang="en-US" sz="1600" dirty="0">
                <a:solidFill>
                  <a:schemeClr val="tx1">
                    <a:lumMod val="95000"/>
                  </a:schemeClr>
                </a:solidFill>
              </a:rPr>
              <a:t>Emerging Church Festival, Cheltenham,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DA90C7C-D174-4C60-91E6-F3ED373D1F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9208" y="0"/>
            <a:ext cx="9118792" cy="5773428"/>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404878"/>
            <a:ext cx="6934200" cy="2862322"/>
          </a:xfrm>
          <a:prstGeom prst="rect">
            <a:avLst/>
          </a:prstGeom>
        </p:spPr>
        <p:txBody>
          <a:bodyPr wrap="square">
            <a:spAutoFit/>
          </a:bodyPr>
          <a:lstStyle/>
          <a:p>
            <a:r>
              <a:rPr lang="en-US" sz="3600" dirty="0"/>
              <a:t>Be still before the LORD, and wait patiently for him; do not fret over those who prosper in their way, over those who carry out evil devices.</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37:7</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Fruit of the Spirit: Patience  --  Nutmeg Designs and Susan Halstead</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2F3205E-BA6E-FFEF-4BB5-BF18AFC81BC5}"/>
              </a:ext>
            </a:extLst>
          </p:cNvPr>
          <p:cNvPicPr>
            <a:picLocks noChangeAspect="1"/>
          </p:cNvPicPr>
          <p:nvPr/>
        </p:nvPicPr>
        <p:blipFill>
          <a:blip r:embed="rId2"/>
          <a:stretch>
            <a:fillRect/>
          </a:stretch>
        </p:blipFill>
        <p:spPr>
          <a:xfrm>
            <a:off x="2286000" y="353794"/>
            <a:ext cx="7927614" cy="5659264"/>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385</TotalTime>
  <Words>868</Words>
  <Application>Microsoft Office PowerPoint</Application>
  <PresentationFormat>Widescreen</PresentationFormat>
  <Paragraphs>65</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Seventeenth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119</cp:revision>
  <dcterms:created xsi:type="dcterms:W3CDTF">2016-08-31T16:46:43Z</dcterms:created>
  <dcterms:modified xsi:type="dcterms:W3CDTF">2022-11-11T21:06:30Z</dcterms:modified>
</cp:coreProperties>
</file>