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30"/>
  </p:notesMasterIdLst>
  <p:sldIdLst>
    <p:sldId id="256" r:id="rId2"/>
    <p:sldId id="282" r:id="rId3"/>
    <p:sldId id="382" r:id="rId4"/>
    <p:sldId id="383" r:id="rId5"/>
    <p:sldId id="384" r:id="rId6"/>
    <p:sldId id="385" r:id="rId7"/>
    <p:sldId id="386" r:id="rId8"/>
    <p:sldId id="387" r:id="rId9"/>
    <p:sldId id="408" r:id="rId10"/>
    <p:sldId id="409" r:id="rId11"/>
    <p:sldId id="410" r:id="rId12"/>
    <p:sldId id="391" r:id="rId13"/>
    <p:sldId id="392" r:id="rId14"/>
    <p:sldId id="393" r:id="rId15"/>
    <p:sldId id="394" r:id="rId16"/>
    <p:sldId id="395" r:id="rId17"/>
    <p:sldId id="396" r:id="rId18"/>
    <p:sldId id="397" r:id="rId19"/>
    <p:sldId id="398" r:id="rId20"/>
    <p:sldId id="399" r:id="rId21"/>
    <p:sldId id="400" r:id="rId22"/>
    <p:sldId id="411" r:id="rId23"/>
    <p:sldId id="412" r:id="rId24"/>
    <p:sldId id="401" r:id="rId25"/>
    <p:sldId id="402" r:id="rId26"/>
    <p:sldId id="403" r:id="rId27"/>
    <p:sldId id="404" r:id="rId28"/>
    <p:sldId id="297"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A3B2A"/>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682" autoAdjust="0"/>
    <p:restoredTop sz="94694"/>
  </p:normalViewPr>
  <p:slideViewPr>
    <p:cSldViewPr>
      <p:cViewPr varScale="1">
        <p:scale>
          <a:sx n="74" d="100"/>
          <a:sy n="74" d="100"/>
        </p:scale>
        <p:origin x="86" y="110"/>
      </p:cViewPr>
      <p:guideLst>
        <p:guide orient="horz" pos="2160"/>
        <p:guide pos="3840"/>
      </p:guideLst>
    </p:cSldViewPr>
  </p:slid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11/12/2022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221417-9C38-480C-A012-705512C668E9}" type="slidenum">
              <a:rPr lang="en-US" smtClean="0"/>
              <a:pPr/>
              <a:t>23</a:t>
            </a:fld>
            <a:endParaRPr lang="en-US"/>
          </a:p>
        </p:txBody>
      </p:sp>
    </p:spTree>
    <p:extLst>
      <p:ext uri="{BB962C8B-B14F-4D97-AF65-F5344CB8AC3E}">
        <p14:creationId xmlns:p14="http://schemas.microsoft.com/office/powerpoint/2010/main" val="20424909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11/12/2022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11/12/2022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11/12/2022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11/12/2022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11/12/2022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11/12/2022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11/12/2022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6900" y="238533"/>
            <a:ext cx="8458200" cy="1698625"/>
          </a:xfrm>
        </p:spPr>
        <p:txBody>
          <a:bodyPr>
            <a:noAutofit/>
          </a:bodyPr>
          <a:lstStyle/>
          <a:p>
            <a:r>
              <a:rPr lang="en-US" sz="8800" dirty="0"/>
              <a:t>Sixteenth </a:t>
            </a:r>
            <a:r>
              <a:rPr lang="en-US" sz="8800"/>
              <a:t>Sunday after </a:t>
            </a:r>
            <a:r>
              <a:rPr lang="en-US" sz="8800" dirty="0"/>
              <a:t>Pentecost</a:t>
            </a:r>
          </a:p>
        </p:txBody>
      </p:sp>
      <p:sp>
        <p:nvSpPr>
          <p:cNvPr id="3" name="Subtitle 2"/>
          <p:cNvSpPr>
            <a:spLocks noGrp="1"/>
          </p:cNvSpPr>
          <p:nvPr>
            <p:ph type="subTitle" idx="1"/>
          </p:nvPr>
        </p:nvSpPr>
        <p:spPr>
          <a:xfrm>
            <a:off x="2819400" y="3429000"/>
            <a:ext cx="6400800" cy="838200"/>
          </a:xfrm>
        </p:spPr>
        <p:txBody>
          <a:bodyPr>
            <a:normAutofit lnSpcReduction="10000"/>
          </a:bodyPr>
          <a:lstStyle/>
          <a:p>
            <a:r>
              <a:rPr lang="en-US" sz="5400" i="1">
                <a:solidFill>
                  <a:schemeClr val="tx1"/>
                </a:solidFill>
              </a:rPr>
              <a:t>Year C</a:t>
            </a:r>
            <a:endParaRPr lang="en-US" sz="5400" i="1" dirty="0">
              <a:solidFill>
                <a:schemeClr val="tx1"/>
              </a:solidFill>
            </a:endParaRPr>
          </a:p>
        </p:txBody>
      </p:sp>
      <p:sp>
        <p:nvSpPr>
          <p:cNvPr id="4" name="Rectangle 3"/>
          <p:cNvSpPr/>
          <p:nvPr/>
        </p:nvSpPr>
        <p:spPr>
          <a:xfrm>
            <a:off x="2381250" y="5410201"/>
            <a:ext cx="7600950" cy="1384995"/>
          </a:xfrm>
          <a:prstGeom prst="rect">
            <a:avLst/>
          </a:prstGeom>
          <a:solidFill>
            <a:srgbClr val="7A3B2A">
              <a:alpha val="75000"/>
            </a:srgbClr>
          </a:solidFill>
        </p:spPr>
        <p:txBody>
          <a:bodyPr wrap="square">
            <a:spAutoFit/>
          </a:bodyPr>
          <a:lstStyle/>
          <a:p>
            <a:pPr algn="ctr"/>
            <a:r>
              <a:rPr lang="en-US" sz="2800" dirty="0"/>
              <a:t>Jeremiah 32:1-3a, 6-15 and Psalm 91:1-6, 14-16</a:t>
            </a:r>
          </a:p>
          <a:p>
            <a:pPr algn="ctr"/>
            <a:r>
              <a:rPr lang="en-US" sz="2800" dirty="0"/>
              <a:t> Amos 6:1a, 4-7 and Psalm 146  •  1 Timothy 6:6-19</a:t>
            </a:r>
          </a:p>
          <a:p>
            <a:pPr algn="ctr"/>
            <a:r>
              <a:rPr lang="en-US" sz="2800" dirty="0"/>
              <a:t>Luke 16:19-31</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524000"/>
            <a:ext cx="6934200" cy="2308324"/>
          </a:xfrm>
          <a:prstGeom prst="rect">
            <a:avLst/>
          </a:prstGeom>
        </p:spPr>
        <p:txBody>
          <a:bodyPr wrap="square">
            <a:spAutoFit/>
          </a:bodyPr>
          <a:lstStyle/>
          <a:p>
            <a:r>
              <a:rPr lang="en-US" sz="3600" dirty="0"/>
              <a:t>For the love of money is a root of all kinds of evil, and in their eagerness to be rich some have wandered away from the faith …</a:t>
            </a:r>
            <a:endParaRPr lang="en-US" sz="3600" dirty="0">
              <a:cs typeface="Arial" pitchFamily="34" charset="0"/>
            </a:endParaRPr>
          </a:p>
        </p:txBody>
      </p:sp>
      <p:sp>
        <p:nvSpPr>
          <p:cNvPr id="5" name="TextBox 4"/>
          <p:cNvSpPr txBox="1"/>
          <p:nvPr/>
        </p:nvSpPr>
        <p:spPr>
          <a:xfrm>
            <a:off x="5715000" y="4419601"/>
            <a:ext cx="3352800" cy="461665"/>
          </a:xfrm>
          <a:prstGeom prst="rect">
            <a:avLst/>
          </a:prstGeom>
          <a:noFill/>
        </p:spPr>
        <p:txBody>
          <a:bodyPr wrap="square" rtlCol="0">
            <a:spAutoFit/>
          </a:bodyPr>
          <a:lstStyle/>
          <a:p>
            <a:pPr algn="ctr"/>
            <a:r>
              <a:rPr lang="en-US" sz="2400" dirty="0">
                <a:solidFill>
                  <a:schemeClr val="tx1">
                    <a:lumMod val="95000"/>
                  </a:schemeClr>
                </a:solidFill>
              </a:rPr>
              <a:t>1 Timothy 6:10a</a:t>
            </a:r>
          </a:p>
        </p:txBody>
      </p:sp>
    </p:spTree>
    <p:extLst>
      <p:ext uri="{BB962C8B-B14F-4D97-AF65-F5344CB8AC3E}">
        <p14:creationId xmlns:p14="http://schemas.microsoft.com/office/powerpoint/2010/main" val="2368290017"/>
      </p:ext>
    </p:extLst>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54BB6-A414-414F-BAAC-D290411B275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652954" y="0"/>
            <a:ext cx="8862646" cy="6400800"/>
          </a:xfrm>
          <a:prstGeom prst="rect">
            <a:avLst/>
          </a:prstGeom>
        </p:spPr>
      </p:pic>
      <p:sp>
        <p:nvSpPr>
          <p:cNvPr id="3" name="TextBox 2">
            <a:extLst>
              <a:ext uri="{FF2B5EF4-FFF2-40B4-BE49-F238E27FC236}">
                <a16:creationId xmlns:a16="http://schemas.microsoft.com/office/drawing/2014/main" id="{D393A2A3-E45D-49C2-928D-7342EFAC1039}"/>
              </a:ext>
            </a:extLst>
          </p:cNvPr>
          <p:cNvSpPr txBox="1"/>
          <p:nvPr/>
        </p:nvSpPr>
        <p:spPr>
          <a:xfrm>
            <a:off x="2865440" y="6488668"/>
            <a:ext cx="6885346" cy="338554"/>
          </a:xfrm>
          <a:prstGeom prst="rect">
            <a:avLst/>
          </a:prstGeom>
          <a:noFill/>
        </p:spPr>
        <p:txBody>
          <a:bodyPr wrap="none" rtlCol="0">
            <a:spAutoFit/>
          </a:bodyPr>
          <a:lstStyle/>
          <a:p>
            <a:pPr algn="ctr"/>
            <a:r>
              <a:rPr lang="en-US" sz="1600" dirty="0"/>
              <a:t>Allegory of Greed  --  Mural in the Department of Justice Library, Washington, DC</a:t>
            </a:r>
          </a:p>
        </p:txBody>
      </p:sp>
    </p:spTree>
    <p:extLst>
      <p:ext uri="{BB962C8B-B14F-4D97-AF65-F5344CB8AC3E}">
        <p14:creationId xmlns:p14="http://schemas.microsoft.com/office/powerpoint/2010/main" val="1567871378"/>
      </p:ext>
    </p:extLst>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2133600"/>
            <a:ext cx="6934200" cy="1754326"/>
          </a:xfrm>
          <a:prstGeom prst="rect">
            <a:avLst/>
          </a:prstGeom>
        </p:spPr>
        <p:txBody>
          <a:bodyPr wrap="square">
            <a:spAutoFit/>
          </a:bodyPr>
          <a:lstStyle/>
          <a:p>
            <a:r>
              <a:rPr lang="en-US" sz="3600" dirty="0"/>
              <a:t>But as for you … shun all this; pursue righteousness, godliness, faith, love, endurance, gentleness.</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1 Timothy 6:11</a:t>
            </a:r>
          </a:p>
        </p:txBody>
      </p:sp>
    </p:spTree>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83229" y="5943600"/>
            <a:ext cx="8763000" cy="338554"/>
          </a:xfrm>
          <a:prstGeom prst="rect">
            <a:avLst/>
          </a:prstGeom>
          <a:noFill/>
        </p:spPr>
        <p:txBody>
          <a:bodyPr wrap="square" rtlCol="0">
            <a:spAutoFit/>
          </a:bodyPr>
          <a:lstStyle/>
          <a:p>
            <a:pPr algn="ctr"/>
            <a:r>
              <a:rPr lang="en-US" sz="1600" dirty="0">
                <a:solidFill>
                  <a:schemeClr val="tx1">
                    <a:lumMod val="95000"/>
                  </a:schemeClr>
                </a:solidFill>
              </a:rPr>
              <a:t>Love and Faithfulness Meet  --  St. Michael's Church, Golden Grove, Wales, United Kingdom</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C2513426-09DB-43CC-A9A9-C138F562A07E}"/>
              </a:ext>
            </a:extLst>
          </p:cNvPr>
          <p:cNvPicPr>
            <a:picLocks noChangeAspect="1"/>
          </p:cNvPicPr>
          <p:nvPr/>
        </p:nvPicPr>
        <p:blipFill>
          <a:blip r:embed="rId2"/>
          <a:stretch>
            <a:fillRect/>
          </a:stretch>
        </p:blipFill>
        <p:spPr>
          <a:xfrm>
            <a:off x="2177716" y="1447801"/>
            <a:ext cx="7836568" cy="3134627"/>
          </a:xfrm>
          <a:prstGeom prst="rect">
            <a:avLst/>
          </a:prstGeom>
        </p:spPr>
      </p:pic>
    </p:spTree>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1524000"/>
            <a:ext cx="6781800" cy="2308324"/>
          </a:xfrm>
          <a:prstGeom prst="rect">
            <a:avLst/>
          </a:prstGeom>
        </p:spPr>
        <p:txBody>
          <a:bodyPr wrap="square">
            <a:spAutoFit/>
          </a:bodyPr>
          <a:lstStyle/>
          <a:p>
            <a:r>
              <a:rPr lang="en-US" sz="3600" dirty="0"/>
              <a:t>As for those who in the present age are rich … set their hopes … on God who richly provides us with everything for our enjoyment.</a:t>
            </a:r>
          </a:p>
        </p:txBody>
      </p:sp>
      <p:sp>
        <p:nvSpPr>
          <p:cNvPr id="5" name="TextBox 4"/>
          <p:cNvSpPr txBox="1"/>
          <p:nvPr/>
        </p:nvSpPr>
        <p:spPr>
          <a:xfrm>
            <a:off x="5791200" y="4267201"/>
            <a:ext cx="3352800" cy="461665"/>
          </a:xfrm>
          <a:prstGeom prst="rect">
            <a:avLst/>
          </a:prstGeom>
          <a:noFill/>
        </p:spPr>
        <p:txBody>
          <a:bodyPr wrap="square" rtlCol="0">
            <a:spAutoFit/>
          </a:bodyPr>
          <a:lstStyle/>
          <a:p>
            <a:pPr algn="ctr"/>
            <a:r>
              <a:rPr lang="en-US" sz="2400" dirty="0">
                <a:solidFill>
                  <a:schemeClr val="tx1">
                    <a:lumMod val="95000"/>
                  </a:schemeClr>
                </a:solidFill>
              </a:rPr>
              <a:t>1 Timothy 6:17ac</a:t>
            </a:r>
          </a:p>
        </p:txBody>
      </p:sp>
    </p:spTree>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28800" y="4572000"/>
            <a:ext cx="1981200" cy="2308324"/>
          </a:xfrm>
          <a:prstGeom prst="rect">
            <a:avLst/>
          </a:prstGeom>
          <a:noFill/>
        </p:spPr>
        <p:txBody>
          <a:bodyPr wrap="square" rtlCol="0">
            <a:spAutoFit/>
          </a:bodyPr>
          <a:lstStyle/>
          <a:p>
            <a:pPr algn="ctr"/>
            <a:r>
              <a:rPr lang="en-US" sz="1600" dirty="0">
                <a:solidFill>
                  <a:schemeClr val="tx1">
                    <a:lumMod val="95000"/>
                  </a:schemeClr>
                </a:solidFill>
              </a:rPr>
              <a:t>"I Was Thirsty and You Gave Me Drink"</a:t>
            </a:r>
          </a:p>
          <a:p>
            <a:pPr algn="ctr"/>
            <a:endParaRPr lang="en-US" sz="1600" dirty="0">
              <a:solidFill>
                <a:schemeClr val="tx1">
                  <a:lumMod val="95000"/>
                </a:schemeClr>
              </a:solidFill>
            </a:endParaRPr>
          </a:p>
          <a:p>
            <a:pPr algn="ctr"/>
            <a:r>
              <a:rPr lang="en-US" sz="1600" dirty="0">
                <a:solidFill>
                  <a:schemeClr val="tx1">
                    <a:lumMod val="95000"/>
                  </a:schemeClr>
                </a:solidFill>
              </a:rPr>
              <a:t>[Christ is in the group waiting for drink]</a:t>
            </a:r>
          </a:p>
          <a:p>
            <a:pPr algn="ctr"/>
            <a:endParaRPr lang="en-US" sz="1600" dirty="0">
              <a:solidFill>
                <a:schemeClr val="tx1">
                  <a:lumMod val="95000"/>
                </a:schemeClr>
              </a:solidFill>
            </a:endParaRPr>
          </a:p>
          <a:p>
            <a:pPr algn="ctr"/>
            <a:r>
              <a:rPr lang="en-US" sz="1600" dirty="0">
                <a:solidFill>
                  <a:schemeClr val="tx1">
                    <a:lumMod val="95000"/>
                  </a:schemeClr>
                </a:solidFill>
              </a:rPr>
              <a:t>Museum Boijmans</a:t>
            </a:r>
          </a:p>
          <a:p>
            <a:pPr algn="ctr"/>
            <a:r>
              <a:rPr lang="en-US" sz="1600" dirty="0">
                <a:solidFill>
                  <a:schemeClr val="tx1">
                    <a:lumMod val="95000"/>
                  </a:schemeClr>
                </a:solidFill>
              </a:rPr>
              <a:t>Amsterdam</a:t>
            </a:r>
          </a:p>
          <a:p>
            <a:pPr algn="ctr"/>
            <a:r>
              <a:rPr lang="en-US" sz="1600" dirty="0">
                <a:solidFill>
                  <a:schemeClr val="tx1">
                    <a:lumMod val="95000"/>
                  </a:schemeClr>
                </a:solidFill>
              </a:rPr>
              <a:t>Netherlands</a:t>
            </a:r>
            <a:endParaRPr lang="en-US" dirty="0">
              <a:solidFill>
                <a:schemeClr val="tx1">
                  <a:lumMod val="95000"/>
                </a:schemeClr>
              </a:solidFill>
            </a:endParaRPr>
          </a:p>
        </p:txBody>
      </p:sp>
      <p:pic>
        <p:nvPicPr>
          <p:cNvPr id="3" name="Picture 2">
            <a:extLst>
              <a:ext uri="{FF2B5EF4-FFF2-40B4-BE49-F238E27FC236}">
                <a16:creationId xmlns:a16="http://schemas.microsoft.com/office/drawing/2014/main" id="{5C19A3E0-9961-4E70-8358-D0672A56F5E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13148" y="0"/>
            <a:ext cx="5183199" cy="6855886"/>
          </a:xfrm>
          <a:prstGeom prst="rect">
            <a:avLst/>
          </a:prstGeom>
        </p:spPr>
      </p:pic>
    </p:spTree>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600200"/>
            <a:ext cx="7086600" cy="2308324"/>
          </a:xfrm>
          <a:prstGeom prst="rect">
            <a:avLst/>
          </a:prstGeom>
        </p:spPr>
        <p:txBody>
          <a:bodyPr wrap="square">
            <a:spAutoFit/>
          </a:bodyPr>
          <a:lstStyle/>
          <a:p>
            <a:r>
              <a:rPr lang="en-US" sz="3600" dirty="0"/>
              <a:t>They are … to be rich in good works, generous, and ready to share,</a:t>
            </a:r>
          </a:p>
          <a:p>
            <a:r>
              <a:rPr lang="en-US" sz="3600" dirty="0"/>
              <a:t>thus storing up for themselves the treasure of a good foundation …</a:t>
            </a:r>
            <a:endParaRPr lang="en-US" sz="3600" dirty="0">
              <a:cs typeface="Arial" pitchFamily="34" charset="0"/>
            </a:endParaRPr>
          </a:p>
        </p:txBody>
      </p:sp>
      <p:sp>
        <p:nvSpPr>
          <p:cNvPr id="5" name="TextBox 4"/>
          <p:cNvSpPr txBox="1"/>
          <p:nvPr/>
        </p:nvSpPr>
        <p:spPr>
          <a:xfrm>
            <a:off x="5715000" y="4648201"/>
            <a:ext cx="3352800" cy="461665"/>
          </a:xfrm>
          <a:prstGeom prst="rect">
            <a:avLst/>
          </a:prstGeom>
          <a:noFill/>
        </p:spPr>
        <p:txBody>
          <a:bodyPr wrap="square" rtlCol="0">
            <a:spAutoFit/>
          </a:bodyPr>
          <a:lstStyle/>
          <a:p>
            <a:pPr algn="ctr"/>
            <a:r>
              <a:rPr lang="en-US" sz="2400" dirty="0">
                <a:solidFill>
                  <a:schemeClr val="tx1">
                    <a:lumMod val="95000"/>
                  </a:schemeClr>
                </a:solidFill>
              </a:rPr>
              <a:t>1 Timothy 6:18ac, 19a</a:t>
            </a:r>
          </a:p>
        </p:txBody>
      </p:sp>
    </p:spTree>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28800" y="5334001"/>
            <a:ext cx="1752600" cy="1323439"/>
          </a:xfrm>
          <a:prstGeom prst="rect">
            <a:avLst/>
          </a:prstGeom>
          <a:noFill/>
        </p:spPr>
        <p:txBody>
          <a:bodyPr wrap="square" rtlCol="0">
            <a:spAutoFit/>
          </a:bodyPr>
          <a:lstStyle/>
          <a:p>
            <a:pPr algn="ctr"/>
            <a:r>
              <a:rPr lang="en-US" sz="1600" dirty="0">
                <a:solidFill>
                  <a:schemeClr val="tx1">
                    <a:lumMod val="95000"/>
                  </a:schemeClr>
                </a:solidFill>
              </a:rPr>
              <a:t>Works of Mercy</a:t>
            </a:r>
          </a:p>
          <a:p>
            <a:pPr algn="ctr"/>
            <a:r>
              <a:rPr lang="en-US" sz="1600" dirty="0">
                <a:solidFill>
                  <a:schemeClr val="tx1">
                    <a:lumMod val="95000"/>
                  </a:schemeClr>
                </a:solidFill>
              </a:rPr>
              <a:t>Donating Clothing</a:t>
            </a:r>
          </a:p>
          <a:p>
            <a:pPr algn="ctr"/>
            <a:endParaRPr lang="en-US" sz="1600" dirty="0">
              <a:solidFill>
                <a:schemeClr val="tx1">
                  <a:lumMod val="95000"/>
                </a:schemeClr>
              </a:solidFill>
            </a:endParaRPr>
          </a:p>
          <a:p>
            <a:pPr algn="ctr"/>
            <a:r>
              <a:rPr lang="en-US" sz="1600" dirty="0">
                <a:solidFill>
                  <a:schemeClr val="tx1">
                    <a:lumMod val="95000"/>
                  </a:schemeClr>
                </a:solidFill>
              </a:rPr>
              <a:t>Vatican Museum</a:t>
            </a:r>
          </a:p>
          <a:p>
            <a:pPr algn="ctr"/>
            <a:r>
              <a:rPr lang="en-US" sz="1600" dirty="0">
                <a:solidFill>
                  <a:schemeClr val="tx1">
                    <a:lumMod val="95000"/>
                  </a:schemeClr>
                </a:solidFill>
              </a:rPr>
              <a:t>Vatican City</a:t>
            </a:r>
            <a:endParaRPr lang="en-US" dirty="0">
              <a:solidFill>
                <a:schemeClr val="tx1">
                  <a:lumMod val="95000"/>
                </a:schemeClr>
              </a:solidFill>
            </a:endParaRPr>
          </a:p>
        </p:txBody>
      </p:sp>
      <p:pic>
        <p:nvPicPr>
          <p:cNvPr id="3" name="Picture 2">
            <a:extLst>
              <a:ext uri="{FF2B5EF4-FFF2-40B4-BE49-F238E27FC236}">
                <a16:creationId xmlns:a16="http://schemas.microsoft.com/office/drawing/2014/main" id="{493ADFC4-EA37-46C2-B0D9-84254AF3D62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68702" y="0"/>
            <a:ext cx="5151499" cy="6858000"/>
          </a:xfrm>
          <a:prstGeom prst="rect">
            <a:avLst/>
          </a:prstGeom>
        </p:spPr>
      </p:pic>
    </p:spTree>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24200" y="1600200"/>
            <a:ext cx="6705600" cy="2308324"/>
          </a:xfrm>
          <a:prstGeom prst="rect">
            <a:avLst/>
          </a:prstGeom>
        </p:spPr>
        <p:txBody>
          <a:bodyPr wrap="square">
            <a:spAutoFit/>
          </a:bodyPr>
          <a:lstStyle/>
          <a:p>
            <a:r>
              <a:rPr lang="en-US" sz="3600" dirty="0"/>
              <a:t>"There was a rich man who was dressed in purple and fine linen and who feasted sumptuously every day.</a:t>
            </a: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Luke 16:19</a:t>
            </a:r>
          </a:p>
        </p:txBody>
      </p:sp>
    </p:spTree>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Lazarus and the Rich Man  --  etching, British, c. 1830, Metropolitan Museum of Art, New York, NY</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AE08E57D-D56B-4420-A3C1-BFBE048BFA5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43320" y="0"/>
            <a:ext cx="9124681" cy="5943600"/>
          </a:xfrm>
          <a:prstGeom prst="rect">
            <a:avLst/>
          </a:prstGeom>
        </p:spPr>
      </p:pic>
    </p:spTree>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2308324"/>
          </a:xfrm>
          <a:prstGeom prst="rect">
            <a:avLst/>
          </a:prstGeom>
        </p:spPr>
        <p:txBody>
          <a:bodyPr wrap="square">
            <a:spAutoFit/>
          </a:bodyPr>
          <a:lstStyle/>
          <a:p>
            <a:r>
              <a:rPr lang="en-US" sz="3600" dirty="0"/>
              <a:t>For thus says the LORD of hosts, the God of Israel: Houses and fields and vineyards shall again be bought in this land.</a:t>
            </a:r>
          </a:p>
        </p:txBody>
      </p:sp>
      <p:sp>
        <p:nvSpPr>
          <p:cNvPr id="4" name="TextBox 3"/>
          <p:cNvSpPr txBox="1"/>
          <p:nvPr/>
        </p:nvSpPr>
        <p:spPr>
          <a:xfrm>
            <a:off x="5943600" y="4800601"/>
            <a:ext cx="3352800" cy="461665"/>
          </a:xfrm>
          <a:prstGeom prst="rect">
            <a:avLst/>
          </a:prstGeom>
          <a:noFill/>
        </p:spPr>
        <p:txBody>
          <a:bodyPr wrap="square" rtlCol="0">
            <a:spAutoFit/>
          </a:bodyPr>
          <a:lstStyle/>
          <a:p>
            <a:pPr algn="ctr"/>
            <a:r>
              <a:rPr lang="en-US" sz="2400" dirty="0">
                <a:solidFill>
                  <a:schemeClr val="tx1">
                    <a:lumMod val="95000"/>
                  </a:schemeClr>
                </a:solidFill>
              </a:rPr>
              <a:t>Jeremiah 32:15</a:t>
            </a:r>
          </a:p>
        </p:txBody>
      </p:sp>
    </p:spTree>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1905001"/>
            <a:ext cx="6858000" cy="1222653"/>
          </a:xfrm>
          <a:prstGeom prst="rect">
            <a:avLst/>
          </a:prstGeom>
        </p:spPr>
        <p:txBody>
          <a:bodyPr wrap="square">
            <a:spAutoFit/>
          </a:bodyPr>
          <a:lstStyle/>
          <a:p>
            <a:r>
              <a:rPr lang="en-US" sz="3600" dirty="0"/>
              <a:t>And at his gate lay a poor man named Lazarus, covered with sores, </a:t>
            </a:r>
            <a:endParaRPr lang="en-US" sz="3600" dirty="0">
              <a:cs typeface="Arial" pitchFamily="34" charset="0"/>
            </a:endParaRPr>
          </a:p>
        </p:txBody>
      </p:sp>
      <p:sp>
        <p:nvSpPr>
          <p:cNvPr id="5" name="TextBox 4"/>
          <p:cNvSpPr txBox="1"/>
          <p:nvPr/>
        </p:nvSpPr>
        <p:spPr>
          <a:xfrm>
            <a:off x="5791200" y="3886201"/>
            <a:ext cx="3352800" cy="461665"/>
          </a:xfrm>
          <a:prstGeom prst="rect">
            <a:avLst/>
          </a:prstGeom>
          <a:noFill/>
        </p:spPr>
        <p:txBody>
          <a:bodyPr wrap="square" rtlCol="0">
            <a:spAutoFit/>
          </a:bodyPr>
          <a:lstStyle/>
          <a:p>
            <a:pPr algn="ctr"/>
            <a:r>
              <a:rPr lang="en-US" sz="2400" dirty="0">
                <a:solidFill>
                  <a:schemeClr val="tx1">
                    <a:lumMod val="95000"/>
                  </a:schemeClr>
                </a:solidFill>
              </a:rPr>
              <a:t>Luke 16:20</a:t>
            </a:r>
          </a:p>
        </p:txBody>
      </p:sp>
    </p:spTree>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Rich Man and Lazarus  --  JESUS MAFA, Cameroon</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B0C07FDF-03E6-40CE-AD0C-B890B7C3B4F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9331"/>
            <a:ext cx="9144000" cy="6230155"/>
          </a:xfrm>
          <a:prstGeom prst="rect">
            <a:avLst/>
          </a:prstGeom>
        </p:spPr>
      </p:pic>
    </p:spTree>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1545514"/>
            <a:ext cx="7086600" cy="2862322"/>
          </a:xfrm>
          <a:prstGeom prst="rect">
            <a:avLst/>
          </a:prstGeom>
        </p:spPr>
        <p:txBody>
          <a:bodyPr wrap="square">
            <a:spAutoFit/>
          </a:bodyPr>
          <a:lstStyle/>
          <a:p>
            <a:r>
              <a:rPr lang="en-US" sz="3600" dirty="0"/>
              <a:t>who longed to satisfy his hunger with what fell from the rich man's table; even the dogs would come and lick his sores.</a:t>
            </a:r>
          </a:p>
          <a:p>
            <a:endParaRPr lang="en-US" sz="3600" dirty="0">
              <a:cs typeface="Arial" pitchFamily="34" charset="0"/>
            </a:endParaRPr>
          </a:p>
        </p:txBody>
      </p:sp>
      <p:sp>
        <p:nvSpPr>
          <p:cNvPr id="5" name="TextBox 4"/>
          <p:cNvSpPr txBox="1"/>
          <p:nvPr/>
        </p:nvSpPr>
        <p:spPr>
          <a:xfrm>
            <a:off x="5715000" y="4386066"/>
            <a:ext cx="3352800" cy="461665"/>
          </a:xfrm>
          <a:prstGeom prst="rect">
            <a:avLst/>
          </a:prstGeom>
          <a:noFill/>
        </p:spPr>
        <p:txBody>
          <a:bodyPr wrap="square" rtlCol="0">
            <a:spAutoFit/>
          </a:bodyPr>
          <a:lstStyle/>
          <a:p>
            <a:pPr algn="ctr"/>
            <a:r>
              <a:rPr lang="en-US" sz="2400" dirty="0">
                <a:solidFill>
                  <a:schemeClr val="tx1">
                    <a:lumMod val="95000"/>
                  </a:schemeClr>
                </a:solidFill>
              </a:rPr>
              <a:t>Luke 16:21</a:t>
            </a:r>
          </a:p>
        </p:txBody>
      </p:sp>
    </p:spTree>
    <p:extLst>
      <p:ext uri="{BB962C8B-B14F-4D97-AF65-F5344CB8AC3E}">
        <p14:creationId xmlns:p14="http://schemas.microsoft.com/office/powerpoint/2010/main" val="2426388087"/>
      </p:ext>
    </p:extLst>
  </p:cSld>
  <p:clrMapOvr>
    <a:masterClrMapping/>
  </p:clrMapOvr>
  <p:transition advTm="8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43246"/>
            <a:ext cx="8763000" cy="338554"/>
          </a:xfrm>
          <a:prstGeom prst="rect">
            <a:avLst/>
          </a:prstGeom>
          <a:noFill/>
        </p:spPr>
        <p:txBody>
          <a:bodyPr wrap="square" rtlCol="0">
            <a:spAutoFit/>
          </a:bodyPr>
          <a:lstStyle/>
          <a:p>
            <a:pPr algn="ctr"/>
            <a:r>
              <a:rPr lang="en-US" sz="1600" dirty="0">
                <a:solidFill>
                  <a:schemeClr val="tx1">
                    <a:lumMod val="95000"/>
                  </a:schemeClr>
                </a:solidFill>
              </a:rPr>
              <a:t>Rich Man and Lazarus  --  </a:t>
            </a:r>
            <a:r>
              <a:rPr lang="en-US" sz="1600" dirty="0" err="1">
                <a:solidFill>
                  <a:schemeClr val="tx1">
                    <a:lumMod val="95000"/>
                  </a:schemeClr>
                </a:solidFill>
              </a:rPr>
              <a:t>Fanfjord</a:t>
            </a:r>
            <a:r>
              <a:rPr lang="en-US" sz="1600" dirty="0">
                <a:solidFill>
                  <a:schemeClr val="tx1">
                    <a:lumMod val="95000"/>
                  </a:schemeClr>
                </a:solidFill>
              </a:rPr>
              <a:t> Church, Mon, Denmark</a:t>
            </a:r>
            <a:endParaRPr lang="en-US" dirty="0">
              <a:solidFill>
                <a:schemeClr val="tx1">
                  <a:lumMod val="95000"/>
                </a:schemeClr>
              </a:solidFill>
            </a:endParaRPr>
          </a:p>
        </p:txBody>
      </p:sp>
      <p:pic>
        <p:nvPicPr>
          <p:cNvPr id="3" name="Picture 2">
            <a:extLst>
              <a:ext uri="{FF2B5EF4-FFF2-40B4-BE49-F238E27FC236}">
                <a16:creationId xmlns:a16="http://schemas.microsoft.com/office/drawing/2014/main" id="{902C9611-BED0-4319-9F84-B5981C28B70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57400" y="-7007"/>
            <a:ext cx="8229600" cy="6331607"/>
          </a:xfrm>
          <a:prstGeom prst="rect">
            <a:avLst/>
          </a:prstGeom>
        </p:spPr>
      </p:pic>
    </p:spTree>
    <p:extLst>
      <p:ext uri="{BB962C8B-B14F-4D97-AF65-F5344CB8AC3E}">
        <p14:creationId xmlns:p14="http://schemas.microsoft.com/office/powerpoint/2010/main" val="3773348081"/>
      </p:ext>
    </p:extLst>
  </p:cSld>
  <p:clrMapOvr>
    <a:masterClrMapping/>
  </p:clrMapOvr>
  <p:transition advTm="8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2286000"/>
            <a:ext cx="6934200" cy="1754326"/>
          </a:xfrm>
          <a:prstGeom prst="rect">
            <a:avLst/>
          </a:prstGeom>
        </p:spPr>
        <p:txBody>
          <a:bodyPr wrap="square">
            <a:spAutoFit/>
          </a:bodyPr>
          <a:lstStyle/>
          <a:p>
            <a:r>
              <a:rPr lang="en-US" sz="3600" dirty="0"/>
              <a:t>The poor man died and was carried away by the angels to be with Abraham.  </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16:22a</a:t>
            </a:r>
          </a:p>
        </p:txBody>
      </p:sp>
    </p:spTree>
  </p:cSld>
  <p:clrMapOvr>
    <a:masterClrMapping/>
  </p:clrMapOvr>
  <p:transition advTm="800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28801" y="4800600"/>
            <a:ext cx="1723869" cy="1815882"/>
          </a:xfrm>
          <a:prstGeom prst="rect">
            <a:avLst/>
          </a:prstGeom>
          <a:noFill/>
        </p:spPr>
        <p:txBody>
          <a:bodyPr wrap="square" rtlCol="0">
            <a:spAutoFit/>
          </a:bodyPr>
          <a:lstStyle/>
          <a:p>
            <a:pPr algn="ctr"/>
            <a:r>
              <a:rPr lang="en-US" sz="1600" dirty="0">
                <a:solidFill>
                  <a:schemeClr val="tx1">
                    <a:lumMod val="95000"/>
                  </a:schemeClr>
                </a:solidFill>
              </a:rPr>
              <a:t>Lazarus with Abraham in Heaven</a:t>
            </a:r>
          </a:p>
          <a:p>
            <a:pPr algn="ctr"/>
            <a:r>
              <a:rPr lang="en-US" sz="1600" dirty="0">
                <a:solidFill>
                  <a:schemeClr val="tx1">
                    <a:lumMod val="95000"/>
                  </a:schemeClr>
                </a:solidFill>
              </a:rPr>
              <a:t>  </a:t>
            </a:r>
          </a:p>
          <a:p>
            <a:pPr algn="ctr"/>
            <a:r>
              <a:rPr lang="en-US" sz="1600" dirty="0">
                <a:solidFill>
                  <a:schemeClr val="tx1">
                    <a:lumMod val="95000"/>
                  </a:schemeClr>
                </a:solidFill>
              </a:rPr>
              <a:t>Abbey of St. Pierre, Moissac, France</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A3AF19D2-BC5D-4033-8B5E-D8B3104703A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419600" y="46464"/>
            <a:ext cx="4572000" cy="6802243"/>
          </a:xfrm>
          <a:prstGeom prst="rect">
            <a:avLst/>
          </a:prstGeom>
        </p:spPr>
      </p:pic>
    </p:spTree>
  </p:cSld>
  <p:clrMapOvr>
    <a:masterClrMapping/>
  </p:clrMapOvr>
  <p:transition advTm="800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231880"/>
            <a:ext cx="7086600" cy="3416320"/>
          </a:xfrm>
          <a:prstGeom prst="rect">
            <a:avLst/>
          </a:prstGeom>
        </p:spPr>
        <p:txBody>
          <a:bodyPr wrap="square">
            <a:spAutoFit/>
          </a:bodyPr>
          <a:lstStyle/>
          <a:p>
            <a:r>
              <a:rPr lang="en-US" sz="3600" dirty="0"/>
              <a:t>The rich man also died … In Hades … He called out, 'Father Abraham, have mercy on me, and send Lazarus to dip the tip of his finger in water and cool my tongue; for I am in agony in these flames.'</a:t>
            </a:r>
            <a:endParaRPr lang="en-US" sz="3600" dirty="0">
              <a:cs typeface="Arial" pitchFamily="34" charset="0"/>
            </a:endParaRPr>
          </a:p>
        </p:txBody>
      </p:sp>
      <p:sp>
        <p:nvSpPr>
          <p:cNvPr id="5" name="TextBox 4"/>
          <p:cNvSpPr txBox="1"/>
          <p:nvPr/>
        </p:nvSpPr>
        <p:spPr>
          <a:xfrm>
            <a:off x="6096000" y="4800601"/>
            <a:ext cx="3352800" cy="461665"/>
          </a:xfrm>
          <a:prstGeom prst="rect">
            <a:avLst/>
          </a:prstGeom>
          <a:noFill/>
        </p:spPr>
        <p:txBody>
          <a:bodyPr wrap="square" rtlCol="0">
            <a:spAutoFit/>
          </a:bodyPr>
          <a:lstStyle/>
          <a:p>
            <a:pPr algn="ctr"/>
            <a:r>
              <a:rPr lang="en-US" sz="2400" dirty="0">
                <a:solidFill>
                  <a:schemeClr val="tx1">
                    <a:lumMod val="95000"/>
                  </a:schemeClr>
                </a:solidFill>
              </a:rPr>
              <a:t>Luke 16:22a, 23a, 24</a:t>
            </a:r>
          </a:p>
        </p:txBody>
      </p:sp>
    </p:spTree>
  </p:cSld>
  <p:clrMapOvr>
    <a:masterClrMapping/>
  </p:clrMapOvr>
  <p:transition advTm="800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28800" y="4648201"/>
            <a:ext cx="1905000" cy="2031325"/>
          </a:xfrm>
          <a:prstGeom prst="rect">
            <a:avLst/>
          </a:prstGeom>
          <a:noFill/>
        </p:spPr>
        <p:txBody>
          <a:bodyPr wrap="square" rtlCol="0">
            <a:spAutoFit/>
          </a:bodyPr>
          <a:lstStyle/>
          <a:p>
            <a:pPr algn="ctr"/>
            <a:r>
              <a:rPr lang="en-US" sz="1400" dirty="0">
                <a:solidFill>
                  <a:schemeClr val="tx1">
                    <a:lumMod val="95000"/>
                  </a:schemeClr>
                </a:solidFill>
              </a:rPr>
              <a:t>The Rich Man in Hell Asks for Help from the Poor Man in Heaven</a:t>
            </a:r>
          </a:p>
          <a:p>
            <a:pPr algn="ctr"/>
            <a:endParaRPr lang="en-US" sz="1400" dirty="0">
              <a:solidFill>
                <a:schemeClr val="tx1">
                  <a:lumMod val="95000"/>
                </a:schemeClr>
              </a:solidFill>
            </a:endParaRPr>
          </a:p>
          <a:p>
            <a:pPr algn="ctr"/>
            <a:r>
              <a:rPr lang="en-US" sz="1400" dirty="0">
                <a:solidFill>
                  <a:schemeClr val="tx1">
                    <a:lumMod val="95000"/>
                  </a:schemeClr>
                </a:solidFill>
              </a:rPr>
              <a:t>Hans Schäufelein</a:t>
            </a:r>
          </a:p>
          <a:p>
            <a:pPr algn="ctr"/>
            <a:r>
              <a:rPr lang="en-US" sz="1400" dirty="0">
                <a:solidFill>
                  <a:schemeClr val="tx1">
                    <a:lumMod val="95000"/>
                  </a:schemeClr>
                </a:solidFill>
              </a:rPr>
              <a:t>Das Plenarium</a:t>
            </a:r>
          </a:p>
          <a:p>
            <a:pPr algn="ctr"/>
            <a:r>
              <a:rPr lang="en-US" sz="1400" dirty="0">
                <a:solidFill>
                  <a:schemeClr val="tx1">
                    <a:lumMod val="95000"/>
                  </a:schemeClr>
                </a:solidFill>
              </a:rPr>
              <a:t>Metropolitan Museum of Art</a:t>
            </a:r>
          </a:p>
          <a:p>
            <a:pPr algn="ctr"/>
            <a:r>
              <a:rPr lang="en-US" sz="1400" dirty="0">
                <a:solidFill>
                  <a:schemeClr val="tx1">
                    <a:lumMod val="95000"/>
                  </a:schemeClr>
                </a:solidFill>
              </a:rPr>
              <a:t>New York, NY</a:t>
            </a:r>
            <a:endParaRPr lang="en-US" sz="1600" dirty="0">
              <a:solidFill>
                <a:schemeClr val="tx1">
                  <a:lumMod val="95000"/>
                </a:schemeClr>
              </a:solidFill>
            </a:endParaRPr>
          </a:p>
        </p:txBody>
      </p:sp>
      <p:pic>
        <p:nvPicPr>
          <p:cNvPr id="6" name="Picture 5">
            <a:extLst>
              <a:ext uri="{FF2B5EF4-FFF2-40B4-BE49-F238E27FC236}">
                <a16:creationId xmlns:a16="http://schemas.microsoft.com/office/drawing/2014/main" id="{A226236E-7E77-4DDA-8FAE-D1181671106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267200" y="-13996"/>
            <a:ext cx="5143500" cy="6858000"/>
          </a:xfrm>
          <a:prstGeom prst="rect">
            <a:avLst/>
          </a:prstGeom>
        </p:spPr>
      </p:pic>
    </p:spTree>
  </p:cSld>
  <p:clrMapOvr>
    <a:masterClrMapping/>
  </p:clrMapOvr>
  <p:transition advTm="800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609600"/>
            <a:ext cx="8991600" cy="6248400"/>
          </a:xfrm>
          <a:ln>
            <a:noFill/>
          </a:ln>
        </p:spPr>
        <p:txBody>
          <a:bodyPr>
            <a:noAutofit/>
          </a:bodyPr>
          <a:lstStyle/>
          <a:p>
            <a:pPr>
              <a:buNone/>
            </a:pPr>
            <a:r>
              <a:rPr lang="en-US" sz="1600" dirty="0"/>
              <a:t>New Revised Standard Version Bible, copyright 1989, Division of Christian Education of the National Council of the Churches of Christ in the United States of America. Used by permission. All rights reserved.</a:t>
            </a:r>
          </a:p>
          <a:p>
            <a:pPr>
              <a:buNone/>
            </a:pPr>
            <a:r>
              <a:rPr lang="pl-PL" sz="1600" dirty="0"/>
              <a:t>https://commons.wikimedia.org/wiki/File:PikiWiki_Israel_11515_Art_at_Kibbutz_Or_Haner.JPG</a:t>
            </a:r>
          </a:p>
          <a:p>
            <a:pPr>
              <a:buNone/>
            </a:pPr>
            <a:r>
              <a:rPr lang="pl-PL" sz="1600" dirty="0"/>
              <a:t>https://commons.wikimedia.org/wiki/File:Works_of_mercy_with_Dives_and_Lazarus._Oil_painting_by_a_Fle_Wellcome_V0017623.jpg</a:t>
            </a:r>
          </a:p>
          <a:p>
            <a:pPr>
              <a:buNone/>
            </a:pPr>
            <a:r>
              <a:rPr lang="pl-PL" sz="1600" dirty="0"/>
              <a:t>https://commons.wikimedia.org/wiki/File:Rilakloster_Wandgem%C3%A4lde_b_20090407_018.JPG</a:t>
            </a:r>
          </a:p>
          <a:p>
            <a:pPr>
              <a:buNone/>
            </a:pPr>
            <a:r>
              <a:rPr lang="pl-PL" sz="1600" dirty="0"/>
              <a:t>https://www.flickr.com/photos/usdagov/7783517196/</a:t>
            </a:r>
          </a:p>
          <a:p>
            <a:pPr>
              <a:buNone/>
            </a:pPr>
            <a:r>
              <a:rPr lang="pl-PL" sz="1600" dirty="0"/>
              <a:t>https://commons.wikimedia.org/wiki/File:Oil_painting_%22Greed%22_located_in_fifth_floor,_main_library,_Department_of_Justice,_Washington,_D.C_LCCN2010720176.tif</a:t>
            </a:r>
          </a:p>
          <a:p>
            <a:pPr>
              <a:buNone/>
            </a:pPr>
            <a:r>
              <a:rPr lang="pl-PL" sz="1600" dirty="0"/>
              <a:t>https://www.flickr.com/photos/sevendipity/1410013612/</a:t>
            </a:r>
          </a:p>
          <a:p>
            <a:pPr>
              <a:buNone/>
            </a:pPr>
            <a:r>
              <a:rPr lang="pl-PL" sz="1600" dirty="0"/>
              <a:t>https://www.flickr.com/photos/jimforest/3238023703/ - Jim Forest</a:t>
            </a:r>
          </a:p>
          <a:p>
            <a:pPr>
              <a:buNone/>
            </a:pPr>
            <a:r>
              <a:rPr lang="pl-PL" sz="1600" dirty="0"/>
              <a:t>https://www.flickr.com/photos/jimforest/2555982623/ - Jim Forest</a:t>
            </a:r>
          </a:p>
          <a:p>
            <a:pPr>
              <a:buNone/>
            </a:pPr>
            <a:r>
              <a:rPr lang="pl-PL" sz="1600" dirty="0"/>
              <a:t>https://commons.wikimedia.org/wiki/File:Lazarus_and_the_Rich_Man_MET_DP818354.jpg</a:t>
            </a:r>
          </a:p>
          <a:p>
            <a:pPr>
              <a:buNone/>
            </a:pPr>
            <a:r>
              <a:rPr lang="pl-PL" sz="1600" dirty="0"/>
              <a:t>http://diglib.library.vanderbilt.edu/act-imagelink.pl?RC=48267</a:t>
            </a:r>
          </a:p>
          <a:p>
            <a:pPr>
              <a:buNone/>
            </a:pPr>
            <a:r>
              <a:rPr lang="pl-PL" sz="1600" dirty="0"/>
              <a:t>https://commons.wikimedia.org/wiki/File:Fanefjord_Rich_man_Lazarus.JPG</a:t>
            </a:r>
          </a:p>
          <a:p>
            <a:pPr>
              <a:buNone/>
            </a:pPr>
            <a:r>
              <a:rPr lang="pl-PL" sz="1600" dirty="0"/>
              <a:t>https://www.flickr.com/photos/pelegrino/2531017363 – Nick Thompson</a:t>
            </a:r>
          </a:p>
          <a:p>
            <a:pPr>
              <a:buNone/>
            </a:pPr>
            <a:r>
              <a:rPr lang="pl-PL" sz="1600" dirty="0"/>
              <a:t>https://commons.wikimedia.org/wiki/File:The_Rich_Man_in_Hell_and_the_Poor_Lazarus_in_Abraham%27s_Lap,_from_Das_Plenarium_MET_DP849940.jpg – Adam Petri</a:t>
            </a:r>
          </a:p>
          <a:p>
            <a:pPr>
              <a:buNone/>
            </a:pPr>
            <a:r>
              <a:rPr lang="en-US" sz="1600" dirty="0"/>
              <a:t>Additional descriptions can be found at the Art in the Christian Tradition image library, a service of the Vanderbilt Divinity Library, http://diglib.library.vanderbilt.edu/.  All images available via Creative Commons 3.0 License.</a:t>
            </a:r>
          </a:p>
          <a:p>
            <a:endParaRPr lang="en-US" sz="1200" dirty="0"/>
          </a:p>
          <a:p>
            <a:endParaRPr lang="en-US" sz="1400" dirty="0"/>
          </a:p>
          <a:p>
            <a:endParaRPr lang="en-US" sz="1400" dirty="0"/>
          </a:p>
        </p:txBody>
      </p:sp>
    </p:spTree>
  </p:cSld>
  <p:clrMapOvr>
    <a:masterClrMapping/>
  </p:clrMapOvr>
  <p:transition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Family Mural, Kibbutz Or Haner, Israel</a:t>
            </a:r>
          </a:p>
        </p:txBody>
      </p:sp>
      <p:pic>
        <p:nvPicPr>
          <p:cNvPr id="2" name="Picture 1">
            <a:extLst>
              <a:ext uri="{FF2B5EF4-FFF2-40B4-BE49-F238E27FC236}">
                <a16:creationId xmlns:a16="http://schemas.microsoft.com/office/drawing/2014/main" id="{08DC5151-B527-4912-93C0-AE80706C7F1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24000" y="194847"/>
            <a:ext cx="9087023" cy="5520154"/>
          </a:xfrm>
          <a:prstGeom prst="rect">
            <a:avLst/>
          </a:prstGeom>
        </p:spPr>
      </p:pic>
    </p:spTree>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38400" y="1828800"/>
            <a:ext cx="7924800" cy="1754326"/>
          </a:xfrm>
          <a:prstGeom prst="rect">
            <a:avLst/>
          </a:prstGeom>
        </p:spPr>
        <p:txBody>
          <a:bodyPr wrap="square">
            <a:spAutoFit/>
          </a:bodyPr>
          <a:lstStyle/>
          <a:p>
            <a:r>
              <a:rPr lang="en-US" sz="3600" dirty="0"/>
              <a:t>When they call to me, I will answer them; I will be with them in trouble, </a:t>
            </a:r>
          </a:p>
          <a:p>
            <a:r>
              <a:rPr lang="en-US" sz="3600" dirty="0"/>
              <a:t>I will rescue them and honor them.</a:t>
            </a:r>
            <a:endParaRPr lang="en-US" sz="3600" dirty="0">
              <a:cs typeface="Arial" pitchFamily="34" charset="0"/>
            </a:endParaRP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Psalm 91:15</a:t>
            </a:r>
          </a:p>
        </p:txBody>
      </p:sp>
    </p:spTree>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14500" y="6172200"/>
            <a:ext cx="8763000" cy="338554"/>
          </a:xfrm>
          <a:prstGeom prst="rect">
            <a:avLst/>
          </a:prstGeom>
          <a:noFill/>
        </p:spPr>
        <p:txBody>
          <a:bodyPr wrap="square" rtlCol="0">
            <a:spAutoFit/>
          </a:bodyPr>
          <a:lstStyle/>
          <a:p>
            <a:pPr algn="ctr"/>
            <a:r>
              <a:rPr lang="en-US" sz="1600" dirty="0">
                <a:solidFill>
                  <a:schemeClr val="tx1">
                    <a:lumMod val="95000"/>
                  </a:schemeClr>
                </a:solidFill>
              </a:rPr>
              <a:t>Healing Works of Mercy, with Poor Man Lazarus  --  Flemish painter, c. 1550</a:t>
            </a:r>
          </a:p>
        </p:txBody>
      </p:sp>
      <p:pic>
        <p:nvPicPr>
          <p:cNvPr id="2" name="Picture 1">
            <a:extLst>
              <a:ext uri="{FF2B5EF4-FFF2-40B4-BE49-F238E27FC236}">
                <a16:creationId xmlns:a16="http://schemas.microsoft.com/office/drawing/2014/main" id="{DC10532C-00D7-42CE-92F5-68DAC622A1D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26436"/>
            <a:ext cx="9144000" cy="5788550"/>
          </a:xfrm>
          <a:prstGeom prst="rect">
            <a:avLst/>
          </a:prstGeom>
        </p:spPr>
      </p:pic>
    </p:spTree>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33700" y="1219200"/>
            <a:ext cx="6324600" cy="2862322"/>
          </a:xfrm>
          <a:prstGeom prst="rect">
            <a:avLst/>
          </a:prstGeom>
        </p:spPr>
        <p:txBody>
          <a:bodyPr wrap="square">
            <a:spAutoFit/>
          </a:bodyPr>
          <a:lstStyle/>
          <a:p>
            <a:r>
              <a:rPr lang="en-US" sz="3600" dirty="0"/>
              <a:t>Alas for those who are at ease in Zion … who drink wine from bowls, and anoint themselves with the finest oils, but are not grieved over the ruin of Joseph!</a:t>
            </a:r>
            <a:endParaRPr lang="en-US" sz="3600" dirty="0">
              <a:cs typeface="Arial" pitchFamily="34" charset="0"/>
            </a:endParaRPr>
          </a:p>
        </p:txBody>
      </p:sp>
      <p:sp>
        <p:nvSpPr>
          <p:cNvPr id="5" name="TextBox 4"/>
          <p:cNvSpPr txBox="1"/>
          <p:nvPr/>
        </p:nvSpPr>
        <p:spPr>
          <a:xfrm>
            <a:off x="6061788" y="4495801"/>
            <a:ext cx="3352800" cy="461665"/>
          </a:xfrm>
          <a:prstGeom prst="rect">
            <a:avLst/>
          </a:prstGeom>
          <a:noFill/>
        </p:spPr>
        <p:txBody>
          <a:bodyPr wrap="square" rtlCol="0">
            <a:spAutoFit/>
          </a:bodyPr>
          <a:lstStyle/>
          <a:p>
            <a:pPr algn="ctr"/>
            <a:r>
              <a:rPr lang="en-US" sz="2400" dirty="0">
                <a:solidFill>
                  <a:schemeClr val="tx1">
                    <a:lumMod val="95000"/>
                  </a:schemeClr>
                </a:solidFill>
              </a:rPr>
              <a:t>Amos 6:1a, 6</a:t>
            </a:r>
          </a:p>
        </p:txBody>
      </p:sp>
    </p:spTree>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5105400"/>
            <a:ext cx="1752600" cy="1569660"/>
          </a:xfrm>
          <a:prstGeom prst="rect">
            <a:avLst/>
          </a:prstGeom>
          <a:noFill/>
        </p:spPr>
        <p:txBody>
          <a:bodyPr wrap="square" rtlCol="0">
            <a:spAutoFit/>
          </a:bodyPr>
          <a:lstStyle/>
          <a:p>
            <a:pPr algn="ctr"/>
            <a:r>
              <a:rPr lang="en-US" sz="1600" dirty="0">
                <a:solidFill>
                  <a:schemeClr val="tx1">
                    <a:lumMod val="95000"/>
                  </a:schemeClr>
                </a:solidFill>
              </a:rPr>
              <a:t>The Rich Man and the Poor Man Lazarus</a:t>
            </a:r>
          </a:p>
          <a:p>
            <a:pPr algn="ctr"/>
            <a:endParaRPr lang="en-US" sz="1600" dirty="0">
              <a:solidFill>
                <a:schemeClr val="tx1">
                  <a:lumMod val="95000"/>
                </a:schemeClr>
              </a:solidFill>
            </a:endParaRPr>
          </a:p>
          <a:p>
            <a:pPr algn="ctr"/>
            <a:r>
              <a:rPr lang="en-US" sz="1600" dirty="0">
                <a:solidFill>
                  <a:schemeClr val="tx1">
                    <a:lumMod val="95000"/>
                  </a:schemeClr>
                </a:solidFill>
              </a:rPr>
              <a:t>Rila Monastery</a:t>
            </a:r>
          </a:p>
          <a:p>
            <a:pPr algn="ctr"/>
            <a:r>
              <a:rPr lang="en-US" sz="1600" dirty="0">
                <a:solidFill>
                  <a:schemeClr val="tx1">
                    <a:lumMod val="95000"/>
                  </a:schemeClr>
                </a:solidFill>
              </a:rPr>
              <a:t>Rila, Bulgaria</a:t>
            </a:r>
            <a:endParaRPr lang="en-US" dirty="0">
              <a:solidFill>
                <a:schemeClr val="tx1">
                  <a:lumMod val="95000"/>
                </a:schemeClr>
              </a:solidFill>
            </a:endParaRPr>
          </a:p>
        </p:txBody>
      </p:sp>
      <p:pic>
        <p:nvPicPr>
          <p:cNvPr id="8" name="Picture 7">
            <a:extLst>
              <a:ext uri="{FF2B5EF4-FFF2-40B4-BE49-F238E27FC236}">
                <a16:creationId xmlns:a16="http://schemas.microsoft.com/office/drawing/2014/main" id="{0FC1040A-1FF3-462A-A2CA-60D3C1CFFC1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38600" y="0"/>
            <a:ext cx="6238484" cy="6858000"/>
          </a:xfrm>
          <a:prstGeom prst="rect">
            <a:avLst/>
          </a:prstGeom>
        </p:spPr>
      </p:pic>
    </p:spTree>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05000"/>
            <a:ext cx="7086600" cy="2308324"/>
          </a:xfrm>
          <a:prstGeom prst="rect">
            <a:avLst/>
          </a:prstGeom>
        </p:spPr>
        <p:txBody>
          <a:bodyPr wrap="square">
            <a:spAutoFit/>
          </a:bodyPr>
          <a:lstStyle/>
          <a:p>
            <a:r>
              <a:rPr lang="en-US" sz="3600" dirty="0"/>
              <a:t>Happy are those whose help is the God of Jacob … who executes justice for the oppressed; who gives food to the hungry.</a:t>
            </a:r>
            <a:endParaRPr lang="en-US" sz="3600" dirty="0">
              <a:cs typeface="Arial" pitchFamily="34" charset="0"/>
            </a:endParaRPr>
          </a:p>
        </p:txBody>
      </p:sp>
      <p:sp>
        <p:nvSpPr>
          <p:cNvPr id="5" name="TextBox 4"/>
          <p:cNvSpPr txBox="1"/>
          <p:nvPr/>
        </p:nvSpPr>
        <p:spPr>
          <a:xfrm>
            <a:off x="5791200" y="4419601"/>
            <a:ext cx="3352800" cy="461665"/>
          </a:xfrm>
          <a:prstGeom prst="rect">
            <a:avLst/>
          </a:prstGeom>
          <a:noFill/>
        </p:spPr>
        <p:txBody>
          <a:bodyPr wrap="square" rtlCol="0">
            <a:spAutoFit/>
          </a:bodyPr>
          <a:lstStyle/>
          <a:p>
            <a:pPr algn="ctr"/>
            <a:r>
              <a:rPr lang="en-US" sz="2400" dirty="0">
                <a:solidFill>
                  <a:schemeClr val="tx1">
                    <a:lumMod val="95000"/>
                  </a:schemeClr>
                </a:solidFill>
              </a:rPr>
              <a:t>Psalm 146:5, 7a</a:t>
            </a:r>
          </a:p>
        </p:txBody>
      </p:sp>
    </p:spTree>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14500" y="6248400"/>
            <a:ext cx="8763000" cy="338554"/>
          </a:xfrm>
          <a:prstGeom prst="rect">
            <a:avLst/>
          </a:prstGeom>
          <a:noFill/>
        </p:spPr>
        <p:txBody>
          <a:bodyPr wrap="square" rtlCol="0">
            <a:spAutoFit/>
          </a:bodyPr>
          <a:lstStyle/>
          <a:p>
            <a:pPr algn="ctr"/>
            <a:r>
              <a:rPr lang="en-US" sz="1600" dirty="0">
                <a:solidFill>
                  <a:schemeClr val="tx1">
                    <a:lumMod val="95000"/>
                  </a:schemeClr>
                </a:solidFill>
              </a:rPr>
              <a:t>USDA Food Nutrition Summer Food Service Program  --   Lila Frederick School in Dorchester, MA</a:t>
            </a:r>
            <a:endParaRPr lang="en-US" dirty="0">
              <a:solidFill>
                <a:schemeClr val="tx1">
                  <a:lumMod val="95000"/>
                </a:schemeClr>
              </a:solidFill>
            </a:endParaRPr>
          </a:p>
        </p:txBody>
      </p:sp>
      <p:pic>
        <p:nvPicPr>
          <p:cNvPr id="3" name="Picture 2">
            <a:extLst>
              <a:ext uri="{FF2B5EF4-FFF2-40B4-BE49-F238E27FC236}">
                <a16:creationId xmlns:a16="http://schemas.microsoft.com/office/drawing/2014/main" id="{60632884-D3A4-458E-BE10-02F42008D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205732"/>
            <a:ext cx="9144000" cy="5523012"/>
          </a:xfrm>
          <a:prstGeom prst="rect">
            <a:avLst/>
          </a:prstGeom>
        </p:spPr>
      </p:pic>
    </p:spTree>
    <p:extLst>
      <p:ext uri="{BB962C8B-B14F-4D97-AF65-F5344CB8AC3E}">
        <p14:creationId xmlns:p14="http://schemas.microsoft.com/office/powerpoint/2010/main" val="224815764"/>
      </p:ext>
    </p:extLst>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369</TotalTime>
  <Words>1031</Words>
  <Application>Microsoft Office PowerPoint</Application>
  <PresentationFormat>Widescreen</PresentationFormat>
  <Paragraphs>84</Paragraphs>
  <Slides>28</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28</vt:i4>
      </vt:variant>
    </vt:vector>
  </HeadingPairs>
  <TitlesOfParts>
    <vt:vector size="31" baseType="lpstr">
      <vt:lpstr>Arial</vt:lpstr>
      <vt:lpstr>Calibri</vt:lpstr>
      <vt:lpstr>First Sunday after Christmas Day Year A</vt:lpstr>
      <vt:lpstr>Sixteenth Sunday after Pentecost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c:title>
  <dc:creator>Anne</dc:creator>
  <cp:lastModifiedBy>Anne Richardson</cp:lastModifiedBy>
  <cp:revision>126</cp:revision>
  <dcterms:created xsi:type="dcterms:W3CDTF">2016-08-31T16:46:43Z</dcterms:created>
  <dcterms:modified xsi:type="dcterms:W3CDTF">2022-11-12T17:43:00Z</dcterms:modified>
</cp:coreProperties>
</file>