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2" r:id="rId4"/>
    <p:sldId id="383" r:id="rId5"/>
    <p:sldId id="384" r:id="rId6"/>
    <p:sldId id="385" r:id="rId7"/>
    <p:sldId id="386" r:id="rId8"/>
    <p:sldId id="387" r:id="rId9"/>
    <p:sldId id="408" r:id="rId10"/>
    <p:sldId id="409" r:id="rId11"/>
    <p:sldId id="390" r:id="rId12"/>
    <p:sldId id="405" r:id="rId13"/>
    <p:sldId id="393" r:id="rId14"/>
    <p:sldId id="391" r:id="rId15"/>
    <p:sldId id="397" r:id="rId16"/>
    <p:sldId id="398" r:id="rId17"/>
    <p:sldId id="404" r:id="rId18"/>
    <p:sldId id="399" r:id="rId19"/>
    <p:sldId id="400" r:id="rId20"/>
    <p:sldId id="410" r:id="rId21"/>
    <p:sldId id="407" r:id="rId22"/>
    <p:sldId id="411"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5B5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743" autoAdjust="0"/>
    <p:restoredTop sz="94694"/>
  </p:normalViewPr>
  <p:slideViewPr>
    <p:cSldViewPr>
      <p:cViewPr varScale="1">
        <p:scale>
          <a:sx n="55" d="100"/>
          <a:sy n="55" d="100"/>
        </p:scale>
        <p:origin x="58" y="490"/>
      </p:cViewPr>
      <p:guideLst>
        <p:guide orient="horz" pos="2160"/>
        <p:guide pos="3840"/>
      </p:guideLst>
    </p:cSldViewPr>
  </p:slideViewPr>
  <p:notesTextViewPr>
    <p:cViewPr>
      <p:scale>
        <a:sx n="3" d="2"/>
        <a:sy n="3" d="2"/>
      </p:scale>
      <p:origin x="0" y="0"/>
    </p:cViewPr>
  </p:notesTextViewPr>
  <p:sorterViewPr>
    <p:cViewPr varScale="1">
      <p:scale>
        <a:sx n="1" d="1"/>
        <a:sy n="1" d="1"/>
      </p:scale>
      <p:origin x="0" y="-409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Fifteenth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638300" y="5675294"/>
            <a:ext cx="8953500" cy="954107"/>
          </a:xfrm>
          <a:prstGeom prst="rect">
            <a:avLst/>
          </a:prstGeom>
          <a:solidFill>
            <a:srgbClr val="615B5F">
              <a:alpha val="75000"/>
            </a:srgbClr>
          </a:solidFill>
        </p:spPr>
        <p:txBody>
          <a:bodyPr wrap="square">
            <a:spAutoFit/>
          </a:bodyPr>
          <a:lstStyle/>
          <a:p>
            <a:pPr algn="ctr"/>
            <a:r>
              <a:rPr lang="en-US" sz="2800" dirty="0"/>
              <a:t>Jeremiah 8:18-9:1 and Psalm 79:1-9  •  Amos 8:4-7 and Psalm 113  •  1 Timothy 2:1-7  •  Luke 16:1-13</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143000"/>
            <a:ext cx="7467600" cy="3416320"/>
          </a:xfrm>
          <a:prstGeom prst="rect">
            <a:avLst/>
          </a:prstGeom>
        </p:spPr>
        <p:txBody>
          <a:bodyPr wrap="square">
            <a:spAutoFit/>
          </a:bodyPr>
          <a:lstStyle/>
          <a:p>
            <a:r>
              <a:rPr lang="en-US" sz="3600" dirty="0"/>
              <a:t>… I urge that supplications, prayers, intercessions, and thanksgivings be made for … all who are in high positions, so that we may lead a quiet and peaceable life in all godliness and dignity.</a:t>
            </a:r>
            <a:endParaRPr lang="en-US" sz="3600" dirty="0">
              <a:cs typeface="Arial" pitchFamily="34" charset="0"/>
            </a:endParaRPr>
          </a:p>
        </p:txBody>
      </p:sp>
      <p:sp>
        <p:nvSpPr>
          <p:cNvPr id="5" name="TextBox 4"/>
          <p:cNvSpPr txBox="1"/>
          <p:nvPr/>
        </p:nvSpPr>
        <p:spPr>
          <a:xfrm>
            <a:off x="5410200" y="4876801"/>
            <a:ext cx="3352800" cy="461665"/>
          </a:xfrm>
          <a:prstGeom prst="rect">
            <a:avLst/>
          </a:prstGeom>
          <a:noFill/>
        </p:spPr>
        <p:txBody>
          <a:bodyPr wrap="square" rtlCol="0">
            <a:spAutoFit/>
          </a:bodyPr>
          <a:lstStyle/>
          <a:p>
            <a:pPr algn="ctr"/>
            <a:r>
              <a:rPr lang="en-US" sz="2400" dirty="0">
                <a:solidFill>
                  <a:schemeClr val="tx1">
                    <a:lumMod val="95000"/>
                  </a:schemeClr>
                </a:solidFill>
              </a:rPr>
              <a:t>1 Timothy 2:1a, 2</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Prayer Sculpture, Kipun (Joyful) Methodist Church, Pyeongtaek, South Korea</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92940EEB-7128-4A4A-A64E-F6A4F7BA42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197892"/>
            <a:ext cx="7874000" cy="59055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176278"/>
            <a:ext cx="6705600" cy="2862322"/>
          </a:xfrm>
          <a:prstGeom prst="rect">
            <a:avLst/>
          </a:prstGeom>
        </p:spPr>
        <p:txBody>
          <a:bodyPr wrap="square">
            <a:spAutoFit/>
          </a:bodyPr>
          <a:lstStyle/>
          <a:p>
            <a:r>
              <a:rPr lang="en-US" sz="3600" dirty="0"/>
              <a:t>Then Jesus said to the disciples, "There was a rich man who had a manager, and charges were brought to him that this man was squandering his property.</a:t>
            </a:r>
          </a:p>
        </p:txBody>
      </p:sp>
      <p:sp>
        <p:nvSpPr>
          <p:cNvPr id="5" name="TextBox 4"/>
          <p:cNvSpPr txBox="1"/>
          <p:nvPr/>
        </p:nvSpPr>
        <p:spPr>
          <a:xfrm>
            <a:off x="5943600" y="4491336"/>
            <a:ext cx="3352800" cy="461665"/>
          </a:xfrm>
          <a:prstGeom prst="rect">
            <a:avLst/>
          </a:prstGeom>
          <a:noFill/>
        </p:spPr>
        <p:txBody>
          <a:bodyPr wrap="square" rtlCol="0">
            <a:spAutoFit/>
          </a:bodyPr>
          <a:lstStyle/>
          <a:p>
            <a:pPr algn="ctr"/>
            <a:r>
              <a:rPr lang="en-US" sz="2400" dirty="0">
                <a:solidFill>
                  <a:schemeClr val="tx1">
                    <a:lumMod val="95000"/>
                  </a:schemeClr>
                </a:solidFill>
              </a:rPr>
              <a:t>Luke 16:1</a:t>
            </a:r>
          </a:p>
        </p:txBody>
      </p:sp>
    </p:spTree>
    <p:extLst>
      <p:ext uri="{BB962C8B-B14F-4D97-AF65-F5344CB8AC3E}">
        <p14:creationId xmlns:p14="http://schemas.microsoft.com/office/powerpoint/2010/main" val="2694918773"/>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447800"/>
            <a:ext cx="6781800" cy="2308324"/>
          </a:xfrm>
          <a:prstGeom prst="rect">
            <a:avLst/>
          </a:prstGeom>
        </p:spPr>
        <p:txBody>
          <a:bodyPr wrap="square">
            <a:spAutoFit/>
          </a:bodyPr>
          <a:lstStyle/>
          <a:p>
            <a:r>
              <a:rPr lang="en-US" sz="3600" dirty="0"/>
              <a:t>So he summoned him and said to him, 'What is this that I hear about you? Give me an accounting of your management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16:2a</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1" y="5105400"/>
            <a:ext cx="1549619" cy="1569660"/>
          </a:xfrm>
          <a:prstGeom prst="rect">
            <a:avLst/>
          </a:prstGeom>
        </p:spPr>
        <p:txBody>
          <a:bodyPr wrap="square">
            <a:spAutoFit/>
          </a:bodyPr>
          <a:lstStyle/>
          <a:p>
            <a:pPr algn="ctr"/>
            <a:r>
              <a:rPr lang="en-US" sz="1600" dirty="0"/>
              <a:t>Parable of the Unjust Steward</a:t>
            </a:r>
          </a:p>
          <a:p>
            <a:pPr algn="ctr"/>
            <a:endParaRPr lang="en-US" sz="1600" dirty="0">
              <a:cs typeface="Arial" pitchFamily="34" charset="0"/>
            </a:endParaRPr>
          </a:p>
          <a:p>
            <a:pPr algn="ctr"/>
            <a:r>
              <a:rPr lang="en-US" sz="1600" dirty="0">
                <a:cs typeface="Arial" pitchFamily="34" charset="0"/>
              </a:rPr>
              <a:t>Andrey Mironov</a:t>
            </a:r>
          </a:p>
          <a:p>
            <a:pPr algn="ctr"/>
            <a:r>
              <a:rPr lang="en-US" sz="1600" dirty="0">
                <a:cs typeface="Arial" pitchFamily="34" charset="0"/>
              </a:rPr>
              <a:t>Oil painting, 2012</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a:t>
            </a:r>
          </a:p>
        </p:txBody>
      </p:sp>
      <p:pic>
        <p:nvPicPr>
          <p:cNvPr id="6" name="Picture 5">
            <a:extLst>
              <a:ext uri="{FF2B5EF4-FFF2-40B4-BE49-F238E27FC236}">
                <a16:creationId xmlns:a16="http://schemas.microsoft.com/office/drawing/2014/main" id="{2C354B39-F50D-4E7A-981C-2E67E74A3C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4800" y="0"/>
            <a:ext cx="6000750" cy="6858000"/>
          </a:xfrm>
          <a:prstGeom prst="rect">
            <a:avLst/>
          </a:prstGeom>
        </p:spPr>
      </p:pic>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"Whoever is faithful in a very little is faithful also in much; and whoever is dishonest in a very little is dishonest also in much.</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16:10</a:t>
            </a:r>
          </a:p>
        </p:txBody>
      </p:sp>
    </p:spTree>
    <p:extLst>
      <p:ext uri="{BB962C8B-B14F-4D97-AF65-F5344CB8AC3E}">
        <p14:creationId xmlns:p14="http://schemas.microsoft.com/office/powerpoint/2010/main" val="829107832"/>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Ruth Stays with Naomi  --  John August Swanson, serigraph, 1991</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75B9A6F1-1F53-4098-A083-0C8F9118A16C}"/>
              </a:ext>
            </a:extLst>
          </p:cNvPr>
          <p:cNvPicPr>
            <a:picLocks noChangeAspect="1"/>
          </p:cNvPicPr>
          <p:nvPr/>
        </p:nvPicPr>
        <p:blipFill>
          <a:blip r:embed="rId2"/>
          <a:stretch>
            <a:fillRect/>
          </a:stretch>
        </p:blipFill>
        <p:spPr>
          <a:xfrm>
            <a:off x="3429000" y="304800"/>
            <a:ext cx="5334000" cy="5803148"/>
          </a:xfrm>
          <a:prstGeom prst="rect">
            <a:avLst/>
          </a:prstGeom>
        </p:spPr>
      </p:pic>
    </p:spTree>
    <p:extLst>
      <p:ext uri="{BB962C8B-B14F-4D97-AF65-F5344CB8AC3E}">
        <p14:creationId xmlns:p14="http://schemas.microsoft.com/office/powerpoint/2010/main" val="2544239902"/>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Always Faithful  --  Mural, Oakland, CA  </a:t>
            </a:r>
            <a:endParaRPr lang="en-US" dirty="0">
              <a:solidFill>
                <a:schemeClr val="tx1">
                  <a:lumMod val="95000"/>
                </a:schemeClr>
              </a:solidFill>
            </a:endParaRPr>
          </a:p>
        </p:txBody>
      </p:sp>
      <p:pic>
        <p:nvPicPr>
          <p:cNvPr id="7" name="Picture 6">
            <a:extLst>
              <a:ext uri="{FF2B5EF4-FFF2-40B4-BE49-F238E27FC236}">
                <a16:creationId xmlns:a16="http://schemas.microsoft.com/office/drawing/2014/main" id="{ADC622DE-9796-426A-9FCD-0D5AB24911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2125265"/>
            <a:ext cx="9158510" cy="2797120"/>
          </a:xfrm>
          <a:prstGeom prst="rect">
            <a:avLst/>
          </a:prstGeom>
        </p:spPr>
      </p:pic>
    </p:spTree>
    <p:extLst>
      <p:ext uri="{BB962C8B-B14F-4D97-AF65-F5344CB8AC3E}">
        <p14:creationId xmlns:p14="http://schemas.microsoft.com/office/powerpoint/2010/main" val="1551188390"/>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343835"/>
            <a:ext cx="7315200" cy="646331"/>
          </a:xfrm>
          <a:prstGeom prst="rect">
            <a:avLst/>
          </a:prstGeom>
        </p:spPr>
        <p:txBody>
          <a:bodyPr wrap="square">
            <a:spAutoFit/>
          </a:bodyPr>
          <a:lstStyle/>
          <a:p>
            <a:r>
              <a:rPr lang="en-US" sz="3600" dirty="0"/>
              <a:t>You cannot serve God and wealth."</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16:13b</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Mill Children in Macon, Georgia  --  Lewis Hine, 1909, Library of Congress, Washington, DC</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65F4E88-FF9F-4C2B-9533-3795E307F118}"/>
              </a:ext>
            </a:extLst>
          </p:cNvPr>
          <p:cNvPicPr>
            <a:picLocks noChangeAspect="1"/>
          </p:cNvPicPr>
          <p:nvPr/>
        </p:nvPicPr>
        <p:blipFill>
          <a:blip r:embed="rId2"/>
          <a:stretch>
            <a:fillRect/>
          </a:stretch>
        </p:blipFill>
        <p:spPr>
          <a:xfrm>
            <a:off x="1981201" y="381000"/>
            <a:ext cx="8219610" cy="548659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76400"/>
            <a:ext cx="7010400" cy="2308324"/>
          </a:xfrm>
          <a:prstGeom prst="rect">
            <a:avLst/>
          </a:prstGeom>
        </p:spPr>
        <p:txBody>
          <a:bodyPr wrap="square">
            <a:spAutoFit/>
          </a:bodyPr>
          <a:lstStyle/>
          <a:p>
            <a:r>
              <a:rPr lang="en-US" sz="3600" dirty="0"/>
              <a:t>Is there no balm in Gilead? Is there no physician there? Why then has the health of my poor people not been restored?</a:t>
            </a:r>
            <a:endParaRPr lang="en-US" sz="3600" dirty="0">
              <a:cs typeface="Arial" pitchFamily="34" charset="0"/>
            </a:endParaRPr>
          </a:p>
        </p:txBody>
      </p:sp>
      <p:sp>
        <p:nvSpPr>
          <p:cNvPr id="4" name="TextBox 3"/>
          <p:cNvSpPr txBox="1"/>
          <p:nvPr/>
        </p:nvSpPr>
        <p:spPr>
          <a:xfrm>
            <a:off x="5867400" y="4648201"/>
            <a:ext cx="3352800" cy="461665"/>
          </a:xfrm>
          <a:prstGeom prst="rect">
            <a:avLst/>
          </a:prstGeom>
          <a:noFill/>
        </p:spPr>
        <p:txBody>
          <a:bodyPr wrap="square" rtlCol="0">
            <a:spAutoFit/>
          </a:bodyPr>
          <a:lstStyle/>
          <a:p>
            <a:pPr algn="ctr"/>
            <a:r>
              <a:rPr lang="en-US" sz="2400" dirty="0">
                <a:solidFill>
                  <a:schemeClr val="tx1">
                    <a:lumMod val="95000"/>
                  </a:schemeClr>
                </a:solidFill>
              </a:rPr>
              <a:t>Jeremiah 8:22</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Did You Eat Today?  --  Frank Wesley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DFA2E52C-144E-ACA1-DDAA-C3F105425DEA}"/>
              </a:ext>
            </a:extLst>
          </p:cNvPr>
          <p:cNvPicPr>
            <a:picLocks noChangeAspect="1"/>
          </p:cNvPicPr>
          <p:nvPr/>
        </p:nvPicPr>
        <p:blipFill>
          <a:blip r:embed="rId2"/>
          <a:stretch>
            <a:fillRect/>
          </a:stretch>
        </p:blipFill>
        <p:spPr>
          <a:xfrm>
            <a:off x="1828800" y="37623"/>
            <a:ext cx="8763000" cy="6210777"/>
          </a:xfrm>
          <a:prstGeom prst="rect">
            <a:avLst/>
          </a:prstGeom>
        </p:spPr>
      </p:pic>
    </p:spTree>
    <p:extLst>
      <p:ext uri="{BB962C8B-B14F-4D97-AF65-F5344CB8AC3E}">
        <p14:creationId xmlns:p14="http://schemas.microsoft.com/office/powerpoint/2010/main" val="4220577723"/>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638800"/>
            <a:ext cx="2590800" cy="1077218"/>
          </a:xfrm>
          <a:prstGeom prst="rect">
            <a:avLst/>
          </a:prstGeom>
          <a:noFill/>
        </p:spPr>
        <p:txBody>
          <a:bodyPr wrap="square" rtlCol="0">
            <a:spAutoFit/>
          </a:bodyPr>
          <a:lstStyle/>
          <a:p>
            <a:pPr algn="ctr"/>
            <a:r>
              <a:rPr lang="en-US" sz="1600" dirty="0">
                <a:solidFill>
                  <a:schemeClr val="tx1">
                    <a:lumMod val="95000"/>
                  </a:schemeClr>
                </a:solidFill>
              </a:rPr>
              <a:t>Helping Hands</a:t>
            </a:r>
          </a:p>
          <a:p>
            <a:pPr algn="ctr"/>
            <a:endParaRPr lang="en-US" sz="1600" dirty="0">
              <a:solidFill>
                <a:schemeClr val="tx1">
                  <a:lumMod val="95000"/>
                </a:schemeClr>
              </a:solidFill>
            </a:endParaRPr>
          </a:p>
          <a:p>
            <a:pPr algn="ctr"/>
            <a:r>
              <a:rPr lang="en-US" sz="1600" dirty="0">
                <a:solidFill>
                  <a:schemeClr val="tx1">
                    <a:lumMod val="95000"/>
                  </a:schemeClr>
                </a:solidFill>
              </a:rPr>
              <a:t>Nelson Mandela Gardens</a:t>
            </a:r>
          </a:p>
          <a:p>
            <a:pPr algn="ctr"/>
            <a:r>
              <a:rPr lang="en-US" sz="1600" dirty="0">
                <a:solidFill>
                  <a:schemeClr val="tx1">
                    <a:lumMod val="95000"/>
                  </a:schemeClr>
                </a:solidFill>
              </a:rPr>
              <a:t>Leeds, England</a:t>
            </a:r>
          </a:p>
        </p:txBody>
      </p:sp>
      <p:pic>
        <p:nvPicPr>
          <p:cNvPr id="3" name="Picture 2">
            <a:extLst>
              <a:ext uri="{FF2B5EF4-FFF2-40B4-BE49-F238E27FC236}">
                <a16:creationId xmlns:a16="http://schemas.microsoft.com/office/drawing/2014/main" id="{0C2435B0-5750-4207-B828-3DC275A969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0" y="-22698"/>
            <a:ext cx="5143500" cy="6858000"/>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1143000" y="5382161"/>
            <a:ext cx="1447800" cy="1323439"/>
          </a:xfrm>
          <a:prstGeom prst="rect">
            <a:avLst/>
          </a:prstGeom>
          <a:noFill/>
        </p:spPr>
        <p:txBody>
          <a:bodyPr wrap="square" rtlCol="0">
            <a:spAutoFit/>
          </a:bodyPr>
          <a:lstStyle/>
          <a:p>
            <a:pPr algn="ctr"/>
            <a:r>
              <a:rPr lang="en-US" sz="1600" dirty="0">
                <a:solidFill>
                  <a:schemeClr val="tx1">
                    <a:lumMod val="95000"/>
                  </a:schemeClr>
                </a:solidFill>
              </a:rPr>
              <a:t>Dorothy Day and Homeless Christ</a:t>
            </a:r>
          </a:p>
          <a:p>
            <a:pPr algn="ctr"/>
            <a:endParaRPr lang="en-US" sz="1600" dirty="0">
              <a:solidFill>
                <a:schemeClr val="tx1">
                  <a:lumMod val="95000"/>
                </a:schemeClr>
              </a:solidFill>
            </a:endParaRPr>
          </a:p>
          <a:p>
            <a:pPr algn="ctr"/>
            <a:r>
              <a:rPr lang="en-US" sz="1600" dirty="0">
                <a:solidFill>
                  <a:schemeClr val="tx1">
                    <a:lumMod val="95000"/>
                  </a:schemeClr>
                </a:solidFill>
              </a:rPr>
              <a:t>Kelly Latimore</a:t>
            </a:r>
          </a:p>
        </p:txBody>
      </p:sp>
      <p:pic>
        <p:nvPicPr>
          <p:cNvPr id="5" name="Picture 4">
            <a:extLst>
              <a:ext uri="{FF2B5EF4-FFF2-40B4-BE49-F238E27FC236}">
                <a16:creationId xmlns:a16="http://schemas.microsoft.com/office/drawing/2014/main" id="{884323AD-76AB-D611-999C-9ADEE3CF2AEA}"/>
              </a:ext>
            </a:extLst>
          </p:cNvPr>
          <p:cNvPicPr>
            <a:picLocks noChangeAspect="1"/>
          </p:cNvPicPr>
          <p:nvPr/>
        </p:nvPicPr>
        <p:blipFill>
          <a:blip r:embed="rId2"/>
          <a:stretch>
            <a:fillRect/>
          </a:stretch>
        </p:blipFill>
        <p:spPr>
          <a:xfrm>
            <a:off x="2819400" y="0"/>
            <a:ext cx="7620000" cy="6858000"/>
          </a:xfrm>
          <a:prstGeom prst="rect">
            <a:avLst/>
          </a:prstGeom>
        </p:spPr>
      </p:pic>
    </p:spTree>
    <p:extLst>
      <p:ext uri="{BB962C8B-B14F-4D97-AF65-F5344CB8AC3E}">
        <p14:creationId xmlns:p14="http://schemas.microsoft.com/office/powerpoint/2010/main" val="3816479532"/>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https://commons.wikimedia.org/wiki/File:Balm_of_Gilead_IMG_9781.JPG</a:t>
            </a:r>
          </a:p>
          <a:p>
            <a:pPr>
              <a:buNone/>
            </a:pPr>
            <a:r>
              <a:rPr lang="en-US" sz="1400" dirty="0"/>
              <a:t>https://www.flickr.com/photos/vanhoosear/44400574732 - Todd Van </a:t>
            </a:r>
            <a:r>
              <a:rPr lang="en-US" sz="1400" dirty="0" err="1"/>
              <a:t>Hoosear</a:t>
            </a:r>
            <a:endParaRPr lang="en-US" sz="1400" dirty="0"/>
          </a:p>
          <a:p>
            <a:pPr>
              <a:buNone/>
            </a:pPr>
            <a:r>
              <a:rPr lang="en-US" sz="1400" dirty="0"/>
              <a:t>https://commons.wikimedia.org/wiki/File:Colonel_William_C._Greene_with_arm_outstretched_addressing_a_crowd_of_Mexican_workers_during_miners%27_strike,_1906,_Cananea,_Mexico_(4050919576).jpg</a:t>
            </a:r>
          </a:p>
          <a:p>
            <a:pPr>
              <a:buNone/>
            </a:pPr>
            <a:r>
              <a:rPr lang="en-US" sz="1400" dirty="0"/>
              <a:t>https://commons.wikimedia.org/wiki/File:Harriet_Powers_-_Pictorial_quilt_-_Google_Art_Project.jpg</a:t>
            </a:r>
          </a:p>
          <a:p>
            <a:pPr>
              <a:buNone/>
            </a:pPr>
            <a:r>
              <a:rPr lang="en-US" sz="1400" dirty="0"/>
              <a:t>https://www.flickr.com/photos/pbogs/36527854604/ - Bo Gordy-Stith</a:t>
            </a:r>
          </a:p>
          <a:p>
            <a:pPr>
              <a:buNone/>
            </a:pPr>
            <a:r>
              <a:rPr lang="en-US" sz="1400" dirty="0"/>
              <a:t>https://commons.wikimedia.org/wiki/File:%D0%9F%D1%80%D0%B8%D1%82%D1%87%D0%B0_%D0%BE_%D0%BD%D0%B5%D0%B2%D0%B5%D1%80%D0%BD%D0%BE%D0%BC_%D1%83%D0%BF%D1%80%D0%B0%D0%B2%D0%B8%D1%82%D0%B5%D0%BB%D0%B5._%D0%9A%D0%B0%D1%80%D1%82%D0%B8%D0%BD%D0%B0_XXI_%D0%B2%D0%B5%D0%BA%D0%B0..jpg</a:t>
            </a:r>
          </a:p>
          <a:p>
            <a:pPr>
              <a:buNone/>
            </a:pPr>
            <a:r>
              <a:rPr lang="en-US" sz="1400" dirty="0"/>
              <a:t>www.JohnAugustSwanson.com - copyright 1991 by John August Swanson</a:t>
            </a:r>
          </a:p>
          <a:p>
            <a:pPr>
              <a:buNone/>
            </a:pPr>
            <a:r>
              <a:rPr lang="en-US" sz="1400" dirty="0"/>
              <a:t>https://www.flickr.com/photos/phunk/4944470686 - Steve </a:t>
            </a:r>
            <a:r>
              <a:rPr lang="en-US" sz="1400" dirty="0" err="1"/>
              <a:t>Rotman</a:t>
            </a:r>
            <a:endParaRPr lang="en-US" sz="1400" dirty="0"/>
          </a:p>
          <a:p>
            <a:pPr>
              <a:buNone/>
            </a:pPr>
            <a:r>
              <a:rPr lang="en-US" sz="1400" dirty="0"/>
              <a:t>http://commons.wikimedia.org/wiki/File:Mill_Children_in_Macon.jpg</a:t>
            </a:r>
          </a:p>
          <a:p>
            <a:pPr>
              <a:buNone/>
            </a:pPr>
            <a:r>
              <a:rPr lang="en-US" sz="1400" dirty="0"/>
              <a:t>Estate of Frank Wesley, http://www.frankwesleyart.com/main_page.htm</a:t>
            </a:r>
          </a:p>
          <a:p>
            <a:pPr>
              <a:buNone/>
            </a:pPr>
            <a:r>
              <a:rPr lang="en-US" sz="1400" dirty="0"/>
              <a:t>https://commons.wikimedia.org/wiki/File:Helping_Hands_sculpture,_Mandela_Gardens,_Leeds_-_DSC07711.JPG</a:t>
            </a:r>
          </a:p>
          <a:p>
            <a:pPr>
              <a:buNone/>
            </a:pPr>
            <a:r>
              <a:rPr lang="en-US" sz="1400"/>
              <a:t>Kelly Latimore Icons, https://kellylatimoreicons.com/</a:t>
            </a: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a:t>
            </a:r>
            <a:r>
              <a:rPr lang="en-US" sz="1400" dirty="0" err="1"/>
              <a:t>http://diglib.library.vanderbilt.edu/</a:t>
            </a:r>
            <a:r>
              <a:rPr lang="en-US" sz="1400" dirty="0"/>
              <a:t>.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The herb "Balm of Gilead"  --  from "Jerusalem: A Medical Diagnosis Exhibition", Israel</a:t>
            </a:r>
          </a:p>
        </p:txBody>
      </p:sp>
      <p:pic>
        <p:nvPicPr>
          <p:cNvPr id="4" name="Picture 3">
            <a:extLst>
              <a:ext uri="{FF2B5EF4-FFF2-40B4-BE49-F238E27FC236}">
                <a16:creationId xmlns:a16="http://schemas.microsoft.com/office/drawing/2014/main" id="{2E2D0B2B-2286-4711-AC9A-E9BA82931B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625078"/>
            <a:ext cx="9144000" cy="5607844"/>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6553200" cy="2308324"/>
          </a:xfrm>
          <a:prstGeom prst="rect">
            <a:avLst/>
          </a:prstGeom>
        </p:spPr>
        <p:txBody>
          <a:bodyPr wrap="square">
            <a:spAutoFit/>
          </a:bodyPr>
          <a:lstStyle/>
          <a:p>
            <a:r>
              <a:rPr lang="en-US" sz="3600" dirty="0"/>
              <a:t>Help us, O God of our salvation, for the glory of your name; deliver us, and forgive our sins, for your name's sake.</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79:9</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0800000" flipV="1">
            <a:off x="1752600" y="4889718"/>
            <a:ext cx="1295400" cy="1815882"/>
          </a:xfrm>
          <a:prstGeom prst="rect">
            <a:avLst/>
          </a:prstGeom>
          <a:noFill/>
        </p:spPr>
        <p:txBody>
          <a:bodyPr wrap="square" rtlCol="0">
            <a:spAutoFit/>
          </a:bodyPr>
          <a:lstStyle/>
          <a:p>
            <a:pPr algn="ctr"/>
            <a:r>
              <a:rPr lang="en-US" sz="1600" dirty="0">
                <a:solidFill>
                  <a:schemeClr val="tx1">
                    <a:lumMod val="95000"/>
                  </a:schemeClr>
                </a:solidFill>
              </a:rPr>
              <a:t>Veteran's Prayer for Eternal Peace</a:t>
            </a:r>
          </a:p>
          <a:p>
            <a:pPr algn="ctr"/>
            <a:endParaRPr lang="en-US" sz="1600" dirty="0">
              <a:solidFill>
                <a:schemeClr val="tx1">
                  <a:lumMod val="95000"/>
                </a:schemeClr>
              </a:solidFill>
            </a:endParaRPr>
          </a:p>
          <a:p>
            <a:pPr algn="ctr"/>
            <a:r>
              <a:rPr lang="en-US" sz="1600" dirty="0">
                <a:solidFill>
                  <a:schemeClr val="tx1">
                    <a:lumMod val="95000"/>
                  </a:schemeClr>
                </a:solidFill>
              </a:rPr>
              <a:t>Des Moines,</a:t>
            </a:r>
          </a:p>
          <a:p>
            <a:pPr algn="ctr"/>
            <a:r>
              <a:rPr lang="en-US" sz="1600" dirty="0">
                <a:solidFill>
                  <a:schemeClr val="tx1">
                    <a:lumMod val="95000"/>
                  </a:schemeClr>
                </a:solidFill>
              </a:rPr>
              <a:t>Iowa</a:t>
            </a:r>
          </a:p>
        </p:txBody>
      </p:sp>
      <p:pic>
        <p:nvPicPr>
          <p:cNvPr id="5" name="Picture 4">
            <a:extLst>
              <a:ext uri="{FF2B5EF4-FFF2-40B4-BE49-F238E27FC236}">
                <a16:creationId xmlns:a16="http://schemas.microsoft.com/office/drawing/2014/main" id="{D7FEC835-DCF8-4C4F-995D-857560D292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0400" y="152400"/>
            <a:ext cx="7239000" cy="6477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28800"/>
            <a:ext cx="7239000" cy="1754326"/>
          </a:xfrm>
          <a:prstGeom prst="rect">
            <a:avLst/>
          </a:prstGeom>
        </p:spPr>
        <p:txBody>
          <a:bodyPr wrap="square">
            <a:spAutoFit/>
          </a:bodyPr>
          <a:lstStyle/>
          <a:p>
            <a:r>
              <a:rPr lang="en-US" sz="3600" dirty="0"/>
              <a:t>Hear this, you that trample on the needy … buying the poor for silver and the needy for a pair of sandals …"</a:t>
            </a:r>
            <a:endParaRPr lang="en-US" sz="3600" dirty="0">
              <a:cs typeface="Arial" pitchFamily="34" charset="0"/>
            </a:endParaRPr>
          </a:p>
        </p:txBody>
      </p:sp>
      <p:sp>
        <p:nvSpPr>
          <p:cNvPr id="5" name="TextBox 4"/>
          <p:cNvSpPr txBox="1"/>
          <p:nvPr/>
        </p:nvSpPr>
        <p:spPr>
          <a:xfrm>
            <a:off x="5909619" y="4724401"/>
            <a:ext cx="3352800" cy="461665"/>
          </a:xfrm>
          <a:prstGeom prst="rect">
            <a:avLst/>
          </a:prstGeom>
          <a:noFill/>
        </p:spPr>
        <p:txBody>
          <a:bodyPr wrap="square" rtlCol="0">
            <a:spAutoFit/>
          </a:bodyPr>
          <a:lstStyle/>
          <a:p>
            <a:pPr algn="ctr"/>
            <a:r>
              <a:rPr lang="en-US" sz="2400" dirty="0">
                <a:solidFill>
                  <a:schemeClr val="tx1">
                    <a:lumMod val="95000"/>
                  </a:schemeClr>
                </a:solidFill>
              </a:rPr>
              <a:t>Amos 8:4a, 6a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Mexican Workers During Miners' Strike, 1906, Cananea, Mexico</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62A744EE-702F-4743-A4F1-A48E5865B9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32724" y="45590"/>
            <a:ext cx="8959076" cy="627901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7086600" cy="1754326"/>
          </a:xfrm>
          <a:prstGeom prst="rect">
            <a:avLst/>
          </a:prstGeom>
        </p:spPr>
        <p:txBody>
          <a:bodyPr wrap="square">
            <a:spAutoFit/>
          </a:bodyPr>
          <a:lstStyle/>
          <a:p>
            <a:r>
              <a:rPr lang="en-US" sz="3600" dirty="0"/>
              <a:t>Praise the LORD! … He raises the poor from the dust, and lifts the needy from the ash heap …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113:1a, 7</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724401"/>
            <a:ext cx="2346434" cy="2062103"/>
          </a:xfrm>
          <a:prstGeom prst="rect">
            <a:avLst/>
          </a:prstGeom>
          <a:noFill/>
        </p:spPr>
        <p:txBody>
          <a:bodyPr wrap="square" rtlCol="0">
            <a:spAutoFit/>
          </a:bodyPr>
          <a:lstStyle/>
          <a:p>
            <a:pPr algn="ctr"/>
            <a:r>
              <a:rPr lang="en-US" sz="1600" dirty="0">
                <a:solidFill>
                  <a:schemeClr val="tx1">
                    <a:lumMod val="95000"/>
                  </a:schemeClr>
                </a:solidFill>
              </a:rPr>
              <a:t>Praise the Lord – Manna from Heaven</a:t>
            </a:r>
          </a:p>
          <a:p>
            <a:pPr algn="ctr"/>
            <a:endParaRPr lang="en-US" sz="1600" dirty="0">
              <a:solidFill>
                <a:schemeClr val="tx1">
                  <a:lumMod val="95000"/>
                </a:schemeClr>
              </a:solidFill>
            </a:endParaRPr>
          </a:p>
          <a:p>
            <a:pPr algn="ctr"/>
            <a:r>
              <a:rPr lang="en-US" sz="1600" dirty="0">
                <a:solidFill>
                  <a:schemeClr val="tx1">
                    <a:lumMod val="95000"/>
                  </a:schemeClr>
                </a:solidFill>
              </a:rPr>
              <a:t>Harriet Powers</a:t>
            </a:r>
          </a:p>
          <a:p>
            <a:pPr algn="ctr"/>
            <a:r>
              <a:rPr lang="en-US" sz="1600" dirty="0">
                <a:solidFill>
                  <a:schemeClr val="tx1">
                    <a:lumMod val="95000"/>
                  </a:schemeClr>
                </a:solidFill>
              </a:rPr>
              <a:t>Pictorial Quilt, section</a:t>
            </a:r>
          </a:p>
          <a:p>
            <a:pPr algn="ctr"/>
            <a:r>
              <a:rPr lang="en-US" sz="1600" dirty="0">
                <a:solidFill>
                  <a:schemeClr val="tx1">
                    <a:lumMod val="95000"/>
                  </a:schemeClr>
                </a:solidFill>
              </a:rPr>
              <a:t> c. 1895</a:t>
            </a:r>
          </a:p>
          <a:p>
            <a:pPr algn="ctr"/>
            <a:r>
              <a:rPr lang="en-US" sz="1600" dirty="0">
                <a:solidFill>
                  <a:schemeClr val="tx1">
                    <a:lumMod val="95000"/>
                  </a:schemeClr>
                </a:solidFill>
              </a:rPr>
              <a:t>Museum of Fine Arts</a:t>
            </a:r>
          </a:p>
          <a:p>
            <a:pPr algn="ctr"/>
            <a:r>
              <a:rPr lang="en-US" sz="1600" dirty="0">
                <a:solidFill>
                  <a:schemeClr val="tx1">
                    <a:lumMod val="95000"/>
                  </a:schemeClr>
                </a:solidFill>
              </a:rPr>
              <a:t>Boston, MA</a:t>
            </a:r>
          </a:p>
        </p:txBody>
      </p:sp>
      <p:pic>
        <p:nvPicPr>
          <p:cNvPr id="3" name="Picture 2">
            <a:extLst>
              <a:ext uri="{FF2B5EF4-FFF2-40B4-BE49-F238E27FC236}">
                <a16:creationId xmlns:a16="http://schemas.microsoft.com/office/drawing/2014/main" id="{FD05D7DF-FADD-4CA3-8048-B85AE31D1C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266700"/>
            <a:ext cx="5305924" cy="63246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425</TotalTime>
  <Words>893</Words>
  <Application>Microsoft Office PowerPoint</Application>
  <PresentationFormat>Widescreen</PresentationFormat>
  <Paragraphs>69</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First Sunday after Christmas Day Year A</vt:lpstr>
      <vt:lpstr>Fifteenth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127</cp:revision>
  <dcterms:created xsi:type="dcterms:W3CDTF">2016-08-31T16:46:43Z</dcterms:created>
  <dcterms:modified xsi:type="dcterms:W3CDTF">2022-11-11T21:00:56Z</dcterms:modified>
</cp:coreProperties>
</file>