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2"/>
  </p:notesMasterIdLst>
  <p:sldIdLst>
    <p:sldId id="256" r:id="rId2"/>
    <p:sldId id="282" r:id="rId3"/>
    <p:sldId id="382" r:id="rId4"/>
    <p:sldId id="383" r:id="rId5"/>
    <p:sldId id="384" r:id="rId6"/>
    <p:sldId id="385" r:id="rId7"/>
    <p:sldId id="386" r:id="rId8"/>
    <p:sldId id="387" r:id="rId9"/>
    <p:sldId id="408" r:id="rId10"/>
    <p:sldId id="409" r:id="rId11"/>
    <p:sldId id="390" r:id="rId12"/>
    <p:sldId id="391" r:id="rId13"/>
    <p:sldId id="392" r:id="rId14"/>
    <p:sldId id="395" r:id="rId15"/>
    <p:sldId id="396" r:id="rId16"/>
    <p:sldId id="397" r:id="rId17"/>
    <p:sldId id="398" r:id="rId18"/>
    <p:sldId id="399" r:id="rId19"/>
    <p:sldId id="400" r:id="rId20"/>
    <p:sldId id="401" r:id="rId21"/>
    <p:sldId id="402" r:id="rId22"/>
    <p:sldId id="403" r:id="rId23"/>
    <p:sldId id="404" r:id="rId24"/>
    <p:sldId id="405" r:id="rId25"/>
    <p:sldId id="407" r:id="rId26"/>
    <p:sldId id="410" r:id="rId27"/>
    <p:sldId id="411" r:id="rId28"/>
    <p:sldId id="412" r:id="rId29"/>
    <p:sldId id="413" r:id="rId30"/>
    <p:sldId id="2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8B6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672" autoAdjust="0"/>
    <p:restoredTop sz="94694"/>
  </p:normalViewPr>
  <p:slideViewPr>
    <p:cSldViewPr>
      <p:cViewPr varScale="1">
        <p:scale>
          <a:sx n="71" d="100"/>
          <a:sy n="71" d="100"/>
        </p:scale>
        <p:origin x="53" y="149"/>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688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000" dirty="0"/>
              <a:t>Fourteenth </a:t>
            </a:r>
            <a:r>
              <a:rPr lang="en-US" sz="8000"/>
              <a:t>Sunday after </a:t>
            </a:r>
            <a:r>
              <a:rPr lang="en-US" sz="8000" dirty="0"/>
              <a:t>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657350" y="5791201"/>
            <a:ext cx="8953500" cy="954107"/>
          </a:xfrm>
          <a:prstGeom prst="rect">
            <a:avLst/>
          </a:prstGeom>
          <a:solidFill>
            <a:srgbClr val="A48B62">
              <a:alpha val="70000"/>
            </a:srgbClr>
          </a:solidFill>
        </p:spPr>
        <p:txBody>
          <a:bodyPr wrap="square">
            <a:spAutoFit/>
          </a:bodyPr>
          <a:lstStyle/>
          <a:p>
            <a:pPr algn="ctr"/>
            <a:r>
              <a:rPr lang="en-US" sz="2800" dirty="0"/>
              <a:t>Jeremiah 4:11-12, 22-28 and Psalm 14  •  Exodus 32:7-14 and Psalm 51:1-10  •  1 Timothy 1:12-17  •  Luke 15:1-10</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50855"/>
            <a:ext cx="6934200" cy="1754326"/>
          </a:xfrm>
          <a:prstGeom prst="rect">
            <a:avLst/>
          </a:prstGeom>
        </p:spPr>
        <p:txBody>
          <a:bodyPr wrap="square">
            <a:spAutoFit/>
          </a:bodyPr>
          <a:lstStyle/>
          <a:p>
            <a:r>
              <a:rPr lang="en-US" sz="3600" dirty="0"/>
              <a:t>Create in me a clean heart, O God, and put a new and right spirit within me.</a:t>
            </a: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51:10</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105400"/>
            <a:ext cx="2362200" cy="1569660"/>
          </a:xfrm>
          <a:prstGeom prst="rect">
            <a:avLst/>
          </a:prstGeom>
          <a:noFill/>
        </p:spPr>
        <p:txBody>
          <a:bodyPr wrap="square" rtlCol="0">
            <a:spAutoFit/>
          </a:bodyPr>
          <a:lstStyle/>
          <a:p>
            <a:pPr algn="ctr"/>
            <a:r>
              <a:rPr lang="en-US" sz="1600" dirty="0">
                <a:solidFill>
                  <a:schemeClr val="tx1">
                    <a:lumMod val="95000"/>
                  </a:schemeClr>
                </a:solidFill>
              </a:rPr>
              <a:t>Praying to the Holy Spirit to Receive Wisdom</a:t>
            </a:r>
          </a:p>
          <a:p>
            <a:pPr algn="ctr"/>
            <a:endParaRPr lang="en-US" sz="1600" dirty="0">
              <a:solidFill>
                <a:schemeClr val="tx1">
                  <a:lumMod val="95000"/>
                </a:schemeClr>
              </a:solidFill>
            </a:endParaRPr>
          </a:p>
          <a:p>
            <a:pPr algn="ctr"/>
            <a:r>
              <a:rPr lang="en-US" sz="1600" dirty="0">
                <a:solidFill>
                  <a:schemeClr val="tx1">
                    <a:lumMod val="95000"/>
                  </a:schemeClr>
                </a:solidFill>
              </a:rPr>
              <a:t>William </a:t>
            </a:r>
            <a:r>
              <a:rPr lang="en-US" sz="1600" dirty="0" err="1">
                <a:solidFill>
                  <a:schemeClr val="tx1">
                    <a:lumMod val="95000"/>
                  </a:schemeClr>
                </a:solidFill>
              </a:rPr>
              <a:t>Vrelant</a:t>
            </a:r>
            <a:endParaRPr lang="en-US" sz="1600" dirty="0">
              <a:solidFill>
                <a:schemeClr val="tx1">
                  <a:lumMod val="95000"/>
                </a:schemeClr>
              </a:solidFill>
            </a:endParaRPr>
          </a:p>
          <a:p>
            <a:pPr algn="ctr"/>
            <a:r>
              <a:rPr lang="en-US" sz="1600" dirty="0">
                <a:solidFill>
                  <a:schemeClr val="tx1">
                    <a:lumMod val="95000"/>
                  </a:schemeClr>
                </a:solidFill>
              </a:rPr>
              <a:t>Getty Museum</a:t>
            </a:r>
          </a:p>
          <a:p>
            <a:pPr algn="ctr"/>
            <a:r>
              <a:rPr lang="en-US" sz="1600" dirty="0">
                <a:solidFill>
                  <a:schemeClr val="tx1">
                    <a:lumMod val="95000"/>
                  </a:schemeClr>
                </a:solidFill>
              </a:rPr>
              <a:t>Los Angeles, CA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411DE37-C7C0-418A-B5BB-1B03B3ADFA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1" y="0"/>
            <a:ext cx="5010411"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934200" cy="2308324"/>
          </a:xfrm>
          <a:prstGeom prst="rect">
            <a:avLst/>
          </a:prstGeom>
        </p:spPr>
        <p:txBody>
          <a:bodyPr wrap="square">
            <a:spAutoFit/>
          </a:bodyPr>
          <a:lstStyle/>
          <a:p>
            <a:r>
              <a:rPr lang="en-US" sz="3600" dirty="0"/>
              <a:t>Christ Jesus came into the world to save sinners--of whom I am the foremost.  But for that very reason I received mercy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1 Timothy 1:15b, 16a</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9551" y="5334001"/>
            <a:ext cx="2438400" cy="1354217"/>
          </a:xfrm>
          <a:prstGeom prst="rect">
            <a:avLst/>
          </a:prstGeom>
          <a:noFill/>
        </p:spPr>
        <p:txBody>
          <a:bodyPr wrap="square" rtlCol="0">
            <a:spAutoFit/>
          </a:bodyPr>
          <a:lstStyle/>
          <a:p>
            <a:pPr algn="ctr"/>
            <a:r>
              <a:rPr lang="en-US" sz="1600" dirty="0">
                <a:solidFill>
                  <a:schemeClr val="tx1">
                    <a:lumMod val="95000"/>
                  </a:schemeClr>
                </a:solidFill>
              </a:rPr>
              <a:t>Apostle Paul</a:t>
            </a:r>
          </a:p>
          <a:p>
            <a:pPr algn="ctr"/>
            <a:endParaRPr lang="en-US" sz="1600" dirty="0">
              <a:solidFill>
                <a:schemeClr val="tx1">
                  <a:lumMod val="95000"/>
                </a:schemeClr>
              </a:solidFill>
            </a:endParaRPr>
          </a:p>
          <a:p>
            <a:pPr algn="ctr"/>
            <a:r>
              <a:rPr lang="en-US" sz="1600" dirty="0">
                <a:solidFill>
                  <a:schemeClr val="tx1">
                    <a:lumMod val="95000"/>
                  </a:schemeClr>
                </a:solidFill>
              </a:rPr>
              <a:t>Rembrandt</a:t>
            </a:r>
          </a:p>
          <a:p>
            <a:pPr algn="ctr"/>
            <a:r>
              <a:rPr lang="en-US" sz="1600" dirty="0">
                <a:solidFill>
                  <a:schemeClr val="tx1">
                    <a:lumMod val="95000"/>
                  </a:schemeClr>
                </a:solidFill>
              </a:rPr>
              <a:t>National Gallery of Art</a:t>
            </a:r>
          </a:p>
          <a:p>
            <a:pPr algn="ctr"/>
            <a:r>
              <a:rPr lang="en-US" sz="1600" dirty="0">
                <a:solidFill>
                  <a:schemeClr val="tx1">
                    <a:lumMod val="95000"/>
                  </a:schemeClr>
                </a:solidFill>
              </a:rPr>
              <a:t>Washington, DC</a:t>
            </a:r>
          </a:p>
        </p:txBody>
      </p:sp>
      <p:pic>
        <p:nvPicPr>
          <p:cNvPr id="2" name="Picture 1">
            <a:extLst>
              <a:ext uri="{FF2B5EF4-FFF2-40B4-BE49-F238E27FC236}">
                <a16:creationId xmlns:a16="http://schemas.microsoft.com/office/drawing/2014/main" id="{96AD8AE3-CD01-43DA-8117-4A56113591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0" y="0"/>
            <a:ext cx="5431482" cy="6858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447800"/>
            <a:ext cx="7086600" cy="2308324"/>
          </a:xfrm>
          <a:prstGeom prst="rect">
            <a:avLst/>
          </a:prstGeom>
        </p:spPr>
        <p:txBody>
          <a:bodyPr wrap="square">
            <a:spAutoFit/>
          </a:bodyPr>
          <a:lstStyle/>
          <a:p>
            <a:r>
              <a:rPr lang="en-US" sz="3600" dirty="0"/>
              <a:t>… the Pharisees and the scribes were grumbling and saying, "This fellow welcomes sinners and eats with them."  So he told them this parable:</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15:2-3</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Pharisees Question Jesus  -- James Tissot, Brooklyn Museum, New York, NY</a:t>
            </a:r>
          </a:p>
        </p:txBody>
      </p:sp>
      <p:pic>
        <p:nvPicPr>
          <p:cNvPr id="2" name="Picture 1">
            <a:extLst>
              <a:ext uri="{FF2B5EF4-FFF2-40B4-BE49-F238E27FC236}">
                <a16:creationId xmlns:a16="http://schemas.microsoft.com/office/drawing/2014/main" id="{75660DB2-61B6-4960-987F-BF217E496FC4}"/>
              </a:ext>
            </a:extLst>
          </p:cNvPr>
          <p:cNvPicPr>
            <a:picLocks noChangeAspect="1"/>
          </p:cNvPicPr>
          <p:nvPr/>
        </p:nvPicPr>
        <p:blipFill>
          <a:blip r:embed="rId2"/>
          <a:stretch>
            <a:fillRect/>
          </a:stretch>
        </p:blipFill>
        <p:spPr>
          <a:xfrm>
            <a:off x="1524000" y="1"/>
            <a:ext cx="9144000" cy="6034549"/>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462712"/>
            <a:ext cx="6934200" cy="2862322"/>
          </a:xfrm>
          <a:prstGeom prst="rect">
            <a:avLst/>
          </a:prstGeom>
        </p:spPr>
        <p:txBody>
          <a:bodyPr wrap="square">
            <a:spAutoFit/>
          </a:bodyPr>
          <a:lstStyle/>
          <a:p>
            <a:r>
              <a:rPr lang="en-US" sz="3600" dirty="0"/>
              <a:t>"Which one of you, having a hundred sheep and losing one of them, does not leave the ninety-nine in the wilderness and go after the one that is lost until he finds it?</a:t>
            </a:r>
          </a:p>
        </p:txBody>
      </p:sp>
      <p:sp>
        <p:nvSpPr>
          <p:cNvPr id="5" name="TextBox 4"/>
          <p:cNvSpPr txBox="1"/>
          <p:nvPr/>
        </p:nvSpPr>
        <p:spPr>
          <a:xfrm>
            <a:off x="6096000" y="4800601"/>
            <a:ext cx="3352800" cy="461665"/>
          </a:xfrm>
          <a:prstGeom prst="rect">
            <a:avLst/>
          </a:prstGeom>
          <a:noFill/>
        </p:spPr>
        <p:txBody>
          <a:bodyPr wrap="square" rtlCol="0">
            <a:spAutoFit/>
          </a:bodyPr>
          <a:lstStyle/>
          <a:p>
            <a:pPr algn="ctr"/>
            <a:r>
              <a:rPr lang="en-US" sz="2400" dirty="0">
                <a:solidFill>
                  <a:schemeClr val="tx1">
                    <a:lumMod val="95000"/>
                  </a:schemeClr>
                </a:solidFill>
              </a:rPr>
              <a:t>Luke 15:4</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519446"/>
            <a:ext cx="8763000" cy="338554"/>
          </a:xfrm>
          <a:prstGeom prst="rect">
            <a:avLst/>
          </a:prstGeom>
          <a:noFill/>
        </p:spPr>
        <p:txBody>
          <a:bodyPr wrap="square" rtlCol="0">
            <a:spAutoFit/>
          </a:bodyPr>
          <a:lstStyle/>
          <a:p>
            <a:pPr algn="ctr"/>
            <a:r>
              <a:rPr lang="en-US" sz="1600" dirty="0">
                <a:solidFill>
                  <a:schemeClr val="tx1">
                    <a:lumMod val="95000"/>
                  </a:schemeClr>
                </a:solidFill>
              </a:rPr>
              <a:t>The Good Shepherd  --  Henry O. Tanner, Zimmerli Art Museum, Rutgers, NY</a:t>
            </a:r>
          </a:p>
        </p:txBody>
      </p:sp>
      <p:pic>
        <p:nvPicPr>
          <p:cNvPr id="5" name="Picture 4">
            <a:extLst>
              <a:ext uri="{FF2B5EF4-FFF2-40B4-BE49-F238E27FC236}">
                <a16:creationId xmlns:a16="http://schemas.microsoft.com/office/drawing/2014/main" id="{8B6707B7-749C-4CE7-8C69-01ADCAC6D3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71478" y="-1"/>
            <a:ext cx="8039322" cy="6479265"/>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81201"/>
            <a:ext cx="6324600" cy="1200329"/>
          </a:xfrm>
          <a:prstGeom prst="rect">
            <a:avLst/>
          </a:prstGeom>
        </p:spPr>
        <p:txBody>
          <a:bodyPr wrap="square">
            <a:spAutoFit/>
          </a:bodyPr>
          <a:lstStyle/>
          <a:p>
            <a:r>
              <a:rPr lang="en-US" sz="3600" dirty="0"/>
              <a:t>When he has found it, he lays it on his shoulders and rejoices.</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15:5</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9551" y="5334001"/>
            <a:ext cx="3048000" cy="1354217"/>
          </a:xfrm>
          <a:prstGeom prst="rect">
            <a:avLst/>
          </a:prstGeom>
          <a:noFill/>
        </p:spPr>
        <p:txBody>
          <a:bodyPr wrap="square" rtlCol="0">
            <a:spAutoFit/>
          </a:bodyPr>
          <a:lstStyle/>
          <a:p>
            <a:pPr algn="ctr"/>
            <a:r>
              <a:rPr lang="en-US" sz="1600" dirty="0">
                <a:solidFill>
                  <a:schemeClr val="tx1">
                    <a:lumMod val="95000"/>
                  </a:schemeClr>
                </a:solidFill>
              </a:rPr>
              <a:t>The Good Shepherd</a:t>
            </a:r>
          </a:p>
          <a:p>
            <a:pPr algn="ctr"/>
            <a:endParaRPr lang="en-US" sz="1600" dirty="0">
              <a:solidFill>
                <a:schemeClr val="tx1">
                  <a:lumMod val="95000"/>
                </a:schemeClr>
              </a:solidFill>
            </a:endParaRPr>
          </a:p>
          <a:p>
            <a:pPr algn="ctr"/>
            <a:r>
              <a:rPr lang="en-US" sz="1600" dirty="0">
                <a:solidFill>
                  <a:schemeClr val="tx1">
                    <a:lumMod val="95000"/>
                  </a:schemeClr>
                </a:solidFill>
              </a:rPr>
              <a:t>Lucas Cranach</a:t>
            </a:r>
          </a:p>
          <a:p>
            <a:pPr algn="ctr"/>
            <a:r>
              <a:rPr lang="en-US" sz="1600" dirty="0">
                <a:solidFill>
                  <a:schemeClr val="tx1">
                    <a:lumMod val="95000"/>
                  </a:schemeClr>
                </a:solidFill>
              </a:rPr>
              <a:t>Anger Museum</a:t>
            </a:r>
          </a:p>
          <a:p>
            <a:pPr algn="ctr"/>
            <a:r>
              <a:rPr lang="en-US" sz="1600" dirty="0">
                <a:solidFill>
                  <a:schemeClr val="tx1">
                    <a:lumMod val="95000"/>
                  </a:schemeClr>
                </a:solidFill>
              </a:rPr>
              <a:t>Erfurt, Germany</a:t>
            </a:r>
          </a:p>
        </p:txBody>
      </p:sp>
      <p:pic>
        <p:nvPicPr>
          <p:cNvPr id="3" name="Picture 2">
            <a:extLst>
              <a:ext uri="{FF2B5EF4-FFF2-40B4-BE49-F238E27FC236}">
                <a16:creationId xmlns:a16="http://schemas.microsoft.com/office/drawing/2014/main" id="{0EB6EBDB-5D4D-4FC2-8F2F-662E24D4DF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0601" y="0"/>
            <a:ext cx="4887079"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74674"/>
            <a:ext cx="6934200" cy="1754326"/>
          </a:xfrm>
          <a:prstGeom prst="rect">
            <a:avLst/>
          </a:prstGeom>
        </p:spPr>
        <p:txBody>
          <a:bodyPr wrap="square">
            <a:spAutoFit/>
          </a:bodyPr>
          <a:lstStyle/>
          <a:p>
            <a:r>
              <a:rPr lang="en-US" sz="3600" dirty="0"/>
              <a:t>For thus says the LORD: The whole land shall be a desolation; yet I will not make a full end.</a:t>
            </a:r>
          </a:p>
        </p:txBody>
      </p:sp>
      <p:sp>
        <p:nvSpPr>
          <p:cNvPr id="4" name="TextBox 3"/>
          <p:cNvSpPr txBox="1"/>
          <p:nvPr/>
        </p:nvSpPr>
        <p:spPr>
          <a:xfrm>
            <a:off x="5638800" y="4038601"/>
            <a:ext cx="3352800" cy="461665"/>
          </a:xfrm>
          <a:prstGeom prst="rect">
            <a:avLst/>
          </a:prstGeom>
          <a:noFill/>
        </p:spPr>
        <p:txBody>
          <a:bodyPr wrap="square" rtlCol="0">
            <a:spAutoFit/>
          </a:bodyPr>
          <a:lstStyle/>
          <a:p>
            <a:pPr algn="ctr"/>
            <a:r>
              <a:rPr lang="en-US" sz="2400" dirty="0">
                <a:solidFill>
                  <a:schemeClr val="tx1">
                    <a:lumMod val="95000"/>
                  </a:schemeClr>
                </a:solidFill>
              </a:rPr>
              <a:t>Jeremiah 4:27</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76400"/>
            <a:ext cx="7086600" cy="2308324"/>
          </a:xfrm>
          <a:prstGeom prst="rect">
            <a:avLst/>
          </a:prstGeom>
        </p:spPr>
        <p:txBody>
          <a:bodyPr wrap="square">
            <a:spAutoFit/>
          </a:bodyPr>
          <a:lstStyle/>
          <a:p>
            <a:r>
              <a:rPr lang="en-US" sz="3600" dirty="0"/>
              <a:t>And when he comes home, he calls together his friends and neighbors, saying to them, 'Rejoice with me, for I have found my sheep that was lost.'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15:6</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Good Shepherd  --  JESUS MAFA</a:t>
            </a:r>
          </a:p>
        </p:txBody>
      </p:sp>
      <p:pic>
        <p:nvPicPr>
          <p:cNvPr id="2" name="Picture 1">
            <a:extLst>
              <a:ext uri="{FF2B5EF4-FFF2-40B4-BE49-F238E27FC236}">
                <a16:creationId xmlns:a16="http://schemas.microsoft.com/office/drawing/2014/main" id="{DE93C39F-BC11-4AD9-BE1C-F33FEB758DE6}"/>
              </a:ext>
            </a:extLst>
          </p:cNvPr>
          <p:cNvPicPr>
            <a:picLocks noChangeAspect="1"/>
          </p:cNvPicPr>
          <p:nvPr/>
        </p:nvPicPr>
        <p:blipFill>
          <a:blip r:embed="rId2"/>
          <a:stretch>
            <a:fillRect/>
          </a:stretch>
        </p:blipFill>
        <p:spPr>
          <a:xfrm>
            <a:off x="1533332" y="-1"/>
            <a:ext cx="9134669" cy="6094129"/>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762551"/>
            <a:ext cx="7086600" cy="2862322"/>
          </a:xfrm>
          <a:prstGeom prst="rect">
            <a:avLst/>
          </a:prstGeom>
        </p:spPr>
        <p:txBody>
          <a:bodyPr wrap="square">
            <a:spAutoFit/>
          </a:bodyPr>
          <a:lstStyle/>
          <a:p>
            <a:r>
              <a:rPr lang="en-US" sz="3600" dirty="0"/>
              <a:t>Just so, I tell you, there will be more joy in heaven over one sinner who repents than over ninety-nine righteous persons who need no repentance.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15:7</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9216" y="5181601"/>
            <a:ext cx="1752600" cy="1323439"/>
          </a:xfrm>
          <a:prstGeom prst="rect">
            <a:avLst/>
          </a:prstGeom>
          <a:noFill/>
        </p:spPr>
        <p:txBody>
          <a:bodyPr wrap="square" rtlCol="0">
            <a:spAutoFit/>
          </a:bodyPr>
          <a:lstStyle/>
          <a:p>
            <a:pPr algn="ctr"/>
            <a:r>
              <a:rPr lang="en-US" sz="1600" dirty="0">
                <a:solidFill>
                  <a:schemeClr val="tx1">
                    <a:lumMod val="95000"/>
                  </a:schemeClr>
                </a:solidFill>
              </a:rPr>
              <a:t>Christ, Forgive a Penitent</a:t>
            </a:r>
          </a:p>
          <a:p>
            <a:pPr algn="ctr"/>
            <a:endParaRPr lang="en-US" sz="1600" dirty="0">
              <a:solidFill>
                <a:schemeClr val="tx1">
                  <a:lumMod val="95000"/>
                </a:schemeClr>
              </a:solidFill>
            </a:endParaRPr>
          </a:p>
          <a:p>
            <a:pPr algn="ctr"/>
            <a:r>
              <a:rPr lang="en-US" sz="1600" dirty="0">
                <a:solidFill>
                  <a:schemeClr val="tx1">
                    <a:lumMod val="95000"/>
                  </a:schemeClr>
                </a:solidFill>
              </a:rPr>
              <a:t>Church of St. Mary</a:t>
            </a:r>
          </a:p>
          <a:p>
            <a:pPr algn="ctr"/>
            <a:r>
              <a:rPr lang="en-US" sz="1600" dirty="0">
                <a:solidFill>
                  <a:schemeClr val="tx1">
                    <a:lumMod val="95000"/>
                  </a:schemeClr>
                </a:solidFill>
              </a:rPr>
              <a:t>Geneva, IN</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4D6E7D8C-9CF0-4943-8D76-45E8C6FA0780}"/>
              </a:ext>
            </a:extLst>
          </p:cNvPr>
          <p:cNvPicPr>
            <a:picLocks noChangeAspect="1"/>
          </p:cNvPicPr>
          <p:nvPr/>
        </p:nvPicPr>
        <p:blipFill>
          <a:blip r:embed="rId2"/>
          <a:stretch>
            <a:fillRect/>
          </a:stretch>
        </p:blipFill>
        <p:spPr>
          <a:xfrm>
            <a:off x="4419600" y="66676"/>
            <a:ext cx="5486400" cy="6791325"/>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828800"/>
            <a:ext cx="6705600" cy="2862322"/>
          </a:xfrm>
          <a:prstGeom prst="rect">
            <a:avLst/>
          </a:prstGeom>
        </p:spPr>
        <p:txBody>
          <a:bodyPr wrap="square">
            <a:spAutoFit/>
          </a:bodyPr>
          <a:lstStyle/>
          <a:p>
            <a:r>
              <a:rPr lang="en-US" sz="3600" dirty="0"/>
              <a:t>"Or what woman having ten silver coins, if she loses one of them, does not light a lamp, sweep the house, and search carefully until she finds it?</a:t>
            </a:r>
            <a:endParaRPr lang="en-US" sz="3600" dirty="0">
              <a:cs typeface="Arial" pitchFamily="34" charset="0"/>
            </a:endParaRPr>
          </a:p>
        </p:txBody>
      </p:sp>
      <p:sp>
        <p:nvSpPr>
          <p:cNvPr id="5" name="TextBox 4"/>
          <p:cNvSpPr txBox="1"/>
          <p:nvPr/>
        </p:nvSpPr>
        <p:spPr>
          <a:xfrm>
            <a:off x="5943600" y="4806792"/>
            <a:ext cx="3352800" cy="461665"/>
          </a:xfrm>
          <a:prstGeom prst="rect">
            <a:avLst/>
          </a:prstGeom>
          <a:noFill/>
        </p:spPr>
        <p:txBody>
          <a:bodyPr wrap="square" rtlCol="0">
            <a:spAutoFit/>
          </a:bodyPr>
          <a:lstStyle/>
          <a:p>
            <a:pPr algn="ctr"/>
            <a:r>
              <a:rPr lang="en-US" sz="2400" dirty="0">
                <a:solidFill>
                  <a:schemeClr val="tx1">
                    <a:lumMod val="95000"/>
                  </a:schemeClr>
                </a:solidFill>
              </a:rPr>
              <a:t>Luke 15:8</a:t>
            </a:r>
          </a:p>
        </p:txBody>
      </p:sp>
    </p:spTree>
    <p:extLst>
      <p:ext uri="{BB962C8B-B14F-4D97-AF65-F5344CB8AC3E}">
        <p14:creationId xmlns:p14="http://schemas.microsoft.com/office/powerpoint/2010/main" val="1844325615"/>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86401"/>
            <a:ext cx="3124200" cy="1323439"/>
          </a:xfrm>
          <a:prstGeom prst="rect">
            <a:avLst/>
          </a:prstGeom>
          <a:noFill/>
        </p:spPr>
        <p:txBody>
          <a:bodyPr wrap="square" rtlCol="0">
            <a:spAutoFit/>
          </a:bodyPr>
          <a:lstStyle/>
          <a:p>
            <a:pPr algn="ctr"/>
            <a:r>
              <a:rPr lang="en-US" sz="1600" dirty="0">
                <a:solidFill>
                  <a:schemeClr val="tx1">
                    <a:lumMod val="95000"/>
                  </a:schemeClr>
                </a:solidFill>
              </a:rPr>
              <a:t>Parable of the Lost Drachma</a:t>
            </a:r>
          </a:p>
          <a:p>
            <a:pPr algn="ctr"/>
            <a:endParaRPr lang="en-US" sz="1600" dirty="0">
              <a:solidFill>
                <a:schemeClr val="tx1">
                  <a:lumMod val="95000"/>
                </a:schemeClr>
              </a:solidFill>
            </a:endParaRPr>
          </a:p>
          <a:p>
            <a:pPr algn="ctr"/>
            <a:r>
              <a:rPr lang="en-US" sz="1600" dirty="0">
                <a:solidFill>
                  <a:schemeClr val="tx1">
                    <a:lumMod val="95000"/>
                  </a:schemeClr>
                </a:solidFill>
              </a:rPr>
              <a:t>Domenico Fetti</a:t>
            </a:r>
          </a:p>
          <a:p>
            <a:pPr algn="ctr"/>
            <a:r>
              <a:rPr lang="en-US" sz="1600" dirty="0">
                <a:solidFill>
                  <a:schemeClr val="tx1">
                    <a:lumMod val="95000"/>
                  </a:schemeClr>
                </a:solidFill>
              </a:rPr>
              <a:t>Old Masters Gallery</a:t>
            </a:r>
          </a:p>
          <a:p>
            <a:pPr algn="ctr"/>
            <a:r>
              <a:rPr lang="en-US" sz="1600" dirty="0">
                <a:solidFill>
                  <a:schemeClr val="tx1">
                    <a:lumMod val="95000"/>
                  </a:schemeClr>
                </a:solidFill>
              </a:rPr>
              <a:t>Dresden, Germany</a:t>
            </a:r>
          </a:p>
        </p:txBody>
      </p:sp>
      <p:pic>
        <p:nvPicPr>
          <p:cNvPr id="2" name="Picture 1">
            <a:extLst>
              <a:ext uri="{FF2B5EF4-FFF2-40B4-BE49-F238E27FC236}">
                <a16:creationId xmlns:a16="http://schemas.microsoft.com/office/drawing/2014/main" id="{EAD80EA3-8D00-4669-A637-41A5EDF442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05400" y="52832"/>
            <a:ext cx="5181600" cy="6805169"/>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473302"/>
            <a:ext cx="6705600" cy="2862322"/>
          </a:xfrm>
          <a:prstGeom prst="rect">
            <a:avLst/>
          </a:prstGeom>
        </p:spPr>
        <p:txBody>
          <a:bodyPr wrap="square">
            <a:spAutoFit/>
          </a:bodyPr>
          <a:lstStyle/>
          <a:p>
            <a:r>
              <a:rPr lang="en-US" sz="3600" dirty="0"/>
              <a:t>When she has found it, she calls together her friends and neighbors, saying, 'Rejoice with me, for I have found the coin that I had lost.'</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15:9</a:t>
            </a:r>
          </a:p>
        </p:txBody>
      </p:sp>
    </p:spTree>
    <p:extLst>
      <p:ext uri="{BB962C8B-B14F-4D97-AF65-F5344CB8AC3E}">
        <p14:creationId xmlns:p14="http://schemas.microsoft.com/office/powerpoint/2010/main" val="2212833983"/>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562600"/>
            <a:ext cx="1943100" cy="1077218"/>
          </a:xfrm>
          <a:prstGeom prst="rect">
            <a:avLst/>
          </a:prstGeom>
          <a:noFill/>
        </p:spPr>
        <p:txBody>
          <a:bodyPr wrap="square" rtlCol="0">
            <a:spAutoFit/>
          </a:bodyPr>
          <a:lstStyle/>
          <a:p>
            <a:pPr algn="ctr"/>
            <a:r>
              <a:rPr lang="en-US" sz="1600" dirty="0">
                <a:solidFill>
                  <a:schemeClr val="tx1">
                    <a:lumMod val="95000"/>
                  </a:schemeClr>
                </a:solidFill>
              </a:rPr>
              <a:t>The Lost Coin is Found</a:t>
            </a:r>
          </a:p>
          <a:p>
            <a:pPr algn="ctr"/>
            <a:endParaRPr lang="en-US" sz="1600" dirty="0">
              <a:solidFill>
                <a:schemeClr val="tx1">
                  <a:lumMod val="95000"/>
                </a:schemeClr>
              </a:solidFill>
            </a:endParaRPr>
          </a:p>
          <a:p>
            <a:pPr algn="ctr"/>
            <a:r>
              <a:rPr lang="en-US" sz="1600" dirty="0">
                <a:solidFill>
                  <a:schemeClr val="tx1">
                    <a:lumMod val="95000"/>
                  </a:schemeClr>
                </a:solidFill>
              </a:rPr>
              <a:t>Stained Glass</a:t>
            </a:r>
          </a:p>
        </p:txBody>
      </p:sp>
      <p:pic>
        <p:nvPicPr>
          <p:cNvPr id="3" name="Picture 2">
            <a:extLst>
              <a:ext uri="{FF2B5EF4-FFF2-40B4-BE49-F238E27FC236}">
                <a16:creationId xmlns:a16="http://schemas.microsoft.com/office/drawing/2014/main" id="{2B714AE4-8727-406D-A354-56B0697606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5230" y="-24882"/>
            <a:ext cx="4570171" cy="6858000"/>
          </a:xfrm>
          <a:prstGeom prst="rect">
            <a:avLst/>
          </a:prstGeom>
        </p:spPr>
      </p:pic>
    </p:spTree>
    <p:extLst>
      <p:ext uri="{BB962C8B-B14F-4D97-AF65-F5344CB8AC3E}">
        <p14:creationId xmlns:p14="http://schemas.microsoft.com/office/powerpoint/2010/main" val="3073186961"/>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705600" cy="1754326"/>
          </a:xfrm>
          <a:prstGeom prst="rect">
            <a:avLst/>
          </a:prstGeom>
        </p:spPr>
        <p:txBody>
          <a:bodyPr wrap="square">
            <a:spAutoFit/>
          </a:bodyPr>
          <a:lstStyle/>
          <a:p>
            <a:r>
              <a:rPr lang="en-US" sz="3600" dirty="0"/>
              <a:t>Just so, I tell you, there is joy in the presence of the angels of God over one sinner who repents."</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15:10</a:t>
            </a:r>
          </a:p>
        </p:txBody>
      </p:sp>
    </p:spTree>
    <p:extLst>
      <p:ext uri="{BB962C8B-B14F-4D97-AF65-F5344CB8AC3E}">
        <p14:creationId xmlns:p14="http://schemas.microsoft.com/office/powerpoint/2010/main" val="382404959"/>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77000"/>
            <a:ext cx="8763000" cy="338554"/>
          </a:xfrm>
          <a:prstGeom prst="rect">
            <a:avLst/>
          </a:prstGeom>
          <a:noFill/>
        </p:spPr>
        <p:txBody>
          <a:bodyPr wrap="square" rtlCol="0">
            <a:spAutoFit/>
          </a:bodyPr>
          <a:lstStyle/>
          <a:p>
            <a:pPr algn="ctr"/>
            <a:r>
              <a:rPr lang="en-US" sz="1600" dirty="0">
                <a:solidFill>
                  <a:schemeClr val="tx1">
                    <a:lumMod val="95000"/>
                  </a:schemeClr>
                </a:solidFill>
              </a:rPr>
              <a:t>Celebration  --  John August Swanson, serigraph, 1997</a:t>
            </a:r>
          </a:p>
        </p:txBody>
      </p:sp>
      <p:pic>
        <p:nvPicPr>
          <p:cNvPr id="2" name="Picture 1">
            <a:extLst>
              <a:ext uri="{FF2B5EF4-FFF2-40B4-BE49-F238E27FC236}">
                <a16:creationId xmlns:a16="http://schemas.microsoft.com/office/drawing/2014/main" id="{2881AD67-1DF2-43B6-9CDB-AAC361BF412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00200" y="0"/>
            <a:ext cx="8991600" cy="6436092"/>
          </a:xfrm>
          <a:prstGeom prst="rect">
            <a:avLst/>
          </a:prstGeom>
        </p:spPr>
      </p:pic>
    </p:spTree>
    <p:extLst>
      <p:ext uri="{BB962C8B-B14F-4D97-AF65-F5344CB8AC3E}">
        <p14:creationId xmlns:p14="http://schemas.microsoft.com/office/powerpoint/2010/main" val="2710763372"/>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105400"/>
            <a:ext cx="1828800" cy="1569660"/>
          </a:xfrm>
          <a:prstGeom prst="rect">
            <a:avLst/>
          </a:prstGeom>
          <a:noFill/>
        </p:spPr>
        <p:txBody>
          <a:bodyPr wrap="square" rtlCol="0">
            <a:spAutoFit/>
          </a:bodyPr>
          <a:lstStyle/>
          <a:p>
            <a:pPr algn="ctr"/>
            <a:r>
              <a:rPr lang="en-US" sz="1600" dirty="0">
                <a:solidFill>
                  <a:schemeClr val="tx1">
                    <a:lumMod val="95000"/>
                  </a:schemeClr>
                </a:solidFill>
              </a:rPr>
              <a:t>Hope</a:t>
            </a:r>
          </a:p>
          <a:p>
            <a:pPr algn="ctr"/>
            <a:endParaRPr lang="en-US" sz="1600" dirty="0">
              <a:solidFill>
                <a:schemeClr val="tx1">
                  <a:lumMod val="95000"/>
                </a:schemeClr>
              </a:solidFill>
            </a:endParaRPr>
          </a:p>
          <a:p>
            <a:pPr algn="ctr"/>
            <a:r>
              <a:rPr lang="en-US" sz="1600" dirty="0">
                <a:solidFill>
                  <a:schemeClr val="tx1">
                    <a:lumMod val="95000"/>
                  </a:schemeClr>
                </a:solidFill>
              </a:rPr>
              <a:t>Andrea Pisano</a:t>
            </a:r>
          </a:p>
          <a:p>
            <a:pPr algn="ctr"/>
            <a:r>
              <a:rPr lang="en-US" sz="1600" dirty="0">
                <a:solidFill>
                  <a:schemeClr val="tx1">
                    <a:lumMod val="95000"/>
                  </a:schemeClr>
                </a:solidFill>
              </a:rPr>
              <a:t>South Doors of Florence Baptistery</a:t>
            </a:r>
          </a:p>
          <a:p>
            <a:pPr algn="ctr"/>
            <a:r>
              <a:rPr lang="en-US" sz="1600" dirty="0">
                <a:solidFill>
                  <a:schemeClr val="tx1">
                    <a:lumMod val="95000"/>
                  </a:schemeClr>
                </a:solidFill>
              </a:rPr>
              <a:t>Florence, Italy </a:t>
            </a:r>
          </a:p>
        </p:txBody>
      </p:sp>
      <p:pic>
        <p:nvPicPr>
          <p:cNvPr id="4" name="Picture 3">
            <a:extLst>
              <a:ext uri="{FF2B5EF4-FFF2-40B4-BE49-F238E27FC236}">
                <a16:creationId xmlns:a16="http://schemas.microsoft.com/office/drawing/2014/main" id="{5BFF8D2F-1481-4957-95B2-D03EDB9BE9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6200" y="-26437"/>
            <a:ext cx="6062730" cy="6858000"/>
          </a:xfrm>
          <a:prstGeom prst="rect">
            <a:avLst/>
          </a:prstGeom>
        </p:spPr>
      </p:pic>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r>
              <a:rPr lang="en-US" sz="1400" dirty="0"/>
              <a:t>https://commons.wikimedia.org/wiki/File:South_Doors_of_the_Florence_Baptistry_-_Detail_3.JPG</a:t>
            </a:r>
          </a:p>
          <a:p>
            <a:pPr>
              <a:buNone/>
            </a:pPr>
            <a:r>
              <a:rPr lang="en-US" sz="1400" dirty="0"/>
              <a:t>https://commons.wikimedia.org/wiki/File:V%C3%A1s%C3%A1rosnam%C3%A9ny_-_M%C3%A1lenkij_robotra_elhurcoltak_eml%C3%A9k%C3%A9re_2013.02.05_(59).JPG</a:t>
            </a:r>
          </a:p>
          <a:p>
            <a:pPr>
              <a:buNone/>
            </a:pPr>
            <a:r>
              <a:rPr lang="en-US" sz="1400" dirty="0"/>
              <a:t>http://commons.wikimedia.org/wiki/File:Hortus_Deliciarum,_Der_Tanz_um_das_goldene_Kalb.JPG</a:t>
            </a:r>
          </a:p>
          <a:p>
            <a:pPr>
              <a:buNone/>
            </a:pPr>
            <a:r>
              <a:rPr lang="en-US" sz="1400" dirty="0"/>
              <a:t>https://commons.wikimedia.org/wiki/File:Study_for_%27Justice,_Peace,_and_Truth%27_(Sant%27Agnese_in_Agone,_Rome)_by_Giovanni_Battista_Gaulli,_called_Baciccio,_c._1666-1672,_oil_on_canvas_-_Blanton_Museum_of_Art_-_Austin,_Texas_-_DSC08002.jpg – </a:t>
            </a:r>
            <a:r>
              <a:rPr lang="en-US" sz="1400" dirty="0" err="1"/>
              <a:t>Daderot</a:t>
            </a:r>
            <a:endParaRPr lang="en-US" sz="1400" dirty="0"/>
          </a:p>
          <a:p>
            <a:pPr>
              <a:buNone/>
            </a:pPr>
            <a:r>
              <a:rPr lang="en-US" sz="1400" dirty="0"/>
              <a:t>https://commons.wikimedia.org/wiki/File:Willem_Vrelant_(Flemish,_died_1481,_active_1454_-_1481)_-_A_Man_Praying_to_the_Holy_Spirit_-_Google_Art_Project.jpg</a:t>
            </a:r>
          </a:p>
          <a:p>
            <a:pPr>
              <a:buNone/>
            </a:pPr>
            <a:r>
              <a:rPr lang="en-US" sz="1400" dirty="0"/>
              <a:t>https://commons.wikimedia.org/wiki/File:Saint_Paul,_Rembrandt_van_Rijn_(and_Workshop%3F),_c._1657.jpg</a:t>
            </a:r>
          </a:p>
          <a:p>
            <a:pPr>
              <a:buNone/>
            </a:pPr>
            <a:r>
              <a:rPr lang="en-US" sz="1400" dirty="0"/>
              <a:t>https://commons.wikimedia.org/wiki/File:Brooklyn_Museum_-_The_Pharisees_Question_Jesus_(Les_pharisiens_questionnent_J%C3%A9sus)_-_James_Tissot.jpg</a:t>
            </a:r>
          </a:p>
          <a:p>
            <a:pPr>
              <a:buNone/>
            </a:pPr>
            <a:r>
              <a:rPr lang="en-US" sz="1400" dirty="0"/>
              <a:t>https://commons.wikimedia.org/wiki/File:Henry_Ossawa_Tanner_-_The_Good_Shepherd_-_Google_Art_Project.jpg</a:t>
            </a:r>
          </a:p>
          <a:p>
            <a:pPr>
              <a:buNone/>
            </a:pPr>
            <a:r>
              <a:rPr lang="en-US" sz="1400" dirty="0"/>
              <a:t>https://commons.wikimedia.org/wiki/File:Lucas_Cranach_d.J._-_Christus_als_guter_Hirte_(Angermuseum).jpg</a:t>
            </a:r>
          </a:p>
          <a:p>
            <a:pPr>
              <a:buNone/>
            </a:pPr>
            <a:r>
              <a:rPr lang="en-US" sz="1400" dirty="0"/>
              <a:t>http://diglib.library.vanderbilt.edu/act-imagelink.pl?RC=48288</a:t>
            </a:r>
          </a:p>
          <a:p>
            <a:pPr>
              <a:buNone/>
            </a:pPr>
            <a:r>
              <a:rPr lang="en-US" sz="1400" dirty="0"/>
              <a:t>https://commons.wikimedia.org/wiki/File:Saint_Mary_of_the_Presentation_Catholic_Church_(Geneva,_Indiana)_-_stained_glass,_Christ_forgive_a_penitent.jpg</a:t>
            </a:r>
          </a:p>
          <a:p>
            <a:pPr>
              <a:buNone/>
            </a:pPr>
            <a:r>
              <a:rPr lang="en-US" sz="1400" dirty="0"/>
              <a:t>https://commons.wikimedia.org/wiki/File:Domenico_Fetti_-_Parable_of_the_Lost_Drachma_-_WGA07857.jpg</a:t>
            </a:r>
          </a:p>
          <a:p>
            <a:pPr>
              <a:buNone/>
            </a:pPr>
            <a:r>
              <a:rPr lang="en-US" sz="1400" dirty="0"/>
              <a:t>http://3.bp.blogspot.com/_-vNTK6_ARcE/Sdk3zixxN2I/AAAAAAAAUUw/doHrJs_lEvs/s1600/IMG_1895.jpg</a:t>
            </a:r>
          </a:p>
          <a:p>
            <a:pPr>
              <a:buNone/>
            </a:pPr>
            <a:r>
              <a:rPr lang="en-US" sz="1400" dirty="0"/>
              <a:t>www.JohnAugustSwanson.com - copyright 1997 by John August Swanson</a:t>
            </a:r>
          </a:p>
          <a:p>
            <a:pPr>
              <a:buNone/>
            </a:pPr>
            <a:r>
              <a:rPr lang="en-US" sz="1400" dirty="0"/>
              <a:t>Additional descriptions can be found at the Art in the Christian Tradition image library, a service of the Vanderbilt Divinity Library, </a:t>
            </a:r>
            <a:r>
              <a:rPr lang="en-US" sz="1400" dirty="0" err="1"/>
              <a:t>http://diglib.library.vanderbilt.edu/</a:t>
            </a:r>
            <a:r>
              <a:rPr lang="en-US" sz="1400" dirty="0"/>
              <a:t>.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28800"/>
            <a:ext cx="6858000" cy="2308324"/>
          </a:xfrm>
          <a:prstGeom prst="rect">
            <a:avLst/>
          </a:prstGeom>
        </p:spPr>
        <p:txBody>
          <a:bodyPr wrap="square">
            <a:spAutoFit/>
          </a:bodyPr>
          <a:lstStyle/>
          <a:p>
            <a:r>
              <a:rPr lang="en-US" sz="3600" dirty="0"/>
              <a:t>Have they no knowledge, all the evildoers who eat up my people as they eat bread, and do not call upon the LORD?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14:4</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Memorial to Hungarian Forced Labor Captives after World War II  --  Tomcsány Castle, Hungary   </a:t>
            </a:r>
          </a:p>
        </p:txBody>
      </p:sp>
      <p:pic>
        <p:nvPicPr>
          <p:cNvPr id="2" name="Picture 1">
            <a:extLst>
              <a:ext uri="{FF2B5EF4-FFF2-40B4-BE49-F238E27FC236}">
                <a16:creationId xmlns:a16="http://schemas.microsoft.com/office/drawing/2014/main" id="{6B260CA5-5042-49B7-AAF5-EC0FE56C0C6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0"/>
            <a:ext cx="8915400" cy="635635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676400"/>
            <a:ext cx="8382000" cy="2308324"/>
          </a:xfrm>
          <a:prstGeom prst="rect">
            <a:avLst/>
          </a:prstGeom>
        </p:spPr>
        <p:txBody>
          <a:bodyPr wrap="square">
            <a:spAutoFit/>
          </a:bodyPr>
          <a:lstStyle/>
          <a:p>
            <a:r>
              <a:rPr lang="en-US" sz="3600" dirty="0"/>
              <a:t>Your people … have been quick to turn aside from the way that I commanded them; they have cast for themselves an image of a calf, and have worshiped it …</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Exodus 32:7b, 8a</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Children of Israel Dancing Around the Golden Calf  --  Hortus Deliciarum, 1167  </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EBD227A6-C55A-4A5B-8E32-B61EAE5F7C68}"/>
              </a:ext>
            </a:extLst>
          </p:cNvPr>
          <p:cNvPicPr>
            <a:picLocks noChangeAspect="1"/>
          </p:cNvPicPr>
          <p:nvPr/>
        </p:nvPicPr>
        <p:blipFill>
          <a:blip r:embed="rId2"/>
          <a:stretch>
            <a:fillRect/>
          </a:stretch>
        </p:blipFill>
        <p:spPr>
          <a:xfrm>
            <a:off x="1524000" y="363856"/>
            <a:ext cx="9115602" cy="5503544"/>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1754326"/>
          </a:xfrm>
          <a:prstGeom prst="rect">
            <a:avLst/>
          </a:prstGeom>
        </p:spPr>
        <p:txBody>
          <a:bodyPr wrap="square">
            <a:spAutoFit/>
          </a:bodyPr>
          <a:lstStyle/>
          <a:p>
            <a:r>
              <a:rPr lang="en-US" sz="3600" dirty="0"/>
              <a:t>You desire truth in the inward being; therefore teach me wisdom in my secret heart.</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51:6</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81600"/>
            <a:ext cx="2209800" cy="1600438"/>
          </a:xfrm>
          <a:prstGeom prst="rect">
            <a:avLst/>
          </a:prstGeom>
          <a:noFill/>
        </p:spPr>
        <p:txBody>
          <a:bodyPr wrap="square" rtlCol="0">
            <a:spAutoFit/>
          </a:bodyPr>
          <a:lstStyle/>
          <a:p>
            <a:pPr algn="ctr"/>
            <a:r>
              <a:rPr lang="en-US" sz="1600" dirty="0">
                <a:solidFill>
                  <a:schemeClr val="tx1">
                    <a:lumMod val="95000"/>
                  </a:schemeClr>
                </a:solidFill>
              </a:rPr>
              <a:t>Study for Justice, Peace, and Truth</a:t>
            </a:r>
          </a:p>
          <a:p>
            <a:pPr algn="ctr"/>
            <a:endParaRPr lang="en-US" sz="1600" dirty="0">
              <a:solidFill>
                <a:schemeClr val="tx1">
                  <a:lumMod val="95000"/>
                </a:schemeClr>
              </a:solidFill>
            </a:endParaRPr>
          </a:p>
          <a:p>
            <a:pPr algn="ctr"/>
            <a:r>
              <a:rPr lang="en-US" sz="1600" dirty="0">
                <a:solidFill>
                  <a:schemeClr val="tx1">
                    <a:lumMod val="95000"/>
                  </a:schemeClr>
                </a:solidFill>
              </a:rPr>
              <a:t>Baciccio</a:t>
            </a:r>
          </a:p>
          <a:p>
            <a:pPr algn="ctr"/>
            <a:r>
              <a:rPr lang="en-US" sz="1600" dirty="0">
                <a:solidFill>
                  <a:schemeClr val="tx1">
                    <a:lumMod val="95000"/>
                  </a:schemeClr>
                </a:solidFill>
              </a:rPr>
              <a:t>Blanton Museum of Art</a:t>
            </a:r>
          </a:p>
          <a:p>
            <a:pPr algn="ctr"/>
            <a:r>
              <a:rPr lang="en-US" sz="1600" dirty="0">
                <a:solidFill>
                  <a:schemeClr val="tx1">
                    <a:lumMod val="95000"/>
                  </a:schemeClr>
                </a:solidFill>
              </a:rPr>
              <a:t>Austin, TX</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9ED2FE34-AD5E-4063-B16F-D72F8DC7144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9600" y="0"/>
            <a:ext cx="5889596"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373</TotalTime>
  <Words>1183</Words>
  <Application>Microsoft Office PowerPoint</Application>
  <PresentationFormat>Widescreen</PresentationFormat>
  <Paragraphs>92</Paragraphs>
  <Slides>30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First Sunday after Christmas Day Year A</vt:lpstr>
      <vt:lpstr>Fourteenth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114</cp:revision>
  <dcterms:created xsi:type="dcterms:W3CDTF">2016-08-31T16:46:43Z</dcterms:created>
  <dcterms:modified xsi:type="dcterms:W3CDTF">2022-11-11T20:50:56Z</dcterms:modified>
</cp:coreProperties>
</file>