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2" r:id="rId14"/>
    <p:sldId id="393" r:id="rId15"/>
    <p:sldId id="394" r:id="rId16"/>
    <p:sldId id="395" r:id="rId17"/>
    <p:sldId id="396" r:id="rId18"/>
    <p:sldId id="397" r:id="rId19"/>
    <p:sldId id="398" r:id="rId20"/>
    <p:sldId id="399" r:id="rId21"/>
    <p:sldId id="400"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70" autoAdjust="0"/>
    <p:restoredTop sz="94694"/>
  </p:normalViewPr>
  <p:slideViewPr>
    <p:cSldViewPr>
      <p:cViewPr varScale="1">
        <p:scale>
          <a:sx n="74" d="100"/>
          <a:sy n="74" d="100"/>
        </p:scale>
        <p:origin x="91" y="9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348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3</a:t>
            </a:fld>
            <a:endParaRPr lang="en-US"/>
          </a:p>
        </p:txBody>
      </p:sp>
    </p:spTree>
    <p:extLst>
      <p:ext uri="{BB962C8B-B14F-4D97-AF65-F5344CB8AC3E}">
        <p14:creationId xmlns:p14="http://schemas.microsoft.com/office/powerpoint/2010/main" val="196613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892176"/>
            <a:ext cx="8458200" cy="1698625"/>
          </a:xfrm>
        </p:spPr>
        <p:txBody>
          <a:bodyPr>
            <a:noAutofit/>
          </a:bodyPr>
          <a:lstStyle/>
          <a:p>
            <a:r>
              <a:rPr lang="en-US" sz="8800" dirty="0"/>
              <a:t>Ninth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734066" y="5508175"/>
            <a:ext cx="8781535" cy="1384995"/>
          </a:xfrm>
          <a:prstGeom prst="rect">
            <a:avLst/>
          </a:prstGeom>
        </p:spPr>
        <p:txBody>
          <a:bodyPr wrap="square">
            <a:spAutoFit/>
          </a:bodyPr>
          <a:lstStyle/>
          <a:p>
            <a:pPr algn="ctr"/>
            <a:r>
              <a:rPr lang="en-US" sz="2800" dirty="0"/>
              <a:t>Isaiah 1:1, 10-20 and Psalm 50:1-8, 22-23  •  Genesis 15:1-6 and Psalm 33:12-22  •  Hebrews 11:1-3, 8-16</a:t>
            </a:r>
          </a:p>
          <a:p>
            <a:pPr algn="ctr"/>
            <a:r>
              <a:rPr lang="en-US" sz="2800" dirty="0"/>
              <a:t>Luke 12:32-40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6934200" cy="1754326"/>
          </a:xfrm>
          <a:prstGeom prst="rect">
            <a:avLst/>
          </a:prstGeom>
        </p:spPr>
        <p:txBody>
          <a:bodyPr wrap="square">
            <a:spAutoFit/>
          </a:bodyPr>
          <a:lstStyle/>
          <a:p>
            <a:r>
              <a:rPr lang="en-US" sz="3600" dirty="0"/>
              <a:t>Now faith is the assurance of things hoped for, the conviction of things not seen.</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Hebrews 11:1</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St George Orthodox Koonan Kurish Old Church  --  Kerala, India (Mar Thoma, established AD 52)</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6ADAF868-B4C8-4B46-913C-1709EC3492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0"/>
            <a:ext cx="8458200" cy="634365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"Do not be afraid, little flock, for it is your Father's good pleasure to give you the kingdom.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12:32</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Jesus Welcomes the Children  --  JESUS MAFA, Cameroon</a:t>
            </a:r>
          </a:p>
        </p:txBody>
      </p:sp>
      <p:pic>
        <p:nvPicPr>
          <p:cNvPr id="2" name="Picture 1">
            <a:extLst>
              <a:ext uri="{FF2B5EF4-FFF2-40B4-BE49-F238E27FC236}">
                <a16:creationId xmlns:a16="http://schemas.microsoft.com/office/drawing/2014/main" id="{37904E04-165F-421F-A1D9-F76B402E62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7360"/>
            <a:ext cx="9144000" cy="6293441"/>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05000"/>
            <a:ext cx="6781800" cy="1754326"/>
          </a:xfrm>
          <a:prstGeom prst="rect">
            <a:avLst/>
          </a:prstGeom>
        </p:spPr>
        <p:txBody>
          <a:bodyPr wrap="square">
            <a:spAutoFit/>
          </a:bodyPr>
          <a:lstStyle/>
          <a:p>
            <a:r>
              <a:rPr lang="en-US" sz="3600" dirty="0"/>
              <a:t>Sell your possessions, and give alms … For where your treasure is, there your heart will be also..</a:t>
            </a:r>
          </a:p>
        </p:txBody>
      </p:sp>
      <p:sp>
        <p:nvSpPr>
          <p:cNvPr id="5" name="TextBox 4"/>
          <p:cNvSpPr txBox="1"/>
          <p:nvPr/>
        </p:nvSpPr>
        <p:spPr>
          <a:xfrm>
            <a:off x="60960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12:33a, 34</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Tulane Students Helping to Build a Habitat for Humanity House  </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0254EFC2-3785-4708-BE4C-6C1567C158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0"/>
            <a:ext cx="8229600" cy="61722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7086600" cy="2308324"/>
          </a:xfrm>
          <a:prstGeom prst="rect">
            <a:avLst/>
          </a:prstGeom>
        </p:spPr>
        <p:txBody>
          <a:bodyPr wrap="square">
            <a:spAutoFit/>
          </a:bodyPr>
          <a:lstStyle/>
          <a:p>
            <a:r>
              <a:rPr lang="en-US" sz="3600" dirty="0"/>
              <a:t>Be like those who are waiting for their master … so that they may open the door for him as soon as he comes and knocks.</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12:36ac</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8284" y="5105400"/>
            <a:ext cx="2514600" cy="1569660"/>
          </a:xfrm>
          <a:prstGeom prst="rect">
            <a:avLst/>
          </a:prstGeom>
          <a:noFill/>
        </p:spPr>
        <p:txBody>
          <a:bodyPr wrap="square" rtlCol="0">
            <a:spAutoFit/>
          </a:bodyPr>
          <a:lstStyle/>
          <a:p>
            <a:pPr algn="ctr"/>
            <a:r>
              <a:rPr lang="en-US" sz="1600" dirty="0">
                <a:solidFill>
                  <a:schemeClr val="tx1">
                    <a:lumMod val="95000"/>
                  </a:schemeClr>
                </a:solidFill>
              </a:rPr>
              <a:t>The Artist's Mother Opening the Door</a:t>
            </a:r>
          </a:p>
          <a:p>
            <a:pPr algn="ctr"/>
            <a:endParaRPr lang="en-US" sz="1600" dirty="0">
              <a:solidFill>
                <a:schemeClr val="tx1">
                  <a:lumMod val="95000"/>
                </a:schemeClr>
              </a:solidFill>
            </a:endParaRPr>
          </a:p>
          <a:p>
            <a:pPr algn="ctr"/>
            <a:r>
              <a:rPr lang="en-US" sz="1600" dirty="0">
                <a:solidFill>
                  <a:schemeClr val="tx1">
                    <a:lumMod val="95000"/>
                  </a:schemeClr>
                </a:solidFill>
              </a:rPr>
              <a:t>Eduard Vuillard</a:t>
            </a:r>
          </a:p>
          <a:p>
            <a:pPr algn="ctr"/>
            <a:r>
              <a:rPr lang="en-US" sz="1600" dirty="0">
                <a:solidFill>
                  <a:schemeClr val="tx1">
                    <a:lumMod val="95000"/>
                  </a:schemeClr>
                </a:solidFill>
              </a:rPr>
              <a:t>Minneapolis Institute</a:t>
            </a:r>
          </a:p>
          <a:p>
            <a:pPr algn="ctr"/>
            <a:r>
              <a:rPr lang="en-US" sz="1600" dirty="0">
                <a:solidFill>
                  <a:schemeClr val="tx1">
                    <a:lumMod val="95000"/>
                  </a:schemeClr>
                </a:solidFill>
              </a:rPr>
              <a:t>Minneapolis, MN</a:t>
            </a:r>
          </a:p>
        </p:txBody>
      </p:sp>
      <p:pic>
        <p:nvPicPr>
          <p:cNvPr id="2" name="Picture 1">
            <a:extLst>
              <a:ext uri="{FF2B5EF4-FFF2-40B4-BE49-F238E27FC236}">
                <a16:creationId xmlns:a16="http://schemas.microsoft.com/office/drawing/2014/main" id="{BE4C3727-5331-4696-A3DB-51DA0EFC6D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0"/>
            <a:ext cx="5505152"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371600"/>
            <a:ext cx="6705600" cy="2862322"/>
          </a:xfrm>
          <a:prstGeom prst="rect">
            <a:avLst/>
          </a:prstGeom>
        </p:spPr>
        <p:txBody>
          <a:bodyPr wrap="square">
            <a:spAutoFit/>
          </a:bodyPr>
          <a:lstStyle/>
          <a:p>
            <a:r>
              <a:rPr lang="en-US" sz="3600" dirty="0"/>
              <a:t>Blessed are those … whom the master finds alert when he comes; … he will … have them sit down to eat, and he will come and serve them.</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12:37ac</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Mealtime Prayer  --  Fritz von </a:t>
            </a:r>
            <a:r>
              <a:rPr lang="en-US" sz="1600" dirty="0" err="1">
                <a:solidFill>
                  <a:schemeClr val="tx1">
                    <a:lumMod val="95000"/>
                  </a:schemeClr>
                </a:solidFill>
              </a:rPr>
              <a:t>Uhde</a:t>
            </a:r>
            <a:r>
              <a:rPr lang="en-US" sz="1600" dirty="0">
                <a:solidFill>
                  <a:schemeClr val="tx1">
                    <a:lumMod val="95000"/>
                  </a:schemeClr>
                </a:solidFill>
              </a:rPr>
              <a:t>, Alte </a:t>
            </a:r>
            <a:r>
              <a:rPr lang="en-US" sz="1600" dirty="0" err="1">
                <a:solidFill>
                  <a:schemeClr val="tx1">
                    <a:lumMod val="95000"/>
                  </a:schemeClr>
                </a:solidFill>
              </a:rPr>
              <a:t>Nationalgalerie</a:t>
            </a:r>
            <a:r>
              <a:rPr lang="en-US" sz="1600" dirty="0">
                <a:solidFill>
                  <a:schemeClr val="tx1">
                    <a:lumMod val="95000"/>
                  </a:schemeClr>
                </a:solidFill>
              </a:rPr>
              <a:t>, Berlin, Germany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42D44EF-B7EF-4E44-AE02-199F4CEE82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0"/>
            <a:ext cx="8763000" cy="6394252"/>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Learn to do good; seek justice, rescue the oppressed, defend the orphan, plead for the widow.</a:t>
            </a:r>
            <a:endParaRPr lang="en-US" sz="3600" dirty="0">
              <a:cs typeface="Arial" pitchFamily="34" charset="0"/>
            </a:endParaRPr>
          </a:p>
        </p:txBody>
      </p:sp>
      <p:sp>
        <p:nvSpPr>
          <p:cNvPr id="4" name="TextBox 3"/>
          <p:cNvSpPr txBox="1"/>
          <p:nvPr/>
        </p:nvSpPr>
        <p:spPr>
          <a:xfrm>
            <a:off x="5638800" y="4572001"/>
            <a:ext cx="3352800" cy="461665"/>
          </a:xfrm>
          <a:prstGeom prst="rect">
            <a:avLst/>
          </a:prstGeom>
          <a:noFill/>
        </p:spPr>
        <p:txBody>
          <a:bodyPr wrap="square" rtlCol="0">
            <a:spAutoFit/>
          </a:bodyPr>
          <a:lstStyle/>
          <a:p>
            <a:pPr algn="ctr"/>
            <a:r>
              <a:rPr lang="en-US" sz="2400" dirty="0">
                <a:solidFill>
                  <a:schemeClr val="tx1">
                    <a:lumMod val="95000"/>
                  </a:schemeClr>
                </a:solidFill>
              </a:rPr>
              <a:t>Isaiah 1:17</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89837"/>
            <a:ext cx="7239000" cy="1754326"/>
          </a:xfrm>
          <a:prstGeom prst="rect">
            <a:avLst/>
          </a:prstGeom>
        </p:spPr>
        <p:txBody>
          <a:bodyPr wrap="square">
            <a:spAutoFit/>
          </a:bodyPr>
          <a:lstStyle/>
          <a:p>
            <a:r>
              <a:rPr lang="en-US" sz="3600" dirty="0"/>
              <a:t>You must also be ready, for the Son of </a:t>
            </a:r>
            <a:r>
              <a:rPr lang="en-US" sz="3600"/>
              <a:t>Man is </a:t>
            </a:r>
            <a:r>
              <a:rPr lang="en-US" sz="3600" dirty="0"/>
              <a:t>coming at an unexpected hour."</a:t>
            </a: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12:40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410201"/>
            <a:ext cx="2514600" cy="1323439"/>
          </a:xfrm>
          <a:prstGeom prst="rect">
            <a:avLst/>
          </a:prstGeom>
          <a:noFill/>
        </p:spPr>
        <p:txBody>
          <a:bodyPr wrap="square" rtlCol="0">
            <a:spAutoFit/>
          </a:bodyPr>
          <a:lstStyle/>
          <a:p>
            <a:pPr algn="ctr"/>
            <a:r>
              <a:rPr lang="en-US" sz="1600" dirty="0">
                <a:solidFill>
                  <a:schemeClr val="tx1">
                    <a:lumMod val="95000"/>
                  </a:schemeClr>
                </a:solidFill>
              </a:rPr>
              <a:t>Personal Devotions</a:t>
            </a:r>
          </a:p>
          <a:p>
            <a:pPr algn="ctr"/>
            <a:r>
              <a:rPr lang="en-US" sz="1600" dirty="0">
                <a:solidFill>
                  <a:schemeClr val="tx1">
                    <a:lumMod val="95000"/>
                  </a:schemeClr>
                </a:solidFill>
              </a:rPr>
              <a:t>Adolf Holzel</a:t>
            </a:r>
          </a:p>
          <a:p>
            <a:pPr algn="ctr"/>
            <a:endParaRPr lang="en-US" sz="1600" dirty="0">
              <a:solidFill>
                <a:schemeClr val="tx1">
                  <a:lumMod val="95000"/>
                </a:schemeClr>
              </a:solidFill>
            </a:endParaRPr>
          </a:p>
          <a:p>
            <a:pPr algn="ctr"/>
            <a:r>
              <a:rPr lang="en-US" sz="1600" dirty="0">
                <a:solidFill>
                  <a:schemeClr val="tx1">
                    <a:lumMod val="95000"/>
                  </a:schemeClr>
                </a:solidFill>
              </a:rPr>
              <a:t>Neue Pinakothek</a:t>
            </a:r>
          </a:p>
          <a:p>
            <a:pPr algn="ctr"/>
            <a:r>
              <a:rPr lang="en-US" sz="1600" dirty="0">
                <a:solidFill>
                  <a:schemeClr val="tx1">
                    <a:lumMod val="95000"/>
                  </a:schemeClr>
                </a:solidFill>
              </a:rPr>
              <a:t>Munich, Germany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C0254485-BDC1-4FA2-9241-CC44AA6E48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20996" y="-11959"/>
            <a:ext cx="5137404" cy="6823219"/>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https://commons.wikimedia.org/wiki/File:Fresco_painting_above_room_5114_entrance,_Department_of_Justice,_Washington,_D.C_LCCN2010720252.tif</a:t>
            </a:r>
          </a:p>
          <a:p>
            <a:pPr>
              <a:buNone/>
            </a:pPr>
            <a:r>
              <a:rPr lang="en-US" sz="1600" dirty="0"/>
              <a:t>https://commons.wikimedia.org/wiki/File:Shaw_Butte_School_Mosaic,_2012_-_panoramio.jpg – Chris English</a:t>
            </a:r>
          </a:p>
          <a:p>
            <a:pPr>
              <a:buNone/>
            </a:pPr>
            <a:r>
              <a:rPr lang="en-US" sz="1600" dirty="0"/>
              <a:t>https://commons.wikimedia.org/wiki/File:Landscape_with_Stars_MET_DT736.jpg</a:t>
            </a:r>
          </a:p>
          <a:p>
            <a:pPr>
              <a:buNone/>
            </a:pPr>
            <a:r>
              <a:rPr lang="en-US" sz="1600" dirty="0"/>
              <a:t>https://commons.wikimedia.org/wiki/File:Lucas_Cranach,_Heart_shaped_altar,_Nuremberg.jpg</a:t>
            </a:r>
          </a:p>
          <a:p>
            <a:pPr>
              <a:buNone/>
            </a:pPr>
            <a:r>
              <a:rPr lang="en-US" sz="1600" dirty="0"/>
              <a:t>https://www.flickr.com/photos/mattancherry/33448167833/</a:t>
            </a:r>
          </a:p>
          <a:p>
            <a:pPr>
              <a:buNone/>
            </a:pPr>
            <a:r>
              <a:rPr lang="en-US" sz="1600" dirty="0"/>
              <a:t>http://diglib.library.vanderbilt.edu/act-imagelink.pl?RC=48395</a:t>
            </a:r>
          </a:p>
          <a:p>
            <a:pPr>
              <a:buNone/>
            </a:pPr>
            <a:r>
              <a:rPr lang="en-US" sz="1600" dirty="0"/>
              <a:t>https://commons.wikimedia.org/wiki/File:Habitat_for_Humanity_(3619985406).jpg</a:t>
            </a:r>
          </a:p>
          <a:p>
            <a:pPr>
              <a:buNone/>
            </a:pPr>
            <a:r>
              <a:rPr lang="en-US" sz="1600" dirty="0"/>
              <a:t>https://commons.wikimedia.org/wiki/File:Edouard_Vuillard_-_The_Artist%E2%80%99s_Mother_Opening_a_Door_-_Google_Art_Project.jpg</a:t>
            </a:r>
          </a:p>
          <a:p>
            <a:pPr>
              <a:buNone/>
            </a:pPr>
            <a:r>
              <a:rPr lang="en-US" sz="1600" dirty="0"/>
              <a:t>https://commons.wikimedia.org/wiki/File:The_Mealtime_Prayer_-_Fritz_von_Uhde_-_Google_Cultural_Institute.jpg</a:t>
            </a:r>
          </a:p>
          <a:p>
            <a:pPr>
              <a:buNone/>
            </a:pPr>
            <a:r>
              <a:rPr lang="en-US" sz="1600" dirty="0"/>
              <a:t>https://commons.wikimedia.org/wiki/File:Domestic_Devotions_Adolf_H%C3%B6lzel.jpg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1" y="5458362"/>
            <a:ext cx="2836147" cy="1323439"/>
          </a:xfrm>
          <a:prstGeom prst="rect">
            <a:avLst/>
          </a:prstGeom>
          <a:noFill/>
        </p:spPr>
        <p:txBody>
          <a:bodyPr wrap="square" rtlCol="0">
            <a:spAutoFit/>
          </a:bodyPr>
          <a:lstStyle/>
          <a:p>
            <a:pPr algn="ctr"/>
            <a:r>
              <a:rPr lang="en-US" sz="1600" dirty="0">
                <a:solidFill>
                  <a:schemeClr val="tx1">
                    <a:lumMod val="95000"/>
                  </a:schemeClr>
                </a:solidFill>
              </a:rPr>
              <a:t>Business Men, Mother and Hungry Child</a:t>
            </a:r>
          </a:p>
          <a:p>
            <a:pPr algn="ctr"/>
            <a:endParaRPr lang="en-US" sz="1600" dirty="0">
              <a:solidFill>
                <a:schemeClr val="tx1">
                  <a:lumMod val="95000"/>
                </a:schemeClr>
              </a:solidFill>
            </a:endParaRPr>
          </a:p>
          <a:p>
            <a:pPr algn="ctr"/>
            <a:r>
              <a:rPr lang="en-US" sz="1600" dirty="0">
                <a:solidFill>
                  <a:schemeClr val="tx1">
                    <a:lumMod val="95000"/>
                  </a:schemeClr>
                </a:solidFill>
              </a:rPr>
              <a:t>Department of Justice</a:t>
            </a:r>
          </a:p>
          <a:p>
            <a:pPr algn="ctr"/>
            <a:r>
              <a:rPr lang="en-US" sz="1600" dirty="0">
                <a:solidFill>
                  <a:schemeClr val="tx1">
                    <a:lumMod val="95000"/>
                  </a:schemeClr>
                </a:solidFill>
              </a:rPr>
              <a:t>Washington, DC</a:t>
            </a:r>
          </a:p>
        </p:txBody>
      </p:sp>
      <p:pic>
        <p:nvPicPr>
          <p:cNvPr id="6" name="Picture 5">
            <a:extLst>
              <a:ext uri="{FF2B5EF4-FFF2-40B4-BE49-F238E27FC236}">
                <a16:creationId xmlns:a16="http://schemas.microsoft.com/office/drawing/2014/main" id="{A0A51150-ADA7-4BF4-B8C8-242A6B6C79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4148" y="0"/>
            <a:ext cx="3915052"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501676"/>
            <a:ext cx="6553200" cy="2308324"/>
          </a:xfrm>
          <a:prstGeom prst="rect">
            <a:avLst/>
          </a:prstGeom>
        </p:spPr>
        <p:txBody>
          <a:bodyPr wrap="square">
            <a:spAutoFit/>
          </a:bodyPr>
          <a:lstStyle/>
          <a:p>
            <a:r>
              <a:rPr lang="en-US" sz="3600" dirty="0"/>
              <a:t>… God … speaks and summons the earth from the rising of the sun to its setting … the perfection of beauty, God shines forth.</a:t>
            </a:r>
            <a:endParaRPr lang="en-US" sz="3600" dirty="0">
              <a:cs typeface="Arial" pitchFamily="34" charset="0"/>
            </a:endParaRPr>
          </a:p>
        </p:txBody>
      </p:sp>
      <p:sp>
        <p:nvSpPr>
          <p:cNvPr id="5" name="TextBox 4"/>
          <p:cNvSpPr txBox="1"/>
          <p:nvPr/>
        </p:nvSpPr>
        <p:spPr>
          <a:xfrm>
            <a:off x="58674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50:1b-2b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638800"/>
            <a:ext cx="1600200" cy="1077218"/>
          </a:xfrm>
          <a:prstGeom prst="rect">
            <a:avLst/>
          </a:prstGeom>
          <a:noFill/>
        </p:spPr>
        <p:txBody>
          <a:bodyPr wrap="square" rtlCol="0">
            <a:spAutoFit/>
          </a:bodyPr>
          <a:lstStyle/>
          <a:p>
            <a:pPr algn="ctr"/>
            <a:r>
              <a:rPr lang="en-US" sz="1600" dirty="0">
                <a:solidFill>
                  <a:schemeClr val="tx1">
                    <a:lumMod val="95000"/>
                  </a:schemeClr>
                </a:solidFill>
              </a:rPr>
              <a:t>Shaw Butte School Mosaic</a:t>
            </a:r>
          </a:p>
          <a:p>
            <a:pPr algn="ctr"/>
            <a:endParaRPr lang="en-US" sz="1600" dirty="0">
              <a:solidFill>
                <a:schemeClr val="tx1">
                  <a:lumMod val="95000"/>
                </a:schemeClr>
              </a:solidFill>
            </a:endParaRPr>
          </a:p>
          <a:p>
            <a:pPr algn="ctr"/>
            <a:r>
              <a:rPr lang="en-US" sz="1600" dirty="0">
                <a:solidFill>
                  <a:schemeClr val="tx1">
                    <a:lumMod val="95000"/>
                  </a:schemeClr>
                </a:solidFill>
              </a:rPr>
              <a:t>Phoenix, AZ</a:t>
            </a:r>
          </a:p>
        </p:txBody>
      </p:sp>
      <p:pic>
        <p:nvPicPr>
          <p:cNvPr id="3" name="Picture 2">
            <a:extLst>
              <a:ext uri="{FF2B5EF4-FFF2-40B4-BE49-F238E27FC236}">
                <a16:creationId xmlns:a16="http://schemas.microsoft.com/office/drawing/2014/main" id="{CF31579C-E65F-476F-8F1E-6DCED82731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76950" y="0"/>
            <a:ext cx="4028851"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600200"/>
            <a:ext cx="6553200" cy="2308324"/>
          </a:xfrm>
          <a:prstGeom prst="rect">
            <a:avLst/>
          </a:prstGeom>
        </p:spPr>
        <p:txBody>
          <a:bodyPr wrap="square">
            <a:spAutoFit/>
          </a:bodyPr>
          <a:lstStyle/>
          <a:p>
            <a:r>
              <a:rPr lang="en-US" sz="3600" dirty="0"/>
              <a:t>"Look toward heaven and count the stars, if you are able to count them … So shall your descendants be."</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Genesis 15:5b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Landscape with Stars  --  Henri-Edmond Cross, Metropolitan Museum of Art, 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753E887A-2679-43E1-9F9D-F9C8929D46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0"/>
            <a:ext cx="9071577" cy="64008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33601"/>
            <a:ext cx="7086600" cy="1200329"/>
          </a:xfrm>
          <a:prstGeom prst="rect">
            <a:avLst/>
          </a:prstGeom>
        </p:spPr>
        <p:txBody>
          <a:bodyPr wrap="square">
            <a:spAutoFit/>
          </a:bodyPr>
          <a:lstStyle/>
          <a:p>
            <a:r>
              <a:rPr lang="en-US" sz="3600" dirty="0"/>
              <a:t>Let your steadfast love, O LORD, be upon us, even as we hope in you.</a:t>
            </a:r>
            <a:endParaRPr lang="en-US" sz="3600" dirty="0">
              <a:cs typeface="Arial" pitchFamily="34" charset="0"/>
            </a:endParaRPr>
          </a:p>
        </p:txBody>
      </p:sp>
      <p:sp>
        <p:nvSpPr>
          <p:cNvPr id="5" name="TextBox 4"/>
          <p:cNvSpPr txBox="1"/>
          <p:nvPr/>
        </p:nvSpPr>
        <p:spPr>
          <a:xfrm>
            <a:off x="56388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33:22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81601"/>
            <a:ext cx="2057400" cy="1354217"/>
          </a:xfrm>
          <a:prstGeom prst="rect">
            <a:avLst/>
          </a:prstGeom>
          <a:noFill/>
        </p:spPr>
        <p:txBody>
          <a:bodyPr wrap="square" rtlCol="0">
            <a:spAutoFit/>
          </a:bodyPr>
          <a:lstStyle/>
          <a:p>
            <a:pPr algn="ctr"/>
            <a:r>
              <a:rPr lang="en-US" sz="1600" dirty="0">
                <a:solidFill>
                  <a:schemeClr val="tx1">
                    <a:lumMod val="95000"/>
                  </a:schemeClr>
                </a:solidFill>
              </a:rPr>
              <a:t>Heart-Shaped Altar, Crucifixion</a:t>
            </a:r>
          </a:p>
          <a:p>
            <a:pPr algn="ctr"/>
            <a:endParaRPr lang="en-US" sz="1600" dirty="0">
              <a:solidFill>
                <a:schemeClr val="tx1">
                  <a:lumMod val="95000"/>
                </a:schemeClr>
              </a:solidFill>
            </a:endParaRPr>
          </a:p>
          <a:p>
            <a:pPr algn="ctr"/>
            <a:r>
              <a:rPr lang="en-US" sz="1600" dirty="0">
                <a:solidFill>
                  <a:schemeClr val="tx1">
                    <a:lumMod val="95000"/>
                  </a:schemeClr>
                </a:solidFill>
              </a:rPr>
              <a:t>Lucas Cranach</a:t>
            </a:r>
          </a:p>
          <a:p>
            <a:pPr algn="ctr"/>
            <a:r>
              <a:rPr lang="en-US" sz="1600" dirty="0">
                <a:solidFill>
                  <a:schemeClr val="tx1">
                    <a:lumMod val="95000"/>
                  </a:schemeClr>
                </a:solidFill>
              </a:rPr>
              <a:t>Nuremburg, Germany</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E8DD4F41-B15E-46C3-8CD4-C770BBE011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8700" y="169148"/>
            <a:ext cx="6099296" cy="6612653"/>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487</TotalTime>
  <Words>737</Words>
  <Application>Microsoft Office PowerPoint</Application>
  <PresentationFormat>Widescreen</PresentationFormat>
  <Paragraphs>67</Paragraphs>
  <Slides>22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Ninth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110</cp:revision>
  <dcterms:created xsi:type="dcterms:W3CDTF">2016-08-31T16:46:43Z</dcterms:created>
  <dcterms:modified xsi:type="dcterms:W3CDTF">2022-11-11T18:01:40Z</dcterms:modified>
</cp:coreProperties>
</file>