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4"/>
  </p:notesMasterIdLst>
  <p:sldIdLst>
    <p:sldId id="256" r:id="rId2"/>
    <p:sldId id="282" r:id="rId3"/>
    <p:sldId id="382" r:id="rId4"/>
    <p:sldId id="383" r:id="rId5"/>
    <p:sldId id="384" r:id="rId6"/>
    <p:sldId id="385" r:id="rId7"/>
    <p:sldId id="386" r:id="rId8"/>
    <p:sldId id="387" r:id="rId9"/>
    <p:sldId id="408" r:id="rId10"/>
    <p:sldId id="409" r:id="rId11"/>
    <p:sldId id="390" r:id="rId12"/>
    <p:sldId id="391" r:id="rId13"/>
    <p:sldId id="392" r:id="rId14"/>
    <p:sldId id="410" r:id="rId15"/>
    <p:sldId id="411" r:id="rId16"/>
    <p:sldId id="393" r:id="rId17"/>
    <p:sldId id="394" r:id="rId18"/>
    <p:sldId id="401" r:id="rId19"/>
    <p:sldId id="404" r:id="rId20"/>
    <p:sldId id="403" r:id="rId21"/>
    <p:sldId id="402" r:id="rId22"/>
    <p:sldId id="29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69" autoAdjust="0"/>
    <p:restoredTop sz="94694"/>
  </p:normalViewPr>
  <p:slideViewPr>
    <p:cSldViewPr>
      <p:cViewPr varScale="1">
        <p:scale>
          <a:sx n="72" d="100"/>
          <a:sy n="72" d="100"/>
        </p:scale>
        <p:origin x="62" y="144"/>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27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dirty="0"/>
              <a:t>Seventh Sunday after Pentecost</a:t>
            </a:r>
          </a:p>
        </p:txBody>
      </p:sp>
      <p:sp>
        <p:nvSpPr>
          <p:cNvPr id="3" name="Subtitle 2"/>
          <p:cNvSpPr>
            <a:spLocks noGrp="1"/>
          </p:cNvSpPr>
          <p:nvPr>
            <p:ph type="subTitle" idx="1"/>
          </p:nvPr>
        </p:nvSpPr>
        <p:spPr>
          <a:xfrm>
            <a:off x="2819400" y="3817763"/>
            <a:ext cx="6400800" cy="838200"/>
          </a:xfrm>
        </p:spPr>
        <p:txBody>
          <a:bodyPr>
            <a:normAutofit lnSpcReduction="10000"/>
          </a:bodyPr>
          <a:lstStyle/>
          <a:p>
            <a:r>
              <a:rPr lang="en-US" sz="5400" i="1" dirty="0">
                <a:solidFill>
                  <a:schemeClr val="tx1"/>
                </a:solidFill>
              </a:rPr>
              <a:t>Year C</a:t>
            </a:r>
          </a:p>
        </p:txBody>
      </p:sp>
      <p:sp>
        <p:nvSpPr>
          <p:cNvPr id="4" name="Rectangle 3"/>
          <p:cNvSpPr/>
          <p:nvPr/>
        </p:nvSpPr>
        <p:spPr>
          <a:xfrm>
            <a:off x="1638300" y="5638801"/>
            <a:ext cx="8915400" cy="954107"/>
          </a:xfrm>
          <a:prstGeom prst="rect">
            <a:avLst/>
          </a:prstGeom>
        </p:spPr>
        <p:txBody>
          <a:bodyPr wrap="square">
            <a:spAutoFit/>
          </a:bodyPr>
          <a:lstStyle/>
          <a:p>
            <a:pPr algn="ctr"/>
            <a:r>
              <a:rPr lang="en-US" sz="2800" dirty="0"/>
              <a:t>Hosea 1:2-10 and Psalm 85  •  Genesis 18:20-32 and Psalm 138  •  Colossians 2:6-15, (16-19)  •  Luke 11:1-13</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752600"/>
            <a:ext cx="6438900" cy="2308324"/>
          </a:xfrm>
          <a:prstGeom prst="rect">
            <a:avLst/>
          </a:prstGeom>
        </p:spPr>
        <p:txBody>
          <a:bodyPr wrap="square">
            <a:spAutoFit/>
          </a:bodyPr>
          <a:lstStyle/>
          <a:p>
            <a:r>
              <a:rPr lang="en-US" sz="3600" dirty="0"/>
              <a:t>…when you were buried with him in baptism, you were also raised with him through faith in the power of God …</a:t>
            </a:r>
            <a:endParaRPr lang="en-US" sz="3600" dirty="0">
              <a:cs typeface="Arial" pitchFamily="34" charset="0"/>
            </a:endParaRPr>
          </a:p>
        </p:txBody>
      </p:sp>
      <p:sp>
        <p:nvSpPr>
          <p:cNvPr id="5" name="TextBox 4"/>
          <p:cNvSpPr txBox="1"/>
          <p:nvPr/>
        </p:nvSpPr>
        <p:spPr>
          <a:xfrm>
            <a:off x="5867400" y="4495801"/>
            <a:ext cx="3352800" cy="461665"/>
          </a:xfrm>
          <a:prstGeom prst="rect">
            <a:avLst/>
          </a:prstGeom>
          <a:noFill/>
        </p:spPr>
        <p:txBody>
          <a:bodyPr wrap="square" rtlCol="0">
            <a:spAutoFit/>
          </a:bodyPr>
          <a:lstStyle/>
          <a:p>
            <a:pPr algn="ctr"/>
            <a:r>
              <a:rPr lang="en-US" sz="2400" dirty="0">
                <a:solidFill>
                  <a:schemeClr val="tx1">
                    <a:lumMod val="95000"/>
                  </a:schemeClr>
                </a:solidFill>
              </a:rPr>
              <a:t>Colossians 2:12</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499" y="6472554"/>
            <a:ext cx="8763000" cy="338554"/>
          </a:xfrm>
          <a:prstGeom prst="rect">
            <a:avLst/>
          </a:prstGeom>
          <a:noFill/>
        </p:spPr>
        <p:txBody>
          <a:bodyPr wrap="square" rtlCol="0">
            <a:spAutoFit/>
          </a:bodyPr>
          <a:lstStyle/>
          <a:p>
            <a:pPr algn="ctr"/>
            <a:r>
              <a:rPr lang="en-US" sz="1600" dirty="0">
                <a:solidFill>
                  <a:schemeClr val="tx1">
                    <a:lumMod val="95000"/>
                  </a:schemeClr>
                </a:solidFill>
              </a:rPr>
              <a:t>Baptism in Kansas  --  John Steuart Curry, Whitney Museum, New York, NY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5FF5AC59-0953-4B35-91B8-64DC3AB7AE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21794" y="14235"/>
            <a:ext cx="8012807" cy="63246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05000"/>
            <a:ext cx="6934200" cy="1754326"/>
          </a:xfrm>
          <a:prstGeom prst="rect">
            <a:avLst/>
          </a:prstGeom>
        </p:spPr>
        <p:txBody>
          <a:bodyPr wrap="square">
            <a:spAutoFit/>
          </a:bodyPr>
          <a:lstStyle/>
          <a:p>
            <a:r>
              <a:rPr lang="en-US" sz="3600" dirty="0"/>
              <a:t>He said to them, "When you pray, say: Father, hallowed be your name. Your kingdom come.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11:2</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77000"/>
            <a:ext cx="8763000" cy="338554"/>
          </a:xfrm>
          <a:prstGeom prst="rect">
            <a:avLst/>
          </a:prstGeom>
          <a:noFill/>
        </p:spPr>
        <p:txBody>
          <a:bodyPr wrap="square" rtlCol="0">
            <a:spAutoFit/>
          </a:bodyPr>
          <a:lstStyle/>
          <a:p>
            <a:pPr algn="ctr"/>
            <a:r>
              <a:rPr lang="en-US" sz="1600" dirty="0">
                <a:solidFill>
                  <a:schemeClr val="tx1">
                    <a:lumMod val="95000"/>
                  </a:schemeClr>
                </a:solidFill>
              </a:rPr>
              <a:t>Thankful  --  Henry Ossawa Tanner, 1894</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BDB041B9-9887-478A-8A2D-6688ADFDC4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7400" y="0"/>
            <a:ext cx="8095952" cy="6364064"/>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6582" y="2514601"/>
            <a:ext cx="6400800" cy="646331"/>
          </a:xfrm>
          <a:prstGeom prst="rect">
            <a:avLst/>
          </a:prstGeom>
        </p:spPr>
        <p:txBody>
          <a:bodyPr wrap="square">
            <a:spAutoFit/>
          </a:bodyPr>
          <a:lstStyle/>
          <a:p>
            <a:r>
              <a:rPr lang="en-US" sz="3600" dirty="0"/>
              <a:t>Give us each day our daily bread. </a:t>
            </a:r>
            <a:endParaRPr lang="en-US" sz="3600" dirty="0">
              <a:cs typeface="Arial" pitchFamily="34" charset="0"/>
            </a:endParaRPr>
          </a:p>
        </p:txBody>
      </p:sp>
      <p:sp>
        <p:nvSpPr>
          <p:cNvPr id="5" name="TextBox 4"/>
          <p:cNvSpPr txBox="1"/>
          <p:nvPr/>
        </p:nvSpPr>
        <p:spPr>
          <a:xfrm>
            <a:off x="59436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11:3</a:t>
            </a:r>
          </a:p>
        </p:txBody>
      </p:sp>
    </p:spTree>
    <p:extLst>
      <p:ext uri="{BB962C8B-B14F-4D97-AF65-F5344CB8AC3E}">
        <p14:creationId xmlns:p14="http://schemas.microsoft.com/office/powerpoint/2010/main" val="3353421325"/>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48400"/>
            <a:ext cx="8763000" cy="338554"/>
          </a:xfrm>
          <a:prstGeom prst="rect">
            <a:avLst/>
          </a:prstGeom>
          <a:noFill/>
        </p:spPr>
        <p:txBody>
          <a:bodyPr wrap="square" rtlCol="0">
            <a:spAutoFit/>
          </a:bodyPr>
          <a:lstStyle/>
          <a:p>
            <a:pPr algn="ctr"/>
            <a:r>
              <a:rPr lang="en-US" sz="1600" dirty="0">
                <a:solidFill>
                  <a:schemeClr val="tx1">
                    <a:lumMod val="95000"/>
                  </a:schemeClr>
                </a:solidFill>
              </a:rPr>
              <a:t>Our Daily Bread  --  Anders Zorn, Nationalmuseum, Stockholm, Sweden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0BB274D6-6F9E-4BBE-AAA0-517D1F07660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a:stretch/>
        </p:blipFill>
        <p:spPr>
          <a:xfrm>
            <a:off x="1524000" y="-37681"/>
            <a:ext cx="9144000" cy="5981281"/>
          </a:xfrm>
          <a:prstGeom prst="rect">
            <a:avLst/>
          </a:prstGeom>
        </p:spPr>
      </p:pic>
    </p:spTree>
    <p:extLst>
      <p:ext uri="{BB962C8B-B14F-4D97-AF65-F5344CB8AC3E}">
        <p14:creationId xmlns:p14="http://schemas.microsoft.com/office/powerpoint/2010/main" val="18738958"/>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1828800"/>
            <a:ext cx="6172200" cy="2308324"/>
          </a:xfrm>
          <a:prstGeom prst="rect">
            <a:avLst/>
          </a:prstGeom>
        </p:spPr>
        <p:txBody>
          <a:bodyPr wrap="square">
            <a:spAutoFit/>
          </a:bodyPr>
          <a:lstStyle/>
          <a:p>
            <a:r>
              <a:rPr lang="en-US" sz="3600" dirty="0"/>
              <a:t>And forgive us our sins, for we ourselves forgive everyone indebted to us. And do not bring us to the time of trial."</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11:4</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6172200"/>
            <a:ext cx="7924800" cy="307777"/>
          </a:xfrm>
          <a:prstGeom prst="rect">
            <a:avLst/>
          </a:prstGeom>
          <a:noFill/>
        </p:spPr>
        <p:txBody>
          <a:bodyPr wrap="square" rtlCol="0">
            <a:spAutoFit/>
          </a:bodyPr>
          <a:lstStyle/>
          <a:p>
            <a:pPr algn="ctr"/>
            <a:r>
              <a:rPr lang="en-US" sz="1400" dirty="0">
                <a:solidFill>
                  <a:schemeClr val="tx1">
                    <a:lumMod val="95000"/>
                  </a:schemeClr>
                </a:solidFill>
              </a:rPr>
              <a:t>For He Had Great Possessions  --  George Watts, Tate Britain, London, UK</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C0148B58-C3D0-E79B-0B66-6E13910C6A13}"/>
              </a:ext>
            </a:extLst>
          </p:cNvPr>
          <p:cNvPicPr>
            <a:picLocks noChangeAspect="1"/>
          </p:cNvPicPr>
          <p:nvPr/>
        </p:nvPicPr>
        <p:blipFill>
          <a:blip r:embed="rId2"/>
          <a:stretch>
            <a:fillRect/>
          </a:stretch>
        </p:blipFill>
        <p:spPr>
          <a:xfrm>
            <a:off x="2895600" y="503069"/>
            <a:ext cx="6858000" cy="51435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752600"/>
            <a:ext cx="6781800" cy="2308324"/>
          </a:xfrm>
          <a:prstGeom prst="rect">
            <a:avLst/>
          </a:prstGeom>
        </p:spPr>
        <p:txBody>
          <a:bodyPr wrap="square">
            <a:spAutoFit/>
          </a:bodyPr>
          <a:lstStyle/>
          <a:p>
            <a:r>
              <a:rPr lang="en-US" sz="3600" dirty="0"/>
              <a:t>"… Ask, and it will be given you; search, and you will find; knock, and the door will be opened for you.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11:9b</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Persistent Friend  --  JESUS MAFA, Cameroon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9510A520-47E9-4F00-9DD6-A43ED20492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39073" y="10049"/>
            <a:ext cx="9144000" cy="6154815"/>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752600"/>
            <a:ext cx="7401448" cy="2308324"/>
          </a:xfrm>
          <a:prstGeom prst="rect">
            <a:avLst/>
          </a:prstGeom>
        </p:spPr>
        <p:txBody>
          <a:bodyPr wrap="square">
            <a:spAutoFit/>
          </a:bodyPr>
          <a:lstStyle/>
          <a:p>
            <a:r>
              <a:rPr lang="en-US" sz="3600" dirty="0"/>
              <a:t>Yet the number of the people of Israel shall be like the sand of the sea … it shall be said to them, </a:t>
            </a:r>
          </a:p>
          <a:p>
            <a:r>
              <a:rPr lang="en-US" sz="3600" dirty="0"/>
              <a:t>	"Children of the living God."</a:t>
            </a:r>
            <a:endParaRPr lang="en-US" sz="3600" dirty="0">
              <a:cs typeface="Arial" pitchFamily="34" charset="0"/>
            </a:endParaRPr>
          </a:p>
        </p:txBody>
      </p:sp>
      <p:sp>
        <p:nvSpPr>
          <p:cNvPr id="4" name="TextBox 3"/>
          <p:cNvSpPr txBox="1"/>
          <p:nvPr/>
        </p:nvSpPr>
        <p:spPr>
          <a:xfrm>
            <a:off x="5867400" y="4724401"/>
            <a:ext cx="3352800" cy="461665"/>
          </a:xfrm>
          <a:prstGeom prst="rect">
            <a:avLst/>
          </a:prstGeom>
          <a:noFill/>
        </p:spPr>
        <p:txBody>
          <a:bodyPr wrap="square" rtlCol="0">
            <a:spAutoFit/>
          </a:bodyPr>
          <a:lstStyle/>
          <a:p>
            <a:pPr algn="ctr"/>
            <a:r>
              <a:rPr lang="en-US" sz="2400" dirty="0">
                <a:solidFill>
                  <a:schemeClr val="tx1">
                    <a:lumMod val="95000"/>
                  </a:schemeClr>
                </a:solidFill>
              </a:rPr>
              <a:t>Hosea 1:10ac</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05000"/>
            <a:ext cx="7086600" cy="2308324"/>
          </a:xfrm>
          <a:prstGeom prst="rect">
            <a:avLst/>
          </a:prstGeom>
        </p:spPr>
        <p:txBody>
          <a:bodyPr wrap="square">
            <a:spAutoFit/>
          </a:bodyPr>
          <a:lstStyle/>
          <a:p>
            <a:r>
              <a:rPr lang="en-US" sz="3600" dirty="0"/>
              <a:t>For everyone who asks receives, and everyone who searches finds, and for everyone who knocks, the door will be opened."</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11:10</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105400"/>
            <a:ext cx="1905000" cy="1600438"/>
          </a:xfrm>
          <a:prstGeom prst="rect">
            <a:avLst/>
          </a:prstGeom>
          <a:noFill/>
        </p:spPr>
        <p:txBody>
          <a:bodyPr wrap="square" rtlCol="0">
            <a:spAutoFit/>
          </a:bodyPr>
          <a:lstStyle/>
          <a:p>
            <a:pPr algn="ctr"/>
            <a:r>
              <a:rPr lang="en-US" sz="1600" dirty="0">
                <a:solidFill>
                  <a:schemeClr val="tx1">
                    <a:lumMod val="95000"/>
                  </a:schemeClr>
                </a:solidFill>
              </a:rPr>
              <a:t>Study for Praying Apostle</a:t>
            </a:r>
          </a:p>
          <a:p>
            <a:pPr algn="ctr"/>
            <a:endParaRPr lang="en-US" sz="1600" dirty="0">
              <a:solidFill>
                <a:schemeClr val="tx1">
                  <a:lumMod val="95000"/>
                </a:schemeClr>
              </a:solidFill>
            </a:endParaRPr>
          </a:p>
          <a:p>
            <a:pPr algn="ctr"/>
            <a:r>
              <a:rPr lang="en-US" sz="1600" dirty="0">
                <a:solidFill>
                  <a:schemeClr val="tx1">
                    <a:lumMod val="95000"/>
                  </a:schemeClr>
                </a:solidFill>
              </a:rPr>
              <a:t>Albrecht Durer</a:t>
            </a:r>
          </a:p>
          <a:p>
            <a:pPr algn="ctr"/>
            <a:r>
              <a:rPr lang="en-US" sz="1600" dirty="0">
                <a:solidFill>
                  <a:schemeClr val="tx1">
                    <a:lumMod val="95000"/>
                  </a:schemeClr>
                </a:solidFill>
              </a:rPr>
              <a:t>Albertina Museum</a:t>
            </a:r>
          </a:p>
          <a:p>
            <a:pPr algn="ctr"/>
            <a:r>
              <a:rPr lang="en-US" sz="1600" dirty="0">
                <a:solidFill>
                  <a:schemeClr val="tx1">
                    <a:lumMod val="95000"/>
                  </a:schemeClr>
                </a:solidFill>
              </a:rPr>
              <a:t>Vienna, Austria</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8A0CFCF2-D677-4191-9010-1DFF7AAD1E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95800" y="0"/>
            <a:ext cx="4572000" cy="6858000"/>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www.JohnAugustSwanson.com - copyright 2000 by John August Swanson</a:t>
            </a:r>
          </a:p>
          <a:p>
            <a:pPr>
              <a:buNone/>
            </a:pPr>
            <a:r>
              <a:rPr lang="en-US" sz="1600" dirty="0"/>
              <a:t>http://commons.wikimedia.org/wiki/File:Friedenskuss.jpg</a:t>
            </a:r>
          </a:p>
          <a:p>
            <a:pPr>
              <a:buNone/>
            </a:pPr>
            <a:r>
              <a:rPr lang="en-US" sz="1600" dirty="0"/>
              <a:t>https://commons.wikimedia.org/wiki/File:Rubric_and_full-page_miniature_of_God_and_Abraham_(NYPL_b12455533-426528).tifhttps://commons.wikimedia.org/wiki/File:Summer_evening_at_Skagen_-_P.S._Kr%C3%B8yer_-_Google_Cultural_Institute.jpg</a:t>
            </a:r>
          </a:p>
          <a:p>
            <a:pPr>
              <a:buNone/>
            </a:pPr>
            <a:r>
              <a:rPr lang="en-US" sz="1600" dirty="0"/>
              <a:t>https://commons.wikimedia.org/wiki/File:Ursula_Malbin_sculpture_garden_in_Haifa_02.jpg</a:t>
            </a:r>
          </a:p>
          <a:p>
            <a:pPr>
              <a:buNone/>
            </a:pPr>
            <a:r>
              <a:rPr lang="en-US" sz="1600" dirty="0"/>
              <a:t>https://commons.wikimedia.org/wiki/File:John_Steuart_Curry,_Baptism_in_Kansas,_1928_1_15_18_-whitneymuseum_(40349039654).jpg</a:t>
            </a:r>
          </a:p>
          <a:p>
            <a:pPr>
              <a:buNone/>
            </a:pPr>
            <a:r>
              <a:rPr lang="en-US" sz="1600" dirty="0"/>
              <a:t>https://commons.wikimedia.org/wiki/File:The_Thankful_Poor,_1894._Henry_Ossawa_Tanner.jpg</a:t>
            </a:r>
          </a:p>
          <a:p>
            <a:pPr>
              <a:buNone/>
            </a:pPr>
            <a:r>
              <a:rPr lang="en-US" sz="1600" dirty="0"/>
              <a:t>http://commons.wikimedia.org/wiki/File:Zorn_-_Our_Daily_Bread.jpg</a:t>
            </a:r>
          </a:p>
          <a:p>
            <a:pPr>
              <a:buNone/>
            </a:pPr>
            <a:r>
              <a:rPr lang="en-US" sz="1600" dirty="0"/>
              <a:t>https://www.flickr.com/photos/oxfordshire_church_photos/413448324 - Martin Beek</a:t>
            </a:r>
          </a:p>
          <a:p>
            <a:pPr>
              <a:buNone/>
            </a:pPr>
            <a:r>
              <a:rPr lang="en-US" sz="1600" dirty="0"/>
              <a:t>http://diglib.library.vanderbilt.edu/act-imagelink.pl?RC=48293</a:t>
            </a:r>
          </a:p>
          <a:p>
            <a:pPr>
              <a:buNone/>
            </a:pPr>
            <a:r>
              <a:rPr lang="en-US" sz="1600" dirty="0"/>
              <a:t>https://commons.wikimedia.org/wiki/File:Praying_Hands_-_Albrecht_Durer.png</a:t>
            </a:r>
          </a:p>
          <a:p>
            <a:pPr>
              <a:buNone/>
            </a:pPr>
            <a:endParaRPr lang="en-US" sz="1600" dirty="0"/>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36560" y="5410200"/>
            <a:ext cx="2590800" cy="1077218"/>
          </a:xfrm>
          <a:prstGeom prst="rect">
            <a:avLst/>
          </a:prstGeom>
          <a:noFill/>
        </p:spPr>
        <p:txBody>
          <a:bodyPr wrap="square" rtlCol="0">
            <a:spAutoFit/>
          </a:bodyPr>
          <a:lstStyle/>
          <a:p>
            <a:pPr algn="ctr"/>
            <a:r>
              <a:rPr lang="en-US" sz="1600" dirty="0">
                <a:solidFill>
                  <a:schemeClr val="tx1">
                    <a:lumMod val="95000"/>
                  </a:schemeClr>
                </a:solidFill>
              </a:rPr>
              <a:t>Festival of Lights</a:t>
            </a:r>
          </a:p>
          <a:p>
            <a:pPr algn="ctr"/>
            <a:endParaRPr lang="en-US" sz="1600" dirty="0">
              <a:solidFill>
                <a:schemeClr val="tx1">
                  <a:lumMod val="95000"/>
                </a:schemeClr>
              </a:solidFill>
            </a:endParaRPr>
          </a:p>
          <a:p>
            <a:pPr algn="ctr"/>
            <a:r>
              <a:rPr lang="en-US" sz="1600" dirty="0">
                <a:solidFill>
                  <a:schemeClr val="tx1">
                    <a:lumMod val="95000"/>
                  </a:schemeClr>
                </a:solidFill>
              </a:rPr>
              <a:t>John August Swanson</a:t>
            </a:r>
          </a:p>
          <a:p>
            <a:pPr algn="ctr"/>
            <a:r>
              <a:rPr lang="en-US" sz="1600" dirty="0">
                <a:solidFill>
                  <a:schemeClr val="tx1">
                    <a:lumMod val="95000"/>
                  </a:schemeClr>
                </a:solidFill>
              </a:rPr>
              <a:t>Serigraph, 2000 </a:t>
            </a:r>
          </a:p>
        </p:txBody>
      </p:sp>
      <p:pic>
        <p:nvPicPr>
          <p:cNvPr id="4" name="Picture 3">
            <a:extLst>
              <a:ext uri="{FF2B5EF4-FFF2-40B4-BE49-F238E27FC236}">
                <a16:creationId xmlns:a16="http://schemas.microsoft.com/office/drawing/2014/main" id="{FFB96895-EE72-473D-AA5D-D1C8934E91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19600" y="0"/>
            <a:ext cx="5363050" cy="6858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9047" y="1997839"/>
            <a:ext cx="7772400" cy="2862322"/>
          </a:xfrm>
          <a:prstGeom prst="rect">
            <a:avLst/>
          </a:prstGeom>
        </p:spPr>
        <p:txBody>
          <a:bodyPr wrap="square">
            <a:spAutoFit/>
          </a:bodyPr>
          <a:lstStyle/>
          <a:p>
            <a:r>
              <a:rPr lang="en-US" sz="3600" dirty="0"/>
              <a:t>Steadfast love and faithfulness will 	meet; </a:t>
            </a:r>
          </a:p>
          <a:p>
            <a:r>
              <a:rPr lang="en-US" sz="3600" dirty="0"/>
              <a:t>righteousness and peace will kiss each 	other.</a:t>
            </a:r>
          </a:p>
          <a:p>
            <a:endParaRPr lang="en-US" sz="3600" dirty="0">
              <a:cs typeface="Arial" pitchFamily="34" charset="0"/>
            </a:endParaRPr>
          </a:p>
        </p:txBody>
      </p:sp>
      <p:sp>
        <p:nvSpPr>
          <p:cNvPr id="5" name="TextBox 4"/>
          <p:cNvSpPr txBox="1"/>
          <p:nvPr/>
        </p:nvSpPr>
        <p:spPr>
          <a:xfrm>
            <a:off x="5930153" y="4860162"/>
            <a:ext cx="3352800" cy="461665"/>
          </a:xfrm>
          <a:prstGeom prst="rect">
            <a:avLst/>
          </a:prstGeom>
          <a:noFill/>
        </p:spPr>
        <p:txBody>
          <a:bodyPr wrap="square" rtlCol="0">
            <a:spAutoFit/>
          </a:bodyPr>
          <a:lstStyle/>
          <a:p>
            <a:pPr algn="ctr"/>
            <a:r>
              <a:rPr lang="en-US" sz="2400" dirty="0">
                <a:solidFill>
                  <a:schemeClr val="tx1">
                    <a:lumMod val="95000"/>
                  </a:schemeClr>
                </a:solidFill>
              </a:rPr>
              <a:t>Psalm 85:10</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257801"/>
            <a:ext cx="1981200" cy="1323439"/>
          </a:xfrm>
          <a:prstGeom prst="rect">
            <a:avLst/>
          </a:prstGeom>
          <a:noFill/>
        </p:spPr>
        <p:txBody>
          <a:bodyPr wrap="square" rtlCol="0">
            <a:spAutoFit/>
          </a:bodyPr>
          <a:lstStyle/>
          <a:p>
            <a:pPr algn="ctr"/>
            <a:r>
              <a:rPr lang="en-US" sz="1600" dirty="0">
                <a:solidFill>
                  <a:schemeClr val="tx1">
                    <a:lumMod val="95000"/>
                  </a:schemeClr>
                </a:solidFill>
              </a:rPr>
              <a:t>Justice and Peace Kissing</a:t>
            </a:r>
          </a:p>
          <a:p>
            <a:pPr algn="ctr"/>
            <a:endParaRPr lang="en-US" sz="1600" dirty="0">
              <a:solidFill>
                <a:schemeClr val="tx1">
                  <a:lumMod val="95000"/>
                </a:schemeClr>
              </a:solidFill>
            </a:endParaRPr>
          </a:p>
          <a:p>
            <a:pPr algn="ctr"/>
            <a:r>
              <a:rPr lang="en-US" sz="1600" dirty="0">
                <a:solidFill>
                  <a:schemeClr val="tx1">
                    <a:lumMod val="95000"/>
                  </a:schemeClr>
                </a:solidFill>
              </a:rPr>
              <a:t>Schloss Friedenstein</a:t>
            </a:r>
          </a:p>
          <a:p>
            <a:pPr algn="ctr"/>
            <a:r>
              <a:rPr lang="en-US" sz="1600" dirty="0">
                <a:solidFill>
                  <a:schemeClr val="tx1">
                    <a:lumMod val="95000"/>
                  </a:schemeClr>
                </a:solidFill>
              </a:rPr>
              <a:t>Gotha, Germany</a:t>
            </a:r>
          </a:p>
        </p:txBody>
      </p:sp>
      <p:pic>
        <p:nvPicPr>
          <p:cNvPr id="2" name="Picture 1">
            <a:extLst>
              <a:ext uri="{FF2B5EF4-FFF2-40B4-BE49-F238E27FC236}">
                <a16:creationId xmlns:a16="http://schemas.microsoft.com/office/drawing/2014/main" id="{1B0C78EC-27A6-4063-9D27-6A291F9BD6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38601" y="-26796"/>
            <a:ext cx="6052185"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1752600"/>
            <a:ext cx="5791200" cy="2308324"/>
          </a:xfrm>
          <a:prstGeom prst="rect">
            <a:avLst/>
          </a:prstGeom>
        </p:spPr>
        <p:txBody>
          <a:bodyPr wrap="square">
            <a:spAutoFit/>
          </a:bodyPr>
          <a:lstStyle/>
          <a:p>
            <a:r>
              <a:rPr lang="en-US" sz="3600" dirty="0"/>
              <a:t>Abraham answered, "Let me take it upon myself to speak to the Lord, I who am but dust and ashes."</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Genesis 18:27</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4800601"/>
            <a:ext cx="1905000" cy="1846659"/>
          </a:xfrm>
          <a:prstGeom prst="rect">
            <a:avLst/>
          </a:prstGeom>
          <a:noFill/>
        </p:spPr>
        <p:txBody>
          <a:bodyPr wrap="square" rtlCol="0">
            <a:spAutoFit/>
          </a:bodyPr>
          <a:lstStyle/>
          <a:p>
            <a:pPr algn="ctr"/>
            <a:r>
              <a:rPr lang="en-US" sz="1600" dirty="0">
                <a:solidFill>
                  <a:schemeClr val="tx1">
                    <a:lumMod val="95000"/>
                  </a:schemeClr>
                </a:solidFill>
              </a:rPr>
              <a:t>Abraham Speaks with God</a:t>
            </a:r>
          </a:p>
          <a:p>
            <a:pPr algn="ctr"/>
            <a:endParaRPr lang="en-US" sz="1600" dirty="0">
              <a:solidFill>
                <a:schemeClr val="tx1">
                  <a:lumMod val="95000"/>
                </a:schemeClr>
              </a:solidFill>
            </a:endParaRPr>
          </a:p>
          <a:p>
            <a:pPr algn="ctr"/>
            <a:r>
              <a:rPr lang="en-US" sz="1600" dirty="0">
                <a:solidFill>
                  <a:schemeClr val="tx1">
                    <a:lumMod val="95000"/>
                  </a:schemeClr>
                </a:solidFill>
              </a:rPr>
              <a:t>Manuscript, 1445</a:t>
            </a:r>
          </a:p>
          <a:p>
            <a:pPr algn="ctr"/>
            <a:r>
              <a:rPr lang="en-US" sz="1600" dirty="0">
                <a:solidFill>
                  <a:schemeClr val="tx1">
                    <a:lumMod val="95000"/>
                  </a:schemeClr>
                </a:solidFill>
              </a:rPr>
              <a:t>New York Public Library</a:t>
            </a:r>
          </a:p>
          <a:p>
            <a:pPr algn="ctr"/>
            <a:r>
              <a:rPr lang="en-US" sz="1600" dirty="0">
                <a:solidFill>
                  <a:schemeClr val="tx1">
                    <a:lumMod val="95000"/>
                  </a:schemeClr>
                </a:solidFill>
              </a:rPr>
              <a:t>New York, NY</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92D7E90B-55BD-4ED4-ABC4-35B5FCCFAD78}"/>
              </a:ext>
            </a:extLst>
          </p:cNvPr>
          <p:cNvPicPr>
            <a:picLocks noChangeAspect="1"/>
          </p:cNvPicPr>
          <p:nvPr/>
        </p:nvPicPr>
        <p:blipFill>
          <a:blip r:embed="rId2"/>
          <a:stretch>
            <a:fillRect/>
          </a:stretch>
        </p:blipFill>
        <p:spPr>
          <a:xfrm>
            <a:off x="4114801" y="0"/>
            <a:ext cx="5274545" cy="68580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676400"/>
            <a:ext cx="6858000" cy="2862322"/>
          </a:xfrm>
          <a:prstGeom prst="rect">
            <a:avLst/>
          </a:prstGeom>
        </p:spPr>
        <p:txBody>
          <a:bodyPr wrap="square">
            <a:spAutoFit/>
          </a:bodyPr>
          <a:lstStyle/>
          <a:p>
            <a:r>
              <a:rPr lang="en-US" sz="3600" dirty="0"/>
              <a:t>I give you thanks, O LORD, with my whole heart … On the day I called, you answered me, you increased my strength of soul.</a:t>
            </a:r>
          </a:p>
          <a:p>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Psalm 138:1a, 3</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4876800"/>
            <a:ext cx="1489494" cy="1815882"/>
          </a:xfrm>
          <a:prstGeom prst="rect">
            <a:avLst/>
          </a:prstGeom>
          <a:noFill/>
        </p:spPr>
        <p:txBody>
          <a:bodyPr wrap="square" rtlCol="0">
            <a:spAutoFit/>
          </a:bodyPr>
          <a:lstStyle/>
          <a:p>
            <a:pPr algn="ctr"/>
            <a:r>
              <a:rPr lang="en-US" sz="1400" dirty="0">
                <a:solidFill>
                  <a:schemeClr val="tx1">
                    <a:lumMod val="95000"/>
                  </a:schemeClr>
                </a:solidFill>
              </a:rPr>
              <a:t>For Only One Short Hour (The Seamstress)</a:t>
            </a:r>
          </a:p>
          <a:p>
            <a:pPr algn="ctr"/>
            <a:endParaRPr lang="en-US" sz="1400" dirty="0">
              <a:solidFill>
                <a:schemeClr val="tx1">
                  <a:lumMod val="95000"/>
                </a:schemeClr>
              </a:solidFill>
            </a:endParaRPr>
          </a:p>
          <a:p>
            <a:pPr algn="ctr"/>
            <a:r>
              <a:rPr lang="en-US" sz="1400" dirty="0">
                <a:solidFill>
                  <a:schemeClr val="tx1">
                    <a:lumMod val="95000"/>
                  </a:schemeClr>
                </a:solidFill>
              </a:rPr>
              <a:t>Anna Blunden  Yale Center for British Art</a:t>
            </a:r>
          </a:p>
          <a:p>
            <a:pPr algn="ctr"/>
            <a:r>
              <a:rPr lang="en-US" sz="1400" dirty="0">
                <a:solidFill>
                  <a:schemeClr val="tx1">
                    <a:lumMod val="95000"/>
                  </a:schemeClr>
                </a:solidFill>
              </a:rPr>
              <a:t>New Haven, CT</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FAFEA8C0-893C-0B2F-3DC3-6C71711CD7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12389" y="0"/>
            <a:ext cx="5707811" cy="685800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453</TotalTime>
  <Words>746</Words>
  <Application>Microsoft Office PowerPoint</Application>
  <PresentationFormat>Widescreen</PresentationFormat>
  <Paragraphs>68</Paragraphs>
  <Slides>22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First Sunday after Christmas Day Year A</vt:lpstr>
      <vt:lpstr>Seventh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109</cp:revision>
  <dcterms:created xsi:type="dcterms:W3CDTF">2016-08-31T16:46:43Z</dcterms:created>
  <dcterms:modified xsi:type="dcterms:W3CDTF">2022-11-11T17:54:18Z</dcterms:modified>
</cp:coreProperties>
</file>