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27"/>
  </p:notesMasterIdLst>
  <p:sldIdLst>
    <p:sldId id="256" r:id="rId2"/>
    <p:sldId id="395" r:id="rId3"/>
    <p:sldId id="427" r:id="rId4"/>
    <p:sldId id="397" r:id="rId5"/>
    <p:sldId id="428" r:id="rId6"/>
    <p:sldId id="399" r:id="rId7"/>
    <p:sldId id="400" r:id="rId8"/>
    <p:sldId id="403" r:id="rId9"/>
    <p:sldId id="404" r:id="rId10"/>
    <p:sldId id="405" r:id="rId11"/>
    <p:sldId id="407" r:id="rId12"/>
    <p:sldId id="412" r:id="rId13"/>
    <p:sldId id="398" r:id="rId14"/>
    <p:sldId id="282" r:id="rId15"/>
    <p:sldId id="382" r:id="rId16"/>
    <p:sldId id="383" r:id="rId17"/>
    <p:sldId id="384" r:id="rId18"/>
    <p:sldId id="385" r:id="rId19"/>
    <p:sldId id="387" r:id="rId20"/>
    <p:sldId id="392" r:id="rId21"/>
    <p:sldId id="409" r:id="rId22"/>
    <p:sldId id="390" r:id="rId23"/>
    <p:sldId id="391" r:id="rId24"/>
    <p:sldId id="424" r:id="rId25"/>
    <p:sldId id="297"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8E5C0"/>
    <a:srgbClr val="845722"/>
    <a:srgbClr val="7C5D57"/>
    <a:srgbClr val="FBE8C0"/>
    <a:srgbClr val="FDE9C2"/>
    <a:srgbClr val="BB8E40"/>
    <a:srgbClr val="FBE9C1"/>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0626" autoAdjust="0"/>
    <p:restoredTop sz="94694"/>
  </p:normalViewPr>
  <p:slideViewPr>
    <p:cSldViewPr>
      <p:cViewPr varScale="1">
        <p:scale>
          <a:sx n="74" d="100"/>
          <a:sy n="74" d="100"/>
        </p:scale>
        <p:origin x="86" y="96"/>
      </p:cViewPr>
      <p:guideLst>
        <p:guide orient="horz" pos="2160"/>
        <p:guide pos="3840"/>
      </p:guideLst>
    </p:cSldViewPr>
  </p:slideViewPr>
  <p:notesTextViewPr>
    <p:cViewPr>
      <p:scale>
        <a:sx n="100" d="100"/>
        <a:sy n="100" d="100"/>
      </p:scale>
      <p:origin x="0" y="0"/>
    </p:cViewPr>
  </p:notesTextViewPr>
  <p:sorterViewPr>
    <p:cViewPr varScale="1">
      <p:scale>
        <a:sx n="1" d="1"/>
        <a:sy n="1" d="1"/>
      </p:scale>
      <p:origin x="0" y="-835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B492283-5DAD-4197-8B51-666D80DBD764}" type="datetimeFigureOut">
              <a:rPr lang="en-US" smtClean="0"/>
              <a:pPr/>
              <a:t>11/11/2022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8221417-9C38-480C-A012-705512C668E9}"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221417-9C38-480C-A012-705512C668E9}" type="slidenum">
              <a:rPr lang="en-US" smtClean="0"/>
              <a:pPr/>
              <a:t>17</a:t>
            </a:fld>
            <a:endParaRPr lang="en-US"/>
          </a:p>
        </p:txBody>
      </p:sp>
    </p:spTree>
    <p:extLst>
      <p:ext uri="{BB962C8B-B14F-4D97-AF65-F5344CB8AC3E}">
        <p14:creationId xmlns:p14="http://schemas.microsoft.com/office/powerpoint/2010/main" val="20461593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221417-9C38-480C-A012-705512C668E9}" type="slidenum">
              <a:rPr lang="en-US" smtClean="0"/>
              <a:pPr/>
              <a:t>20</a:t>
            </a:fld>
            <a:endParaRPr lang="en-US"/>
          </a:p>
        </p:txBody>
      </p:sp>
    </p:spTree>
    <p:extLst>
      <p:ext uri="{BB962C8B-B14F-4D97-AF65-F5344CB8AC3E}">
        <p14:creationId xmlns:p14="http://schemas.microsoft.com/office/powerpoint/2010/main" val="3590604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221417-9C38-480C-A012-705512C668E9}" type="slidenum">
              <a:rPr lang="en-US" smtClean="0"/>
              <a:pPr/>
              <a:t>24</a:t>
            </a:fld>
            <a:endParaRPr lang="en-US"/>
          </a:p>
        </p:txBody>
      </p:sp>
    </p:spTree>
    <p:extLst>
      <p:ext uri="{BB962C8B-B14F-4D97-AF65-F5344CB8AC3E}">
        <p14:creationId xmlns:p14="http://schemas.microsoft.com/office/powerpoint/2010/main" val="35503954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C0B54B3-2CAD-43AB-968D-4DD9821B749A}" type="datetimeFigureOut">
              <a:rPr lang="en-US" smtClean="0"/>
              <a:pPr/>
              <a:t>11/11/2022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C0B54B3-2CAD-43AB-968D-4DD9821B749A}" type="datetimeFigureOut">
              <a:rPr lang="en-US" smtClean="0"/>
              <a:pPr/>
              <a:t>11/11/2022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C0B54B3-2CAD-43AB-968D-4DD9821B749A}" type="datetimeFigureOut">
              <a:rPr lang="en-US" smtClean="0"/>
              <a:pPr/>
              <a:t>11/11/2022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C0B54B3-2CAD-43AB-968D-4DD9821B749A}" type="datetimeFigureOut">
              <a:rPr lang="en-US" smtClean="0"/>
              <a:pPr/>
              <a:t>11/11/2022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C0B54B3-2CAD-43AB-968D-4DD9821B749A}" type="datetimeFigureOut">
              <a:rPr lang="en-US" smtClean="0"/>
              <a:pPr/>
              <a:t>11/11/2022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0B54B3-2CAD-43AB-968D-4DD9821B749A}" type="datetimeFigureOut">
              <a:rPr lang="en-US" smtClean="0"/>
              <a:pPr/>
              <a:t>11/11/2022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11/11/2022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11/11/2022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0B54B3-2CAD-43AB-968D-4DD9821B749A}" type="datetimeFigureOut">
              <a:rPr lang="en-US" smtClean="0"/>
              <a:pPr/>
              <a:t>11/11/2022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B58C43-C734-4CA5-908D-0774FB52B723}"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advTm="800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6000" b="-36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05000" y="3101976"/>
            <a:ext cx="8458200" cy="1698625"/>
          </a:xfrm>
        </p:spPr>
        <p:txBody>
          <a:bodyPr>
            <a:noAutofit/>
          </a:bodyPr>
          <a:lstStyle/>
          <a:p>
            <a:r>
              <a:rPr lang="en-US" sz="8000" dirty="0">
                <a:solidFill>
                  <a:srgbClr val="FBE9C1"/>
                </a:solidFill>
              </a:rPr>
              <a:t>Sixth Sunday after Pentecost</a:t>
            </a:r>
          </a:p>
        </p:txBody>
      </p:sp>
      <p:sp>
        <p:nvSpPr>
          <p:cNvPr id="3" name="Subtitle 2"/>
          <p:cNvSpPr>
            <a:spLocks noGrp="1"/>
          </p:cNvSpPr>
          <p:nvPr>
            <p:ph type="subTitle" idx="1"/>
          </p:nvPr>
        </p:nvSpPr>
        <p:spPr>
          <a:xfrm>
            <a:off x="2819400" y="5029200"/>
            <a:ext cx="6400800" cy="838200"/>
          </a:xfrm>
        </p:spPr>
        <p:txBody>
          <a:bodyPr>
            <a:normAutofit/>
          </a:bodyPr>
          <a:lstStyle/>
          <a:p>
            <a:r>
              <a:rPr lang="en-US" sz="4800" i="1" dirty="0">
                <a:solidFill>
                  <a:srgbClr val="BB8E40"/>
                </a:solidFill>
              </a:rPr>
              <a:t>Year C</a:t>
            </a:r>
          </a:p>
        </p:txBody>
      </p:sp>
      <p:sp>
        <p:nvSpPr>
          <p:cNvPr id="4" name="Rectangle 3"/>
          <p:cNvSpPr/>
          <p:nvPr/>
        </p:nvSpPr>
        <p:spPr>
          <a:xfrm>
            <a:off x="2286000" y="5903894"/>
            <a:ext cx="7696200" cy="954107"/>
          </a:xfrm>
          <a:prstGeom prst="rect">
            <a:avLst/>
          </a:prstGeom>
          <a:solidFill>
            <a:srgbClr val="F8E5C0">
              <a:alpha val="70000"/>
            </a:srgbClr>
          </a:solidFill>
        </p:spPr>
        <p:txBody>
          <a:bodyPr wrap="square">
            <a:spAutoFit/>
          </a:bodyPr>
          <a:lstStyle/>
          <a:p>
            <a:pPr algn="ctr"/>
            <a:r>
              <a:rPr lang="en-US" sz="2800" dirty="0">
                <a:solidFill>
                  <a:srgbClr val="845722"/>
                </a:solidFill>
              </a:rPr>
              <a:t>Amos 8:1-12 and Psalm 52  •  Genesis 18:1-10a and Psalm 15  •  Colossians 1:15-28  •  Luke 10:38-42</a:t>
            </a:r>
          </a:p>
        </p:txBody>
      </p:sp>
    </p:spTree>
  </p:cSld>
  <p:clrMapOvr>
    <a:masterClrMapping/>
  </p:clrMapOvr>
  <p:transition advTm="800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90800" y="1600200"/>
            <a:ext cx="7239000" cy="2308324"/>
          </a:xfrm>
          <a:prstGeom prst="rect">
            <a:avLst/>
          </a:prstGeom>
        </p:spPr>
        <p:txBody>
          <a:bodyPr wrap="square">
            <a:spAutoFit/>
          </a:bodyPr>
          <a:lstStyle/>
          <a:p>
            <a:r>
              <a:rPr lang="en-US" sz="3600" dirty="0"/>
              <a:t>They said to him, "Where is your wife Sarah?" … Then one said, "I will surely return to you in due season, and your wife Sarah shall have a son."</a:t>
            </a:r>
            <a:endParaRPr lang="en-US" sz="3600" dirty="0">
              <a:cs typeface="Arial" pitchFamily="34" charset="0"/>
            </a:endParaRPr>
          </a:p>
        </p:txBody>
      </p:sp>
      <p:sp>
        <p:nvSpPr>
          <p:cNvPr id="5" name="TextBox 4"/>
          <p:cNvSpPr txBox="1"/>
          <p:nvPr/>
        </p:nvSpPr>
        <p:spPr>
          <a:xfrm>
            <a:off x="5943600" y="4343401"/>
            <a:ext cx="3352800" cy="461665"/>
          </a:xfrm>
          <a:prstGeom prst="rect">
            <a:avLst/>
          </a:prstGeom>
          <a:noFill/>
        </p:spPr>
        <p:txBody>
          <a:bodyPr wrap="square" rtlCol="0">
            <a:spAutoFit/>
          </a:bodyPr>
          <a:lstStyle/>
          <a:p>
            <a:pPr algn="ctr"/>
            <a:r>
              <a:rPr lang="en-US" sz="2400" dirty="0">
                <a:solidFill>
                  <a:schemeClr val="tx1">
                    <a:lumMod val="95000"/>
                  </a:schemeClr>
                </a:solidFill>
              </a:rPr>
              <a:t>Genesis 18:9a, 10a</a:t>
            </a:r>
          </a:p>
        </p:txBody>
      </p:sp>
    </p:spTree>
    <p:extLst>
      <p:ext uri="{BB962C8B-B14F-4D97-AF65-F5344CB8AC3E}">
        <p14:creationId xmlns:p14="http://schemas.microsoft.com/office/powerpoint/2010/main" val="1822191768"/>
      </p:ext>
    </p:extLst>
  </p:cSld>
  <p:clrMapOvr>
    <a:masterClrMapping/>
  </p:clrMapOvr>
  <p:transition advTm="800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400800"/>
            <a:ext cx="8763000" cy="338554"/>
          </a:xfrm>
          <a:prstGeom prst="rect">
            <a:avLst/>
          </a:prstGeom>
          <a:noFill/>
        </p:spPr>
        <p:txBody>
          <a:bodyPr wrap="square" rtlCol="0">
            <a:spAutoFit/>
          </a:bodyPr>
          <a:lstStyle/>
          <a:p>
            <a:pPr algn="ctr"/>
            <a:r>
              <a:rPr lang="en-US" sz="1600" dirty="0">
                <a:solidFill>
                  <a:schemeClr val="tx1">
                    <a:lumMod val="95000"/>
                  </a:schemeClr>
                </a:solidFill>
              </a:rPr>
              <a:t>Sarah Hears the Visitor's Promise  --  Master of James IV of Scotland, Getty Center, Los Angeles, CA </a:t>
            </a:r>
          </a:p>
        </p:txBody>
      </p:sp>
      <p:pic>
        <p:nvPicPr>
          <p:cNvPr id="3" name="Picture 2">
            <a:extLst>
              <a:ext uri="{FF2B5EF4-FFF2-40B4-BE49-F238E27FC236}">
                <a16:creationId xmlns:a16="http://schemas.microsoft.com/office/drawing/2014/main" id="{9FD00998-E558-4EE3-A051-9EC3471D116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779326" y="118646"/>
            <a:ext cx="8633348" cy="6282154"/>
          </a:xfrm>
          <a:prstGeom prst="rect">
            <a:avLst/>
          </a:prstGeom>
        </p:spPr>
      </p:pic>
    </p:spTree>
    <p:extLst>
      <p:ext uri="{BB962C8B-B14F-4D97-AF65-F5344CB8AC3E}">
        <p14:creationId xmlns:p14="http://schemas.microsoft.com/office/powerpoint/2010/main" val="2736495759"/>
      </p:ext>
    </p:extLst>
  </p:cSld>
  <p:clrMapOvr>
    <a:masterClrMapping/>
  </p:clrMapOvr>
  <p:transition advTm="800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95600" y="1981200"/>
            <a:ext cx="6705600" cy="1754326"/>
          </a:xfrm>
          <a:prstGeom prst="rect">
            <a:avLst/>
          </a:prstGeom>
        </p:spPr>
        <p:txBody>
          <a:bodyPr wrap="square">
            <a:spAutoFit/>
          </a:bodyPr>
          <a:lstStyle/>
          <a:p>
            <a:r>
              <a:rPr lang="en-US" sz="3600" dirty="0"/>
              <a:t>… God chose to make known how great … are the riches … of this mystery, which is Christ in you …</a:t>
            </a:r>
            <a:endParaRPr lang="en-US" sz="3600" dirty="0">
              <a:cs typeface="Arial" pitchFamily="34" charset="0"/>
            </a:endParaRPr>
          </a:p>
        </p:txBody>
      </p:sp>
      <p:sp>
        <p:nvSpPr>
          <p:cNvPr id="5" name="TextBox 4"/>
          <p:cNvSpPr txBox="1"/>
          <p:nvPr/>
        </p:nvSpPr>
        <p:spPr>
          <a:xfrm>
            <a:off x="5943600" y="4343401"/>
            <a:ext cx="3352800" cy="461665"/>
          </a:xfrm>
          <a:prstGeom prst="rect">
            <a:avLst/>
          </a:prstGeom>
          <a:noFill/>
        </p:spPr>
        <p:txBody>
          <a:bodyPr wrap="square" rtlCol="0">
            <a:spAutoFit/>
          </a:bodyPr>
          <a:lstStyle/>
          <a:p>
            <a:pPr algn="ctr"/>
            <a:r>
              <a:rPr lang="en-US" sz="2400" dirty="0">
                <a:solidFill>
                  <a:schemeClr val="tx1">
                    <a:lumMod val="95000"/>
                  </a:schemeClr>
                </a:solidFill>
              </a:rPr>
              <a:t>Colossians 1:27acd</a:t>
            </a:r>
          </a:p>
        </p:txBody>
      </p:sp>
    </p:spTree>
    <p:extLst>
      <p:ext uri="{BB962C8B-B14F-4D97-AF65-F5344CB8AC3E}">
        <p14:creationId xmlns:p14="http://schemas.microsoft.com/office/powerpoint/2010/main" val="1128870356"/>
      </p:ext>
    </p:extLst>
  </p:cSld>
  <p:clrMapOvr>
    <a:masterClrMapping/>
  </p:clrMapOvr>
  <p:transition advTm="800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5410201"/>
            <a:ext cx="1878422" cy="1323439"/>
          </a:xfrm>
          <a:prstGeom prst="rect">
            <a:avLst/>
          </a:prstGeom>
          <a:noFill/>
        </p:spPr>
        <p:txBody>
          <a:bodyPr wrap="square" rtlCol="0">
            <a:spAutoFit/>
          </a:bodyPr>
          <a:lstStyle/>
          <a:p>
            <a:pPr algn="ctr"/>
            <a:r>
              <a:rPr lang="en-US" sz="1600" dirty="0">
                <a:solidFill>
                  <a:schemeClr val="tx1">
                    <a:lumMod val="95000"/>
                  </a:schemeClr>
                </a:solidFill>
              </a:rPr>
              <a:t>Jesus with Loaves and Fish</a:t>
            </a:r>
          </a:p>
          <a:p>
            <a:pPr algn="ctr"/>
            <a:endParaRPr lang="en-US" sz="1600" dirty="0">
              <a:solidFill>
                <a:schemeClr val="tx1">
                  <a:lumMod val="95000"/>
                </a:schemeClr>
              </a:solidFill>
            </a:endParaRPr>
          </a:p>
          <a:p>
            <a:pPr algn="ctr"/>
            <a:r>
              <a:rPr lang="en-US" sz="1600" dirty="0">
                <a:solidFill>
                  <a:schemeClr val="tx1">
                    <a:lumMod val="95000"/>
                  </a:schemeClr>
                </a:solidFill>
              </a:rPr>
              <a:t>Church sanctuary</a:t>
            </a:r>
          </a:p>
          <a:p>
            <a:pPr algn="ctr"/>
            <a:r>
              <a:rPr lang="en-US" sz="1600" dirty="0">
                <a:solidFill>
                  <a:schemeClr val="tx1">
                    <a:lumMod val="95000"/>
                  </a:schemeClr>
                </a:solidFill>
              </a:rPr>
              <a:t>Kenya</a:t>
            </a:r>
          </a:p>
        </p:txBody>
      </p:sp>
      <p:pic>
        <p:nvPicPr>
          <p:cNvPr id="5" name="Picture 4">
            <a:extLst>
              <a:ext uri="{FF2B5EF4-FFF2-40B4-BE49-F238E27FC236}">
                <a16:creationId xmlns:a16="http://schemas.microsoft.com/office/drawing/2014/main" id="{1BE181B4-8254-4DD9-9292-3A831CF52470}"/>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229100" y="19930"/>
            <a:ext cx="5524500" cy="6884377"/>
          </a:xfrm>
          <a:prstGeom prst="rect">
            <a:avLst/>
          </a:prstGeom>
        </p:spPr>
      </p:pic>
    </p:spTree>
  </p:cSld>
  <p:clrMapOvr>
    <a:masterClrMapping/>
  </p:clrMapOvr>
  <p:transition advTm="800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71800" y="1981200"/>
            <a:ext cx="6934200" cy="2308324"/>
          </a:xfrm>
          <a:prstGeom prst="rect">
            <a:avLst/>
          </a:prstGeom>
        </p:spPr>
        <p:txBody>
          <a:bodyPr wrap="square">
            <a:spAutoFit/>
          </a:bodyPr>
          <a:lstStyle/>
          <a:p>
            <a:r>
              <a:rPr lang="en-US" sz="3600" dirty="0"/>
              <a:t>Now as they went on their way, he entered a certain village, where a woman named Martha welcomed him into her home.</a:t>
            </a:r>
            <a:endParaRPr lang="en-US" sz="3600" dirty="0">
              <a:cs typeface="Arial" pitchFamily="34" charset="0"/>
            </a:endParaRPr>
          </a:p>
        </p:txBody>
      </p:sp>
      <p:sp>
        <p:nvSpPr>
          <p:cNvPr id="4" name="TextBox 3"/>
          <p:cNvSpPr txBox="1"/>
          <p:nvPr/>
        </p:nvSpPr>
        <p:spPr>
          <a:xfrm>
            <a:off x="5791200" y="4876801"/>
            <a:ext cx="3352800" cy="461665"/>
          </a:xfrm>
          <a:prstGeom prst="rect">
            <a:avLst/>
          </a:prstGeom>
          <a:noFill/>
        </p:spPr>
        <p:txBody>
          <a:bodyPr wrap="square" rtlCol="0">
            <a:spAutoFit/>
          </a:bodyPr>
          <a:lstStyle/>
          <a:p>
            <a:pPr algn="ctr"/>
            <a:r>
              <a:rPr lang="en-US" sz="2400" dirty="0">
                <a:solidFill>
                  <a:schemeClr val="tx1">
                    <a:lumMod val="95000"/>
                  </a:schemeClr>
                </a:solidFill>
              </a:rPr>
              <a:t>Luke 10:38</a:t>
            </a:r>
          </a:p>
        </p:txBody>
      </p:sp>
    </p:spTree>
    <p:extLst>
      <p:ext uri="{BB962C8B-B14F-4D97-AF65-F5344CB8AC3E}">
        <p14:creationId xmlns:p14="http://schemas.microsoft.com/office/powerpoint/2010/main" val="775582864"/>
      </p:ext>
    </p:extLst>
  </p:cSld>
  <p:clrMapOvr>
    <a:masterClrMapping/>
  </p:clrMapOvr>
  <p:transition advTm="800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52600" y="6443246"/>
            <a:ext cx="8763000" cy="338554"/>
          </a:xfrm>
          <a:prstGeom prst="rect">
            <a:avLst/>
          </a:prstGeom>
          <a:noFill/>
        </p:spPr>
        <p:txBody>
          <a:bodyPr wrap="square" rtlCol="0">
            <a:spAutoFit/>
          </a:bodyPr>
          <a:lstStyle/>
          <a:p>
            <a:pPr algn="ctr"/>
            <a:r>
              <a:rPr lang="en-US" sz="1600" dirty="0">
                <a:solidFill>
                  <a:schemeClr val="tx1">
                    <a:lumMod val="95000"/>
                  </a:schemeClr>
                </a:solidFill>
              </a:rPr>
              <a:t>Mary, Sister of Lazarus, Welcomes Jesus Into Her Home  --  Nikolai Ge  </a:t>
            </a:r>
          </a:p>
        </p:txBody>
      </p:sp>
      <p:pic>
        <p:nvPicPr>
          <p:cNvPr id="2" name="Picture 1">
            <a:extLst>
              <a:ext uri="{FF2B5EF4-FFF2-40B4-BE49-F238E27FC236}">
                <a16:creationId xmlns:a16="http://schemas.microsoft.com/office/drawing/2014/main" id="{94B8CF6A-2C94-41A5-B90C-CE471D2AE28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0" y="24384"/>
            <a:ext cx="9144000" cy="6382512"/>
          </a:xfrm>
          <a:prstGeom prst="rect">
            <a:avLst/>
          </a:prstGeom>
        </p:spPr>
      </p:pic>
    </p:spTree>
    <p:extLst>
      <p:ext uri="{BB962C8B-B14F-4D97-AF65-F5344CB8AC3E}">
        <p14:creationId xmlns:p14="http://schemas.microsoft.com/office/powerpoint/2010/main" val="2316063937"/>
      </p:ext>
    </p:extLst>
  </p:cSld>
  <p:clrMapOvr>
    <a:masterClrMapping/>
  </p:clrMapOvr>
  <p:transition advTm="800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9"/>
            <a:ext cx="6858000" cy="1754326"/>
          </a:xfrm>
          <a:prstGeom prst="rect">
            <a:avLst/>
          </a:prstGeom>
        </p:spPr>
        <p:txBody>
          <a:bodyPr wrap="square">
            <a:spAutoFit/>
          </a:bodyPr>
          <a:lstStyle/>
          <a:p>
            <a:r>
              <a:rPr lang="en-US" sz="3600" dirty="0"/>
              <a:t>She had a sister named Mary, who sat at the Lord's feet and listened to what he was saying.</a:t>
            </a:r>
            <a:endParaRPr lang="en-US" sz="3600" dirty="0">
              <a:cs typeface="Arial" pitchFamily="34" charset="0"/>
            </a:endParaRPr>
          </a:p>
        </p:txBody>
      </p:sp>
      <p:sp>
        <p:nvSpPr>
          <p:cNvPr id="5" name="TextBox 4"/>
          <p:cNvSpPr txBox="1"/>
          <p:nvPr/>
        </p:nvSpPr>
        <p:spPr>
          <a:xfrm>
            <a:off x="5943600" y="4343401"/>
            <a:ext cx="3352800" cy="461665"/>
          </a:xfrm>
          <a:prstGeom prst="rect">
            <a:avLst/>
          </a:prstGeom>
          <a:noFill/>
        </p:spPr>
        <p:txBody>
          <a:bodyPr wrap="square" rtlCol="0">
            <a:spAutoFit/>
          </a:bodyPr>
          <a:lstStyle/>
          <a:p>
            <a:pPr algn="ctr"/>
            <a:r>
              <a:rPr lang="en-US" sz="2400" dirty="0">
                <a:solidFill>
                  <a:schemeClr val="tx1">
                    <a:lumMod val="95000"/>
                  </a:schemeClr>
                </a:solidFill>
              </a:rPr>
              <a:t>Luke 10:39</a:t>
            </a:r>
          </a:p>
        </p:txBody>
      </p:sp>
    </p:spTree>
    <p:extLst>
      <p:ext uri="{BB962C8B-B14F-4D97-AF65-F5344CB8AC3E}">
        <p14:creationId xmlns:p14="http://schemas.microsoft.com/office/powerpoint/2010/main" val="4235034351"/>
      </p:ext>
    </p:extLst>
  </p:cSld>
  <p:clrMapOvr>
    <a:masterClrMapping/>
  </p:clrMapOvr>
  <p:transition advTm="800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00200" y="5628382"/>
            <a:ext cx="2590800" cy="1077218"/>
          </a:xfrm>
          <a:prstGeom prst="rect">
            <a:avLst/>
          </a:prstGeom>
          <a:noFill/>
        </p:spPr>
        <p:txBody>
          <a:bodyPr wrap="square" rtlCol="0">
            <a:spAutoFit/>
          </a:bodyPr>
          <a:lstStyle/>
          <a:p>
            <a:pPr algn="ctr"/>
            <a:r>
              <a:rPr lang="en-US" sz="1600" dirty="0">
                <a:solidFill>
                  <a:schemeClr val="tx1">
                    <a:lumMod val="95000"/>
                  </a:schemeClr>
                </a:solidFill>
              </a:rPr>
              <a:t>Jesus with Mary, detail of Jesus, Mary and Martha</a:t>
            </a:r>
          </a:p>
          <a:p>
            <a:pPr algn="ctr"/>
            <a:endParaRPr lang="en-US" sz="1600" dirty="0">
              <a:solidFill>
                <a:schemeClr val="tx1">
                  <a:lumMod val="95000"/>
                </a:schemeClr>
              </a:solidFill>
            </a:endParaRPr>
          </a:p>
          <a:p>
            <a:pPr algn="ctr"/>
            <a:r>
              <a:rPr lang="en-US" sz="1600" dirty="0">
                <a:solidFill>
                  <a:schemeClr val="tx1">
                    <a:lumMod val="95000"/>
                  </a:schemeClr>
                </a:solidFill>
              </a:rPr>
              <a:t>JESUS MAFA, Cameroon</a:t>
            </a:r>
          </a:p>
        </p:txBody>
      </p:sp>
      <p:pic>
        <p:nvPicPr>
          <p:cNvPr id="2" name="Picture 1">
            <a:extLst>
              <a:ext uri="{FF2B5EF4-FFF2-40B4-BE49-F238E27FC236}">
                <a16:creationId xmlns:a16="http://schemas.microsoft.com/office/drawing/2014/main" id="{DC9617FD-45DC-408C-B181-51F50101135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343401" y="72182"/>
            <a:ext cx="6324599" cy="6709618"/>
          </a:xfrm>
          <a:prstGeom prst="rect">
            <a:avLst/>
          </a:prstGeom>
        </p:spPr>
      </p:pic>
    </p:spTree>
    <p:extLst>
      <p:ext uri="{BB962C8B-B14F-4D97-AF65-F5344CB8AC3E}">
        <p14:creationId xmlns:p14="http://schemas.microsoft.com/office/powerpoint/2010/main" val="754227651"/>
      </p:ext>
    </p:extLst>
  </p:cSld>
  <p:clrMapOvr>
    <a:masterClrMapping/>
  </p:clrMapOvr>
  <p:transition advTm="800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429001" y="2057400"/>
            <a:ext cx="5890591" cy="1754326"/>
          </a:xfrm>
          <a:prstGeom prst="rect">
            <a:avLst/>
          </a:prstGeom>
        </p:spPr>
        <p:txBody>
          <a:bodyPr wrap="square">
            <a:spAutoFit/>
          </a:bodyPr>
          <a:lstStyle/>
          <a:p>
            <a:r>
              <a:rPr lang="en-US" sz="3600" dirty="0"/>
              <a:t>But Martha was distracted by her many tasks; so she came to him and asked, </a:t>
            </a:r>
            <a:endParaRPr lang="en-US" sz="3600" dirty="0">
              <a:cs typeface="Arial" pitchFamily="34" charset="0"/>
            </a:endParaRPr>
          </a:p>
        </p:txBody>
      </p:sp>
      <p:sp>
        <p:nvSpPr>
          <p:cNvPr id="5" name="TextBox 4"/>
          <p:cNvSpPr txBox="1"/>
          <p:nvPr/>
        </p:nvSpPr>
        <p:spPr>
          <a:xfrm>
            <a:off x="6096000" y="4343401"/>
            <a:ext cx="3352800" cy="461665"/>
          </a:xfrm>
          <a:prstGeom prst="rect">
            <a:avLst/>
          </a:prstGeom>
          <a:noFill/>
        </p:spPr>
        <p:txBody>
          <a:bodyPr wrap="square" rtlCol="0">
            <a:spAutoFit/>
          </a:bodyPr>
          <a:lstStyle/>
          <a:p>
            <a:pPr algn="ctr"/>
            <a:r>
              <a:rPr lang="en-US" sz="2400" dirty="0">
                <a:solidFill>
                  <a:schemeClr val="tx1">
                    <a:lumMod val="95000"/>
                  </a:schemeClr>
                </a:solidFill>
              </a:rPr>
              <a:t>Luke 10:40a</a:t>
            </a:r>
          </a:p>
        </p:txBody>
      </p:sp>
    </p:spTree>
    <p:extLst>
      <p:ext uri="{BB962C8B-B14F-4D97-AF65-F5344CB8AC3E}">
        <p14:creationId xmlns:p14="http://schemas.microsoft.com/office/powerpoint/2010/main" val="2699193046"/>
      </p:ext>
    </p:extLst>
  </p:cSld>
  <p:clrMapOvr>
    <a:masterClrMapping/>
  </p:clrMapOvr>
  <p:transition advTm="800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05000"/>
            <a:ext cx="7086600" cy="1754326"/>
          </a:xfrm>
          <a:prstGeom prst="rect">
            <a:avLst/>
          </a:prstGeom>
        </p:spPr>
        <p:txBody>
          <a:bodyPr wrap="square">
            <a:spAutoFit/>
          </a:bodyPr>
          <a:lstStyle/>
          <a:p>
            <a:r>
              <a:rPr lang="en-US" sz="3600" dirty="0"/>
              <a:t>"Lord, do you not care that my sister has left me to do all the work by myself? Tell her then to help me."</a:t>
            </a:r>
            <a:endParaRPr lang="en-US" sz="3600" dirty="0">
              <a:cs typeface="Arial" pitchFamily="34" charset="0"/>
            </a:endParaRPr>
          </a:p>
        </p:txBody>
      </p:sp>
      <p:sp>
        <p:nvSpPr>
          <p:cNvPr id="5" name="TextBox 4"/>
          <p:cNvSpPr txBox="1"/>
          <p:nvPr/>
        </p:nvSpPr>
        <p:spPr>
          <a:xfrm>
            <a:off x="5791200" y="4419601"/>
            <a:ext cx="3352800" cy="461665"/>
          </a:xfrm>
          <a:prstGeom prst="rect">
            <a:avLst/>
          </a:prstGeom>
          <a:noFill/>
        </p:spPr>
        <p:txBody>
          <a:bodyPr wrap="square" rtlCol="0">
            <a:spAutoFit/>
          </a:bodyPr>
          <a:lstStyle/>
          <a:p>
            <a:pPr algn="ctr"/>
            <a:r>
              <a:rPr lang="en-US" sz="2400" dirty="0">
                <a:solidFill>
                  <a:schemeClr val="tx1">
                    <a:lumMod val="95000"/>
                  </a:schemeClr>
                </a:solidFill>
              </a:rPr>
              <a:t>Luke 10:40b</a:t>
            </a:r>
          </a:p>
        </p:txBody>
      </p:sp>
    </p:spTree>
    <p:extLst>
      <p:ext uri="{BB962C8B-B14F-4D97-AF65-F5344CB8AC3E}">
        <p14:creationId xmlns:p14="http://schemas.microsoft.com/office/powerpoint/2010/main" val="1046629552"/>
      </p:ext>
    </p:extLst>
  </p:cSld>
  <p:clrMapOvr>
    <a:masterClrMapping/>
  </p:clrMapOvr>
  <p:transition advTm="800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67000" y="2133600"/>
            <a:ext cx="7391400" cy="1754326"/>
          </a:xfrm>
          <a:prstGeom prst="rect">
            <a:avLst/>
          </a:prstGeom>
        </p:spPr>
        <p:txBody>
          <a:bodyPr wrap="square">
            <a:spAutoFit/>
          </a:bodyPr>
          <a:lstStyle/>
          <a:p>
            <a:r>
              <a:rPr lang="en-US" sz="3600" dirty="0"/>
              <a:t>"We will … practice deceit with false balances, buying the poor for silver and the needy for a pair of sandals …"</a:t>
            </a:r>
            <a:endParaRPr lang="en-US" sz="3600" dirty="0">
              <a:cs typeface="Arial" pitchFamily="34" charset="0"/>
            </a:endParaRPr>
          </a:p>
        </p:txBody>
      </p:sp>
      <p:sp>
        <p:nvSpPr>
          <p:cNvPr id="5" name="TextBox 4"/>
          <p:cNvSpPr txBox="1"/>
          <p:nvPr/>
        </p:nvSpPr>
        <p:spPr>
          <a:xfrm>
            <a:off x="5943600" y="4343401"/>
            <a:ext cx="3352800" cy="461665"/>
          </a:xfrm>
          <a:prstGeom prst="rect">
            <a:avLst/>
          </a:prstGeom>
          <a:noFill/>
        </p:spPr>
        <p:txBody>
          <a:bodyPr wrap="square" rtlCol="0">
            <a:spAutoFit/>
          </a:bodyPr>
          <a:lstStyle/>
          <a:p>
            <a:pPr algn="ctr"/>
            <a:r>
              <a:rPr lang="en-US" sz="2400" dirty="0">
                <a:solidFill>
                  <a:schemeClr val="tx1">
                    <a:lumMod val="95000"/>
                  </a:schemeClr>
                </a:solidFill>
              </a:rPr>
              <a:t>Amos 8:5cd, 6a</a:t>
            </a:r>
          </a:p>
        </p:txBody>
      </p:sp>
    </p:spTree>
  </p:cSld>
  <p:clrMapOvr>
    <a:masterClrMapping/>
  </p:clrMapOvr>
  <p:transition advTm="800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76400" y="4826676"/>
            <a:ext cx="1905000" cy="2031325"/>
          </a:xfrm>
          <a:prstGeom prst="rect">
            <a:avLst/>
          </a:prstGeom>
          <a:noFill/>
        </p:spPr>
        <p:txBody>
          <a:bodyPr wrap="square" rtlCol="0">
            <a:spAutoFit/>
          </a:bodyPr>
          <a:lstStyle/>
          <a:p>
            <a:pPr algn="ctr"/>
            <a:r>
              <a:rPr lang="en-US" sz="1400" dirty="0">
                <a:solidFill>
                  <a:schemeClr val="tx1">
                    <a:lumMod val="95000"/>
                  </a:schemeClr>
                </a:solidFill>
              </a:rPr>
              <a:t>Christ at the House of Mary and Martha</a:t>
            </a:r>
          </a:p>
          <a:p>
            <a:pPr algn="ctr"/>
            <a:endParaRPr lang="en-US" sz="1400" dirty="0">
              <a:solidFill>
                <a:schemeClr val="tx1">
                  <a:lumMod val="95000"/>
                </a:schemeClr>
              </a:solidFill>
            </a:endParaRPr>
          </a:p>
          <a:p>
            <a:pPr algn="ctr"/>
            <a:r>
              <a:rPr lang="en-US" sz="1400" dirty="0">
                <a:solidFill>
                  <a:schemeClr val="tx1">
                    <a:lumMod val="95000"/>
                  </a:schemeClr>
                </a:solidFill>
              </a:rPr>
              <a:t>Jan Brueghel the Younger and Peter Paul Rubens</a:t>
            </a:r>
          </a:p>
          <a:p>
            <a:pPr algn="ctr"/>
            <a:r>
              <a:rPr lang="en-US" sz="1400" dirty="0">
                <a:solidFill>
                  <a:schemeClr val="tx1">
                    <a:lumMod val="95000"/>
                  </a:schemeClr>
                </a:solidFill>
              </a:rPr>
              <a:t>National Gallery of Ireland</a:t>
            </a:r>
          </a:p>
          <a:p>
            <a:pPr algn="ctr"/>
            <a:r>
              <a:rPr lang="en-US" sz="1400" dirty="0">
                <a:solidFill>
                  <a:schemeClr val="tx1">
                    <a:lumMod val="95000"/>
                  </a:schemeClr>
                </a:solidFill>
              </a:rPr>
              <a:t>Dublin, Ireland</a:t>
            </a:r>
          </a:p>
        </p:txBody>
      </p:sp>
      <p:pic>
        <p:nvPicPr>
          <p:cNvPr id="2" name="Picture 1">
            <a:extLst>
              <a:ext uri="{FF2B5EF4-FFF2-40B4-BE49-F238E27FC236}">
                <a16:creationId xmlns:a16="http://schemas.microsoft.com/office/drawing/2014/main" id="{BD38CD2D-9AF9-4835-AFC4-DBDA2CE9905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918794" y="0"/>
            <a:ext cx="6596807" cy="6858000"/>
          </a:xfrm>
          <a:prstGeom prst="rect">
            <a:avLst/>
          </a:prstGeom>
        </p:spPr>
      </p:pic>
    </p:spTree>
    <p:extLst>
      <p:ext uri="{BB962C8B-B14F-4D97-AF65-F5344CB8AC3E}">
        <p14:creationId xmlns:p14="http://schemas.microsoft.com/office/powerpoint/2010/main" val="3537493339"/>
      </p:ext>
    </p:extLst>
  </p:cSld>
  <p:clrMapOvr>
    <a:masterClrMapping/>
  </p:clrMapOvr>
  <p:transition advTm="800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19400" y="2209800"/>
            <a:ext cx="6934200" cy="1754326"/>
          </a:xfrm>
          <a:prstGeom prst="rect">
            <a:avLst/>
          </a:prstGeom>
        </p:spPr>
        <p:txBody>
          <a:bodyPr wrap="square">
            <a:spAutoFit/>
          </a:bodyPr>
          <a:lstStyle/>
          <a:p>
            <a:r>
              <a:rPr lang="en-US" sz="3600" dirty="0"/>
              <a:t>But the Lord answered her, "Martha, Martha, you are worried and distracted by many things;</a:t>
            </a:r>
            <a:endParaRPr lang="en-US" sz="3600" dirty="0">
              <a:cs typeface="Arial" pitchFamily="34" charset="0"/>
            </a:endParaRPr>
          </a:p>
        </p:txBody>
      </p:sp>
      <p:sp>
        <p:nvSpPr>
          <p:cNvPr id="5" name="TextBox 4"/>
          <p:cNvSpPr txBox="1"/>
          <p:nvPr/>
        </p:nvSpPr>
        <p:spPr>
          <a:xfrm>
            <a:off x="6070042" y="4572001"/>
            <a:ext cx="3352800" cy="461665"/>
          </a:xfrm>
          <a:prstGeom prst="rect">
            <a:avLst/>
          </a:prstGeom>
          <a:noFill/>
        </p:spPr>
        <p:txBody>
          <a:bodyPr wrap="square" rtlCol="0">
            <a:spAutoFit/>
          </a:bodyPr>
          <a:lstStyle/>
          <a:p>
            <a:pPr algn="ctr"/>
            <a:r>
              <a:rPr lang="en-US" sz="2400" dirty="0">
                <a:solidFill>
                  <a:schemeClr val="tx1">
                    <a:lumMod val="95000"/>
                  </a:schemeClr>
                </a:solidFill>
              </a:rPr>
              <a:t>Luke 10:41</a:t>
            </a:r>
          </a:p>
        </p:txBody>
      </p:sp>
    </p:spTree>
    <p:extLst>
      <p:ext uri="{BB962C8B-B14F-4D97-AF65-F5344CB8AC3E}">
        <p14:creationId xmlns:p14="http://schemas.microsoft.com/office/powerpoint/2010/main" val="1618493060"/>
      </p:ext>
    </p:extLst>
  </p:cSld>
  <p:clrMapOvr>
    <a:masterClrMapping/>
  </p:clrMapOvr>
  <p:transition advTm="800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14500" y="4876800"/>
            <a:ext cx="1181100" cy="1815882"/>
          </a:xfrm>
          <a:prstGeom prst="rect">
            <a:avLst/>
          </a:prstGeom>
          <a:noFill/>
        </p:spPr>
        <p:txBody>
          <a:bodyPr wrap="square" rtlCol="0">
            <a:spAutoFit/>
          </a:bodyPr>
          <a:lstStyle/>
          <a:p>
            <a:pPr algn="ctr"/>
            <a:r>
              <a:rPr lang="en-US" sz="1600" dirty="0">
                <a:solidFill>
                  <a:schemeClr val="tx1">
                    <a:lumMod val="95000"/>
                  </a:schemeClr>
                </a:solidFill>
              </a:rPr>
              <a:t>Mary and Martha</a:t>
            </a:r>
          </a:p>
          <a:p>
            <a:pPr algn="ctr"/>
            <a:endParaRPr lang="en-US" sz="1600" dirty="0">
              <a:solidFill>
                <a:schemeClr val="tx1">
                  <a:lumMod val="95000"/>
                </a:schemeClr>
              </a:solidFill>
            </a:endParaRPr>
          </a:p>
          <a:p>
            <a:pPr algn="ctr"/>
            <a:r>
              <a:rPr lang="en-US" sz="1600" dirty="0">
                <a:solidFill>
                  <a:schemeClr val="tx1">
                    <a:lumMod val="95000"/>
                  </a:schemeClr>
                </a:solidFill>
              </a:rPr>
              <a:t>Kathleen Peterson Spring City, UT</a:t>
            </a:r>
          </a:p>
        </p:txBody>
      </p:sp>
      <p:pic>
        <p:nvPicPr>
          <p:cNvPr id="3" name="Picture 2">
            <a:extLst>
              <a:ext uri="{FF2B5EF4-FFF2-40B4-BE49-F238E27FC236}">
                <a16:creationId xmlns:a16="http://schemas.microsoft.com/office/drawing/2014/main" id="{A81F08D9-2C00-4DAF-B5E9-AFAE7BBE327C}"/>
              </a:ext>
            </a:extLst>
          </p:cNvPr>
          <p:cNvPicPr>
            <a:picLocks noChangeAspect="1"/>
          </p:cNvPicPr>
          <p:nvPr/>
        </p:nvPicPr>
        <p:blipFill>
          <a:blip r:embed="rId2"/>
          <a:stretch>
            <a:fillRect/>
          </a:stretch>
        </p:blipFill>
        <p:spPr>
          <a:xfrm>
            <a:off x="3429000" y="34798"/>
            <a:ext cx="7010400" cy="6788405"/>
          </a:xfrm>
          <a:prstGeom prst="rect">
            <a:avLst/>
          </a:prstGeom>
        </p:spPr>
      </p:pic>
    </p:spTree>
    <p:extLst>
      <p:ext uri="{BB962C8B-B14F-4D97-AF65-F5344CB8AC3E}">
        <p14:creationId xmlns:p14="http://schemas.microsoft.com/office/powerpoint/2010/main" val="597275236"/>
      </p:ext>
    </p:extLst>
  </p:cSld>
  <p:clrMapOvr>
    <a:masterClrMapping/>
  </p:clrMapOvr>
  <p:transition advTm="8000"/>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71800" y="2188029"/>
            <a:ext cx="6934200" cy="2308324"/>
          </a:xfrm>
          <a:prstGeom prst="rect">
            <a:avLst/>
          </a:prstGeom>
        </p:spPr>
        <p:txBody>
          <a:bodyPr wrap="square">
            <a:spAutoFit/>
          </a:bodyPr>
          <a:lstStyle/>
          <a:p>
            <a:r>
              <a:rPr lang="en-US" sz="3600" dirty="0"/>
              <a:t>there is need of only one thing. </a:t>
            </a:r>
            <a:r>
              <a:rPr lang="en-US" sz="3600"/>
              <a:t>Mary </a:t>
            </a:r>
            <a:r>
              <a:rPr lang="en-US" sz="3600" dirty="0"/>
              <a:t>has chosen the better part, which will not be taken away from her."</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Luke 10:42</a:t>
            </a:r>
          </a:p>
        </p:txBody>
      </p:sp>
    </p:spTree>
    <p:extLst>
      <p:ext uri="{BB962C8B-B14F-4D97-AF65-F5344CB8AC3E}">
        <p14:creationId xmlns:p14="http://schemas.microsoft.com/office/powerpoint/2010/main" val="864836966"/>
      </p:ext>
    </p:extLst>
  </p:cSld>
  <p:clrMapOvr>
    <a:masterClrMapping/>
  </p:clrMapOvr>
  <p:transition advTm="8000"/>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28800" y="4419600"/>
            <a:ext cx="1752600" cy="2308324"/>
          </a:xfrm>
          <a:prstGeom prst="rect">
            <a:avLst/>
          </a:prstGeom>
          <a:noFill/>
        </p:spPr>
        <p:txBody>
          <a:bodyPr wrap="square" rtlCol="0">
            <a:spAutoFit/>
          </a:bodyPr>
          <a:lstStyle/>
          <a:p>
            <a:pPr algn="ctr"/>
            <a:r>
              <a:rPr lang="en-US" sz="1600" dirty="0">
                <a:solidFill>
                  <a:schemeClr val="tx1">
                    <a:lumMod val="95000"/>
                  </a:schemeClr>
                </a:solidFill>
              </a:rPr>
              <a:t>Christ in the House of Mary and Martha</a:t>
            </a:r>
          </a:p>
          <a:p>
            <a:pPr algn="ctr"/>
            <a:endParaRPr lang="en-US" sz="1600" dirty="0">
              <a:solidFill>
                <a:schemeClr val="tx1">
                  <a:lumMod val="95000"/>
                </a:schemeClr>
              </a:solidFill>
            </a:endParaRPr>
          </a:p>
          <a:p>
            <a:pPr algn="ctr"/>
            <a:r>
              <a:rPr lang="en-US" sz="1600" dirty="0">
                <a:solidFill>
                  <a:schemeClr val="tx1">
                    <a:lumMod val="95000"/>
                  </a:schemeClr>
                </a:solidFill>
              </a:rPr>
              <a:t>Johannes Vermeer</a:t>
            </a:r>
          </a:p>
          <a:p>
            <a:pPr algn="ctr"/>
            <a:r>
              <a:rPr lang="en-US" sz="1600" dirty="0">
                <a:solidFill>
                  <a:schemeClr val="tx1">
                    <a:lumMod val="95000"/>
                  </a:schemeClr>
                </a:solidFill>
              </a:rPr>
              <a:t>Scottish National Gallery</a:t>
            </a:r>
          </a:p>
          <a:p>
            <a:pPr algn="ctr"/>
            <a:r>
              <a:rPr lang="en-US" sz="1600" dirty="0">
                <a:solidFill>
                  <a:schemeClr val="tx1">
                    <a:lumMod val="95000"/>
                  </a:schemeClr>
                </a:solidFill>
              </a:rPr>
              <a:t>Edinburgh, Scotland</a:t>
            </a:r>
            <a:endParaRPr lang="en-US" dirty="0">
              <a:solidFill>
                <a:schemeClr val="tx1">
                  <a:lumMod val="95000"/>
                </a:schemeClr>
              </a:solidFill>
            </a:endParaRPr>
          </a:p>
        </p:txBody>
      </p:sp>
      <p:pic>
        <p:nvPicPr>
          <p:cNvPr id="3" name="Picture 2">
            <a:extLst>
              <a:ext uri="{FF2B5EF4-FFF2-40B4-BE49-F238E27FC236}">
                <a16:creationId xmlns:a16="http://schemas.microsoft.com/office/drawing/2014/main" id="{6310B28A-3C74-48E4-9E14-FE4F53F58A8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056698" y="3349"/>
            <a:ext cx="6077903" cy="6858000"/>
          </a:xfrm>
          <a:prstGeom prst="rect">
            <a:avLst/>
          </a:prstGeom>
        </p:spPr>
      </p:pic>
    </p:spTree>
    <p:extLst>
      <p:ext uri="{BB962C8B-B14F-4D97-AF65-F5344CB8AC3E}">
        <p14:creationId xmlns:p14="http://schemas.microsoft.com/office/powerpoint/2010/main" val="2632444563"/>
      </p:ext>
    </p:extLst>
  </p:cSld>
  <p:clrMapOvr>
    <a:masterClrMapping/>
  </p:clrMapOvr>
  <p:transition advTm="8000"/>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06362"/>
            <a:ext cx="8229600" cy="503238"/>
          </a:xfrm>
        </p:spPr>
        <p:txBody>
          <a:bodyPr>
            <a:normAutofit/>
          </a:bodyPr>
          <a:lstStyle/>
          <a:p>
            <a:r>
              <a:rPr lang="en-US" sz="2400" dirty="0"/>
              <a:t>Credits</a:t>
            </a:r>
          </a:p>
        </p:txBody>
      </p:sp>
      <p:sp>
        <p:nvSpPr>
          <p:cNvPr id="3" name="Content Placeholder 2"/>
          <p:cNvSpPr>
            <a:spLocks noGrp="1"/>
          </p:cNvSpPr>
          <p:nvPr>
            <p:ph idx="1"/>
          </p:nvPr>
        </p:nvSpPr>
        <p:spPr>
          <a:xfrm>
            <a:off x="1676400" y="609600"/>
            <a:ext cx="8991600" cy="6248400"/>
          </a:xfrm>
          <a:ln>
            <a:noFill/>
          </a:ln>
        </p:spPr>
        <p:txBody>
          <a:bodyPr>
            <a:noAutofit/>
          </a:bodyPr>
          <a:lstStyle/>
          <a:p>
            <a:pPr>
              <a:buNone/>
            </a:pPr>
            <a:r>
              <a:rPr lang="en-US" sz="1600" dirty="0"/>
              <a:t>New Revised Standard Version Bible, copyright 1989, Division of Christian Education of the National Council of the Churches of Christ in the United States of America. Used by permission. All rights reserved.</a:t>
            </a:r>
          </a:p>
          <a:p>
            <a:pPr>
              <a:buNone/>
            </a:pPr>
            <a:r>
              <a:rPr lang="en-US" sz="1600" dirty="0"/>
              <a:t>http://commons.wikimedia.org/wiki/File:P1080763_Louvre_Stefano_di_Giovanni_Bienheureux_Ranieri_RF1965-2_rwk.JPG</a:t>
            </a:r>
          </a:p>
          <a:p>
            <a:pPr>
              <a:buNone/>
            </a:pPr>
            <a:r>
              <a:rPr lang="en-US" sz="1600" dirty="0"/>
              <a:t>https://commons.wikimedia.org/wiki/File:Land_Stewardship_Lab.jpg</a:t>
            </a:r>
          </a:p>
          <a:p>
            <a:pPr>
              <a:buNone/>
            </a:pPr>
            <a:r>
              <a:rPr lang="en-US" sz="1600" dirty="0"/>
              <a:t>https://commons.wikimedia.org/wiki/File:Jan_Polack_-_Abraham_and_the_Three_Angels_(one_of_four_panels).jpg</a:t>
            </a:r>
          </a:p>
          <a:p>
            <a:pPr>
              <a:buNone/>
            </a:pPr>
            <a:r>
              <a:rPr lang="en-US" sz="1600" dirty="0"/>
              <a:t>https://commons.wikimedia.org/wiki/File:Ravenna_Basilica_of_San_Vitale_mosaic2.jpg</a:t>
            </a:r>
          </a:p>
          <a:p>
            <a:pPr>
              <a:buNone/>
            </a:pPr>
            <a:r>
              <a:rPr lang="en-US" sz="1600" dirty="0"/>
              <a:t>https://commons.wikimedia.org/wiki/File:Master_of_James_IV_of_Scotland_(Flemish,_before_1465_-_about_1541)_-_Abraham_and_the_Three_Angels_-_Google_Art_Project.jpg</a:t>
            </a:r>
          </a:p>
          <a:p>
            <a:pPr>
              <a:buNone/>
            </a:pPr>
            <a:r>
              <a:rPr lang="en-US" sz="1600" dirty="0"/>
              <a:t>https://www.flickr.com/photos/genvessel/537739978/ - </a:t>
            </a:r>
            <a:r>
              <a:rPr lang="en-US" sz="1600" dirty="0" err="1"/>
              <a:t>klndonnelly</a:t>
            </a:r>
            <a:endParaRPr lang="en-US" sz="1600" dirty="0"/>
          </a:p>
          <a:p>
            <a:pPr>
              <a:buNone/>
            </a:pPr>
            <a:r>
              <a:rPr lang="en-US" sz="1600" dirty="0"/>
              <a:t>https://commons.wikimedia.org/wiki/File:Nikolay_Ge_015.jpeg</a:t>
            </a:r>
          </a:p>
          <a:p>
            <a:pPr>
              <a:buNone/>
            </a:pPr>
            <a:r>
              <a:rPr lang="en-US" sz="1600" dirty="0"/>
              <a:t>http://diglib.library.vanderbilt.edu/act-imagelink.pl?RC=48311</a:t>
            </a:r>
          </a:p>
          <a:p>
            <a:pPr>
              <a:buNone/>
            </a:pPr>
            <a:r>
              <a:rPr lang="en-US" sz="1600" dirty="0"/>
              <a:t>https://commons.wikimedia.org/wiki/File:Christ_in_the_House_of_Martha_and_Mary_1628_Jan_Bruegel2_and_Rubens.jpg</a:t>
            </a:r>
          </a:p>
          <a:p>
            <a:pPr>
              <a:buNone/>
            </a:pPr>
            <a:r>
              <a:rPr lang="en-US" sz="1600" dirty="0"/>
              <a:t>https://www.kathleenpetersonart.com</a:t>
            </a:r>
          </a:p>
          <a:p>
            <a:pPr>
              <a:buNone/>
            </a:pPr>
            <a:r>
              <a:rPr lang="en-US" sz="1600" dirty="0"/>
              <a:t>https://commons.wikimedia.org/wiki/File:Johannes_(Jan)_Vermeer_-_Christ_in_the_House_of_Martha_and_Mary_-_Google_Art_Project.jpg</a:t>
            </a:r>
          </a:p>
          <a:p>
            <a:pPr>
              <a:buNone/>
            </a:pPr>
            <a:r>
              <a:rPr lang="en-US" sz="1600" dirty="0"/>
              <a:t>Additional descriptions can be found at the Art in the Christian Tradition image library, a service of the Vanderbilt Divinity Library, http://diglib.library.vanderbilt.edu/.  All images available via Creative Commons 3.0 License.</a:t>
            </a:r>
          </a:p>
          <a:p>
            <a:endParaRPr lang="en-US" sz="1200" dirty="0"/>
          </a:p>
          <a:p>
            <a:endParaRPr lang="en-US" sz="1400" dirty="0"/>
          </a:p>
          <a:p>
            <a:endParaRPr lang="en-US" sz="1400" dirty="0"/>
          </a:p>
        </p:txBody>
      </p:sp>
    </p:spTree>
  </p:cSld>
  <p:clrMapOvr>
    <a:masterClrMapping/>
  </p:clrMapOvr>
  <p:transition advTm="300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67046"/>
            <a:ext cx="8763000" cy="338554"/>
          </a:xfrm>
          <a:prstGeom prst="rect">
            <a:avLst/>
          </a:prstGeom>
          <a:noFill/>
        </p:spPr>
        <p:txBody>
          <a:bodyPr wrap="square" rtlCol="0">
            <a:spAutoFit/>
          </a:bodyPr>
          <a:lstStyle/>
          <a:p>
            <a:pPr algn="ctr"/>
            <a:r>
              <a:rPr lang="en-US" sz="1600" dirty="0">
                <a:solidFill>
                  <a:schemeClr val="tx1">
                    <a:lumMod val="95000"/>
                  </a:schemeClr>
                </a:solidFill>
              </a:rPr>
              <a:t>Saint Ranerius Frees the Poor From Prison  --  Sassetta, Louvre Museum, Paris, France</a:t>
            </a:r>
          </a:p>
        </p:txBody>
      </p:sp>
      <p:pic>
        <p:nvPicPr>
          <p:cNvPr id="2" name="Picture 1">
            <a:extLst>
              <a:ext uri="{FF2B5EF4-FFF2-40B4-BE49-F238E27FC236}">
                <a16:creationId xmlns:a16="http://schemas.microsoft.com/office/drawing/2014/main" id="{1C21606C-0911-4E18-815D-F09B32167D01}"/>
              </a:ext>
            </a:extLst>
          </p:cNvPr>
          <p:cNvPicPr>
            <a:picLocks noChangeAspect="1"/>
          </p:cNvPicPr>
          <p:nvPr/>
        </p:nvPicPr>
        <p:blipFill>
          <a:blip r:embed="rId2"/>
          <a:stretch>
            <a:fillRect/>
          </a:stretch>
        </p:blipFill>
        <p:spPr>
          <a:xfrm>
            <a:off x="1676400" y="115062"/>
            <a:ext cx="8839200" cy="6209538"/>
          </a:xfrm>
          <a:prstGeom prst="rect">
            <a:avLst/>
          </a:prstGeom>
        </p:spPr>
      </p:pic>
    </p:spTree>
    <p:extLst>
      <p:ext uri="{BB962C8B-B14F-4D97-AF65-F5344CB8AC3E}">
        <p14:creationId xmlns:p14="http://schemas.microsoft.com/office/powerpoint/2010/main" val="233682582"/>
      </p:ext>
    </p:extLst>
  </p:cSld>
  <p:clrMapOvr>
    <a:masterClrMapping/>
  </p:clrMapOvr>
  <p:transition advTm="800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24200" y="1981200"/>
            <a:ext cx="6324600" cy="2308324"/>
          </a:xfrm>
          <a:prstGeom prst="rect">
            <a:avLst/>
          </a:prstGeom>
        </p:spPr>
        <p:txBody>
          <a:bodyPr wrap="square">
            <a:spAutoFit/>
          </a:bodyPr>
          <a:lstStyle/>
          <a:p>
            <a:r>
              <a:rPr lang="en-US" sz="3600" dirty="0"/>
              <a:t>But I am like a green olive tree in the house of God. I trust in the steadfast love of God forever and ever.</a:t>
            </a: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Psalm 52:8</a:t>
            </a:r>
          </a:p>
        </p:txBody>
      </p:sp>
    </p:spTree>
  </p:cSld>
  <p:clrMapOvr>
    <a:masterClrMapping/>
  </p:clrMapOvr>
  <p:transition advTm="800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42F8B16-456F-441C-B30C-2BDEFF3B639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0" y="76201"/>
            <a:ext cx="9144000" cy="6100763"/>
          </a:xfrm>
          <a:prstGeom prst="rect">
            <a:avLst/>
          </a:prstGeom>
        </p:spPr>
      </p:pic>
      <p:sp>
        <p:nvSpPr>
          <p:cNvPr id="3" name="TextBox 2">
            <a:extLst>
              <a:ext uri="{FF2B5EF4-FFF2-40B4-BE49-F238E27FC236}">
                <a16:creationId xmlns:a16="http://schemas.microsoft.com/office/drawing/2014/main" id="{2112D3D3-C490-45CA-AE7B-694DBE204DE9}"/>
              </a:ext>
            </a:extLst>
          </p:cNvPr>
          <p:cNvSpPr txBox="1"/>
          <p:nvPr/>
        </p:nvSpPr>
        <p:spPr>
          <a:xfrm>
            <a:off x="3200400" y="6324600"/>
            <a:ext cx="6248400" cy="338554"/>
          </a:xfrm>
          <a:prstGeom prst="rect">
            <a:avLst/>
          </a:prstGeom>
          <a:noFill/>
        </p:spPr>
        <p:txBody>
          <a:bodyPr wrap="square" rtlCol="0">
            <a:spAutoFit/>
          </a:bodyPr>
          <a:lstStyle/>
          <a:p>
            <a:r>
              <a:rPr lang="en-US" sz="1600" dirty="0"/>
              <a:t>Land Stewardship Lab  --  Witte Museum, San Antonio, TX </a:t>
            </a:r>
          </a:p>
        </p:txBody>
      </p:sp>
    </p:spTree>
    <p:extLst>
      <p:ext uri="{BB962C8B-B14F-4D97-AF65-F5344CB8AC3E}">
        <p14:creationId xmlns:p14="http://schemas.microsoft.com/office/powerpoint/2010/main" val="2954078045"/>
      </p:ext>
    </p:extLst>
  </p:cSld>
  <p:clrMapOvr>
    <a:masterClrMapping/>
  </p:clrMapOvr>
  <p:transition advTm="800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19400" y="1905000"/>
            <a:ext cx="7315200" cy="2308324"/>
          </a:xfrm>
          <a:prstGeom prst="rect">
            <a:avLst/>
          </a:prstGeom>
        </p:spPr>
        <p:txBody>
          <a:bodyPr wrap="square">
            <a:spAutoFit/>
          </a:bodyPr>
          <a:lstStyle/>
          <a:p>
            <a:r>
              <a:rPr lang="en-US" sz="3600" dirty="0"/>
              <a:t>The LORD appeared to Abraham by the oaks of Mamre. He … saw three men … he ran … to meet them, and bowed down to the ground.</a:t>
            </a:r>
            <a:endParaRPr lang="en-US" sz="3600" dirty="0">
              <a:cs typeface="Arial" pitchFamily="34" charset="0"/>
            </a:endParaRPr>
          </a:p>
        </p:txBody>
      </p:sp>
      <p:sp>
        <p:nvSpPr>
          <p:cNvPr id="5" name="TextBox 4"/>
          <p:cNvSpPr txBox="1"/>
          <p:nvPr/>
        </p:nvSpPr>
        <p:spPr>
          <a:xfrm>
            <a:off x="5791200" y="4724401"/>
            <a:ext cx="3352800" cy="461665"/>
          </a:xfrm>
          <a:prstGeom prst="rect">
            <a:avLst/>
          </a:prstGeom>
          <a:noFill/>
        </p:spPr>
        <p:txBody>
          <a:bodyPr wrap="square" rtlCol="0">
            <a:spAutoFit/>
          </a:bodyPr>
          <a:lstStyle/>
          <a:p>
            <a:pPr algn="ctr"/>
            <a:r>
              <a:rPr lang="en-US" sz="2400" dirty="0">
                <a:solidFill>
                  <a:schemeClr val="tx1">
                    <a:lumMod val="95000"/>
                  </a:schemeClr>
                </a:solidFill>
              </a:rPr>
              <a:t>Genesis 18:1a, 2a,c</a:t>
            </a:r>
          </a:p>
        </p:txBody>
      </p:sp>
    </p:spTree>
    <p:extLst>
      <p:ext uri="{BB962C8B-B14F-4D97-AF65-F5344CB8AC3E}">
        <p14:creationId xmlns:p14="http://schemas.microsoft.com/office/powerpoint/2010/main" val="638867963"/>
      </p:ext>
    </p:extLst>
  </p:cSld>
  <p:clrMapOvr>
    <a:masterClrMapping/>
  </p:clrMapOvr>
  <p:transition advTm="800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76400" y="4800600"/>
            <a:ext cx="2057400" cy="1815882"/>
          </a:xfrm>
          <a:prstGeom prst="rect">
            <a:avLst/>
          </a:prstGeom>
          <a:noFill/>
        </p:spPr>
        <p:txBody>
          <a:bodyPr wrap="square" rtlCol="0">
            <a:spAutoFit/>
          </a:bodyPr>
          <a:lstStyle/>
          <a:p>
            <a:pPr algn="ctr"/>
            <a:r>
              <a:rPr lang="en-US" sz="1600" dirty="0">
                <a:solidFill>
                  <a:schemeClr val="tx1">
                    <a:lumMod val="95000"/>
                  </a:schemeClr>
                </a:solidFill>
              </a:rPr>
              <a:t>Abraham and the Three Angels</a:t>
            </a:r>
          </a:p>
          <a:p>
            <a:pPr algn="ctr"/>
            <a:endParaRPr lang="en-US" sz="1600" dirty="0">
              <a:solidFill>
                <a:schemeClr val="tx1">
                  <a:lumMod val="95000"/>
                </a:schemeClr>
              </a:solidFill>
            </a:endParaRPr>
          </a:p>
          <a:p>
            <a:pPr algn="ctr"/>
            <a:r>
              <a:rPr lang="en-US" sz="1600" dirty="0">
                <a:solidFill>
                  <a:schemeClr val="tx1">
                    <a:lumMod val="95000"/>
                  </a:schemeClr>
                </a:solidFill>
              </a:rPr>
              <a:t>Jan Polack</a:t>
            </a:r>
          </a:p>
          <a:p>
            <a:pPr algn="ctr"/>
            <a:r>
              <a:rPr lang="en-US" sz="1600" dirty="0">
                <a:solidFill>
                  <a:schemeClr val="tx1">
                    <a:lumMod val="95000"/>
                  </a:schemeClr>
                </a:solidFill>
              </a:rPr>
              <a:t>Los Angeles County Museum of Art</a:t>
            </a:r>
          </a:p>
          <a:p>
            <a:pPr algn="ctr"/>
            <a:r>
              <a:rPr lang="en-US" sz="1600" dirty="0">
                <a:solidFill>
                  <a:schemeClr val="tx1">
                    <a:lumMod val="95000"/>
                  </a:schemeClr>
                </a:solidFill>
              </a:rPr>
              <a:t>Los Angeles, CA</a:t>
            </a:r>
            <a:endParaRPr lang="en-US" dirty="0">
              <a:solidFill>
                <a:schemeClr val="tx1">
                  <a:lumMod val="95000"/>
                </a:schemeClr>
              </a:solidFill>
            </a:endParaRPr>
          </a:p>
        </p:txBody>
      </p:sp>
      <p:pic>
        <p:nvPicPr>
          <p:cNvPr id="6" name="Picture 5">
            <a:extLst>
              <a:ext uri="{FF2B5EF4-FFF2-40B4-BE49-F238E27FC236}">
                <a16:creationId xmlns:a16="http://schemas.microsoft.com/office/drawing/2014/main" id="{F1DF0AC9-ECE5-4A40-9E4D-6E307D133A0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820514" y="0"/>
            <a:ext cx="4094886" cy="6858000"/>
          </a:xfrm>
          <a:prstGeom prst="rect">
            <a:avLst/>
          </a:prstGeom>
        </p:spPr>
      </p:pic>
    </p:spTree>
    <p:extLst>
      <p:ext uri="{BB962C8B-B14F-4D97-AF65-F5344CB8AC3E}">
        <p14:creationId xmlns:p14="http://schemas.microsoft.com/office/powerpoint/2010/main" val="4146552566"/>
      </p:ext>
    </p:extLst>
  </p:cSld>
  <p:clrMapOvr>
    <a:masterClrMapping/>
  </p:clrMapOvr>
  <p:transition advTm="800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19400" y="2133600"/>
            <a:ext cx="7086600" cy="2308324"/>
          </a:xfrm>
          <a:prstGeom prst="rect">
            <a:avLst/>
          </a:prstGeom>
        </p:spPr>
        <p:txBody>
          <a:bodyPr wrap="square">
            <a:spAutoFit/>
          </a:bodyPr>
          <a:lstStyle/>
          <a:p>
            <a:r>
              <a:rPr lang="en-US" sz="3600" dirty="0"/>
              <a:t>Abraham hastened into the tent to Sarah, and said, "Make ready quickly three measures of choice flour, knead it, and make cakes."</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Genesis 18:6</a:t>
            </a:r>
          </a:p>
        </p:txBody>
      </p:sp>
    </p:spTree>
    <p:extLst>
      <p:ext uri="{BB962C8B-B14F-4D97-AF65-F5344CB8AC3E}">
        <p14:creationId xmlns:p14="http://schemas.microsoft.com/office/powerpoint/2010/main" val="2837223644"/>
      </p:ext>
    </p:extLst>
  </p:cSld>
  <p:clrMapOvr>
    <a:masterClrMapping/>
  </p:clrMapOvr>
  <p:transition advTm="800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24600"/>
            <a:ext cx="8763000" cy="338554"/>
          </a:xfrm>
          <a:prstGeom prst="rect">
            <a:avLst/>
          </a:prstGeom>
          <a:noFill/>
        </p:spPr>
        <p:txBody>
          <a:bodyPr wrap="square" rtlCol="0">
            <a:spAutoFit/>
          </a:bodyPr>
          <a:lstStyle/>
          <a:p>
            <a:pPr algn="ctr"/>
            <a:r>
              <a:rPr lang="en-US" sz="1600" dirty="0">
                <a:solidFill>
                  <a:schemeClr val="tx1">
                    <a:lumMod val="95000"/>
                  </a:schemeClr>
                </a:solidFill>
              </a:rPr>
              <a:t>Sarah and Abraham Offer Hospitality to the Visitors  --  Basilica of San Vitale, Ravenna, Italy</a:t>
            </a:r>
            <a:endParaRPr lang="en-US" dirty="0">
              <a:solidFill>
                <a:schemeClr val="tx1">
                  <a:lumMod val="95000"/>
                </a:schemeClr>
              </a:solidFill>
            </a:endParaRPr>
          </a:p>
        </p:txBody>
      </p:sp>
      <p:pic>
        <p:nvPicPr>
          <p:cNvPr id="3" name="Picture 2">
            <a:extLst>
              <a:ext uri="{FF2B5EF4-FFF2-40B4-BE49-F238E27FC236}">
                <a16:creationId xmlns:a16="http://schemas.microsoft.com/office/drawing/2014/main" id="{36B102D0-41AC-40CF-97FB-B275F4A1BC2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59086" y="381000"/>
            <a:ext cx="9108915" cy="5616618"/>
          </a:xfrm>
          <a:prstGeom prst="rect">
            <a:avLst/>
          </a:prstGeom>
        </p:spPr>
      </p:pic>
    </p:spTree>
    <p:extLst>
      <p:ext uri="{BB962C8B-B14F-4D97-AF65-F5344CB8AC3E}">
        <p14:creationId xmlns:p14="http://schemas.microsoft.com/office/powerpoint/2010/main" val="2637799009"/>
      </p:ext>
    </p:extLst>
  </p:cSld>
  <p:clrMapOvr>
    <a:masterClrMapping/>
  </p:clrMapOvr>
  <p:transition advTm="8000"/>
</p:sld>
</file>

<file path=ppt/theme/theme1.xml><?xml version="1.0" encoding="utf-8"?>
<a:theme xmlns:a="http://schemas.openxmlformats.org/drawingml/2006/main" name="First Sunday after Christmas Day Year A">
  <a:themeElements>
    <a:clrScheme name="Custom 1">
      <a:dk1>
        <a:sysClr val="windowText" lastClr="000000"/>
      </a:dk1>
      <a:lt1>
        <a:sysClr val="window" lastClr="FFFFFF"/>
      </a:lt1>
      <a:dk2>
        <a:srgbClr val="000000"/>
      </a:dk2>
      <a:lt2>
        <a:srgbClr val="FFFFFF"/>
      </a:lt2>
      <a:accent1>
        <a:srgbClr val="4F81BD"/>
      </a:accent1>
      <a:accent2>
        <a:srgbClr val="C0504D"/>
      </a:accent2>
      <a:accent3>
        <a:srgbClr val="9BBB59"/>
      </a:accent3>
      <a:accent4>
        <a:srgbClr val="8064A2"/>
      </a:accent4>
      <a:accent5>
        <a:srgbClr val="4BACC6"/>
      </a:accent5>
      <a:accent6>
        <a:srgbClr val="F79646"/>
      </a:accent6>
      <a:hlink>
        <a:srgbClr val="F2F2F2"/>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First Sunday after Christmas Day Year A</Template>
  <TotalTime>1657</TotalTime>
  <Words>908</Words>
  <Application>Microsoft Office PowerPoint</Application>
  <PresentationFormat>Widescreen</PresentationFormat>
  <Paragraphs>75</Paragraphs>
  <Slides>25</Slides>
  <Notes>3</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25</vt:i4>
      </vt:variant>
    </vt:vector>
  </HeadingPairs>
  <TitlesOfParts>
    <vt:vector size="28" baseType="lpstr">
      <vt:lpstr>Arial</vt:lpstr>
      <vt:lpstr>Calibri</vt:lpstr>
      <vt:lpstr>First Sunday after Christmas Day Year A</vt:lpstr>
      <vt:lpstr>Sixth Sunday after Pentecost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Credits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c:title>
  <dc:creator>Anne</dc:creator>
  <cp:lastModifiedBy>Anne Richardson</cp:lastModifiedBy>
  <cp:revision>143</cp:revision>
  <dcterms:created xsi:type="dcterms:W3CDTF">2016-08-31T16:46:43Z</dcterms:created>
  <dcterms:modified xsi:type="dcterms:W3CDTF">2022-11-11T15:24:49Z</dcterms:modified>
</cp:coreProperties>
</file>