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4"/>
  </p:notesMasterIdLst>
  <p:sldIdLst>
    <p:sldId id="256" r:id="rId2"/>
    <p:sldId id="410" r:id="rId3"/>
    <p:sldId id="382" r:id="rId4"/>
    <p:sldId id="385" r:id="rId5"/>
    <p:sldId id="384" r:id="rId6"/>
    <p:sldId id="411" r:id="rId7"/>
    <p:sldId id="412" r:id="rId8"/>
    <p:sldId id="414" r:id="rId9"/>
    <p:sldId id="413" r:id="rId10"/>
    <p:sldId id="383" r:id="rId11"/>
    <p:sldId id="386" r:id="rId12"/>
    <p:sldId id="387" r:id="rId13"/>
    <p:sldId id="408" r:id="rId14"/>
    <p:sldId id="409" r:id="rId15"/>
    <p:sldId id="390" r:id="rId16"/>
    <p:sldId id="393" r:id="rId17"/>
    <p:sldId id="394" r:id="rId18"/>
    <p:sldId id="395" r:id="rId19"/>
    <p:sldId id="396" r:id="rId20"/>
    <p:sldId id="391" r:id="rId21"/>
    <p:sldId id="392"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8F5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94" autoAdjust="0"/>
    <p:restoredTop sz="93764"/>
  </p:normalViewPr>
  <p:slideViewPr>
    <p:cSldViewPr>
      <p:cViewPr varScale="1">
        <p:scale>
          <a:sx n="74" d="100"/>
          <a:sy n="74" d="100"/>
        </p:scale>
        <p:origin x="806" y="77"/>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41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425575"/>
            <a:ext cx="8763000" cy="1698625"/>
          </a:xfrm>
        </p:spPr>
        <p:txBody>
          <a:bodyPr>
            <a:noAutofit/>
          </a:bodyPr>
          <a:lstStyle/>
          <a:p>
            <a:r>
              <a:rPr lang="en-US" sz="8800" dirty="0"/>
              <a:t>Ninth Sunday after the Epiphany</a:t>
            </a:r>
          </a:p>
        </p:txBody>
      </p:sp>
      <p:sp>
        <p:nvSpPr>
          <p:cNvPr id="3" name="Subtitle 2"/>
          <p:cNvSpPr>
            <a:spLocks noGrp="1"/>
          </p:cNvSpPr>
          <p:nvPr>
            <p:ph type="subTitle" idx="1"/>
          </p:nvPr>
        </p:nvSpPr>
        <p:spPr>
          <a:xfrm>
            <a:off x="2819400" y="365760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2057400" y="5903893"/>
            <a:ext cx="7391400" cy="954107"/>
          </a:xfrm>
          <a:prstGeom prst="rect">
            <a:avLst/>
          </a:prstGeom>
          <a:solidFill>
            <a:srgbClr val="918F5F">
              <a:alpha val="70000"/>
            </a:srgbClr>
          </a:solidFill>
        </p:spPr>
        <p:txBody>
          <a:bodyPr wrap="square">
            <a:spAutoFit/>
          </a:bodyPr>
          <a:lstStyle/>
          <a:p>
            <a:pPr algn="ctr"/>
            <a:r>
              <a:rPr lang="en-US" sz="2800" dirty="0">
                <a:solidFill>
                  <a:schemeClr val="tx2"/>
                </a:solidFill>
              </a:rPr>
              <a:t>1 Kings 8:22-23, 41-43 </a:t>
            </a:r>
            <a:r>
              <a:rPr lang="en-US" sz="2400" dirty="0">
                <a:solidFill>
                  <a:schemeClr val="tx2"/>
                </a:solidFill>
              </a:rPr>
              <a:t>•</a:t>
            </a:r>
            <a:r>
              <a:rPr lang="en-US" sz="2800" dirty="0">
                <a:solidFill>
                  <a:schemeClr val="tx2"/>
                </a:solidFill>
              </a:rPr>
              <a:t> Psalm 96:1-9</a:t>
            </a:r>
          </a:p>
          <a:p>
            <a:pPr algn="ctr"/>
            <a:r>
              <a:rPr lang="en-US" sz="2800" dirty="0">
                <a:solidFill>
                  <a:schemeClr val="tx2"/>
                </a:solidFill>
              </a:rPr>
              <a:t>Galatians 1:1-12 </a:t>
            </a:r>
            <a:r>
              <a:rPr lang="en-US" sz="2400" dirty="0">
                <a:solidFill>
                  <a:schemeClr val="tx2"/>
                </a:solidFill>
              </a:rPr>
              <a:t>•</a:t>
            </a:r>
            <a:r>
              <a:rPr lang="en-US" sz="2800" dirty="0">
                <a:solidFill>
                  <a:schemeClr val="tx2"/>
                </a:solidFill>
              </a:rPr>
              <a:t> Luke 7:1-10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05000"/>
            <a:ext cx="6553200" cy="2308324"/>
          </a:xfrm>
          <a:prstGeom prst="rect">
            <a:avLst/>
          </a:prstGeom>
        </p:spPr>
        <p:txBody>
          <a:bodyPr wrap="square">
            <a:spAutoFit/>
          </a:bodyPr>
          <a:lstStyle/>
          <a:p>
            <a:r>
              <a:rPr lang="en-US" sz="3600" dirty="0"/>
              <a:t>For I did not receive the gospel from a human source, nor was I taught it, but I received it through a revelation of Jesus Christ.</a:t>
            </a:r>
          </a:p>
        </p:txBody>
      </p:sp>
      <p:sp>
        <p:nvSpPr>
          <p:cNvPr id="5" name="TextBox 4"/>
          <p:cNvSpPr txBox="1"/>
          <p:nvPr/>
        </p:nvSpPr>
        <p:spPr>
          <a:xfrm>
            <a:off x="5867400" y="4343401"/>
            <a:ext cx="3352800" cy="461665"/>
          </a:xfrm>
          <a:prstGeom prst="rect">
            <a:avLst/>
          </a:prstGeom>
          <a:noFill/>
        </p:spPr>
        <p:txBody>
          <a:bodyPr wrap="square" rtlCol="0">
            <a:spAutoFit/>
          </a:bodyPr>
          <a:lstStyle/>
          <a:p>
            <a:pPr algn="ctr"/>
            <a:r>
              <a:rPr lang="en-US" sz="2400" dirty="0">
                <a:solidFill>
                  <a:schemeClr val="tx1">
                    <a:lumMod val="95000"/>
                  </a:schemeClr>
                </a:solidFill>
              </a:rPr>
              <a:t>Galatians 1:12</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599" y="6248400"/>
            <a:ext cx="4876800" cy="338554"/>
          </a:xfrm>
          <a:prstGeom prst="rect">
            <a:avLst/>
          </a:prstGeom>
          <a:noFill/>
        </p:spPr>
        <p:txBody>
          <a:bodyPr wrap="square" rtlCol="0">
            <a:spAutoFit/>
          </a:bodyPr>
          <a:lstStyle/>
          <a:p>
            <a:pPr algn="ctr"/>
            <a:r>
              <a:rPr lang="en-US" sz="1600" dirty="0">
                <a:solidFill>
                  <a:schemeClr val="tx1">
                    <a:lumMod val="95000"/>
                  </a:schemeClr>
                </a:solidFill>
              </a:rPr>
              <a:t>Conversion of Paul, Pieter Bruegel, 1567</a:t>
            </a:r>
          </a:p>
        </p:txBody>
      </p:sp>
      <p:pic>
        <p:nvPicPr>
          <p:cNvPr id="3" name="Picture 2">
            <a:extLst>
              <a:ext uri="{FF2B5EF4-FFF2-40B4-BE49-F238E27FC236}">
                <a16:creationId xmlns:a16="http://schemas.microsoft.com/office/drawing/2014/main" id="{12858A53-ACD7-EB4D-858D-8555DA22F9BD}"/>
              </a:ext>
            </a:extLst>
          </p:cNvPr>
          <p:cNvPicPr>
            <a:picLocks noChangeAspect="1"/>
          </p:cNvPicPr>
          <p:nvPr/>
        </p:nvPicPr>
        <p:blipFill>
          <a:blip r:embed="rId2"/>
          <a:stretch>
            <a:fillRect/>
          </a:stretch>
        </p:blipFill>
        <p:spPr>
          <a:xfrm>
            <a:off x="1799750" y="19050"/>
            <a:ext cx="8592499" cy="5970473"/>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1754326"/>
          </a:xfrm>
          <a:prstGeom prst="rect">
            <a:avLst/>
          </a:prstGeom>
        </p:spPr>
        <p:txBody>
          <a:bodyPr wrap="square">
            <a:spAutoFit/>
          </a:bodyPr>
          <a:lstStyle/>
          <a:p>
            <a:r>
              <a:rPr lang="en-US" sz="3600" dirty="0"/>
              <a:t>A centurion there had a slave whom he valued highly, and who was ill and close to death.</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Luke 7:1-10</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Jesus Heals the Centurion’s Servant</a:t>
            </a:r>
          </a:p>
        </p:txBody>
      </p:sp>
      <p:pic>
        <p:nvPicPr>
          <p:cNvPr id="5" name="Picture 4">
            <a:extLst>
              <a:ext uri="{FF2B5EF4-FFF2-40B4-BE49-F238E27FC236}">
                <a16:creationId xmlns:a16="http://schemas.microsoft.com/office/drawing/2014/main" id="{E60012A2-EBBF-4A48-A5AC-6CFA3437ADDE}"/>
              </a:ext>
            </a:extLst>
          </p:cNvPr>
          <p:cNvPicPr>
            <a:picLocks noChangeAspect="1"/>
          </p:cNvPicPr>
          <p:nvPr/>
        </p:nvPicPr>
        <p:blipFill>
          <a:blip r:embed="rId2"/>
          <a:stretch>
            <a:fillRect/>
          </a:stretch>
        </p:blipFill>
        <p:spPr>
          <a:xfrm>
            <a:off x="2328184" y="0"/>
            <a:ext cx="7535631" cy="5857438"/>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8900" y="2286000"/>
            <a:ext cx="6934200" cy="1754326"/>
          </a:xfrm>
          <a:prstGeom prst="rect">
            <a:avLst/>
          </a:prstGeom>
        </p:spPr>
        <p:txBody>
          <a:bodyPr wrap="square">
            <a:spAutoFit/>
          </a:bodyPr>
          <a:lstStyle/>
          <a:p>
            <a:r>
              <a:rPr lang="en-US" sz="3600" dirty="0">
                <a:cs typeface="Arial" pitchFamily="34" charset="0"/>
              </a:rPr>
              <a:t>When he heard about Jesus, he sent some Jewish elders to him, asking him to come and heal his slave.</a:t>
            </a:r>
          </a:p>
        </p:txBody>
      </p:sp>
      <p:sp>
        <p:nvSpPr>
          <p:cNvPr id="5" name="TextBox 4"/>
          <p:cNvSpPr txBox="1"/>
          <p:nvPr/>
        </p:nvSpPr>
        <p:spPr>
          <a:xfrm>
            <a:off x="5943600" y="4800601"/>
            <a:ext cx="3352800" cy="461665"/>
          </a:xfrm>
          <a:prstGeom prst="rect">
            <a:avLst/>
          </a:prstGeom>
          <a:noFill/>
        </p:spPr>
        <p:txBody>
          <a:bodyPr wrap="square" rtlCol="0">
            <a:spAutoFit/>
          </a:bodyPr>
          <a:lstStyle/>
          <a:p>
            <a:pPr algn="ctr"/>
            <a:r>
              <a:rPr lang="en-US" sz="2400" dirty="0">
                <a:solidFill>
                  <a:schemeClr val="tx1">
                    <a:lumMod val="95000"/>
                  </a:schemeClr>
                </a:solidFill>
              </a:rPr>
              <a:t>Luke 7:3</a:t>
            </a:r>
          </a:p>
        </p:txBody>
      </p:sp>
    </p:spTree>
    <p:extLst>
      <p:ext uri="{BB962C8B-B14F-4D97-AF65-F5344CB8AC3E}">
        <p14:creationId xmlns:p14="http://schemas.microsoft.com/office/powerpoint/2010/main" val="2368290017"/>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3FA324-2F96-F24E-A2D5-7F1CBBE16A3A}"/>
              </a:ext>
            </a:extLst>
          </p:cNvPr>
          <p:cNvPicPr>
            <a:picLocks noChangeAspect="1"/>
          </p:cNvPicPr>
          <p:nvPr/>
        </p:nvPicPr>
        <p:blipFill>
          <a:blip r:embed="rId2"/>
          <a:stretch>
            <a:fillRect/>
          </a:stretch>
        </p:blipFill>
        <p:spPr>
          <a:xfrm>
            <a:off x="2323079" y="0"/>
            <a:ext cx="7545841" cy="5656855"/>
          </a:xfrm>
          <a:prstGeom prst="rect">
            <a:avLst/>
          </a:prstGeom>
        </p:spPr>
      </p:pic>
      <p:sp>
        <p:nvSpPr>
          <p:cNvPr id="6" name="TextBox 5">
            <a:extLst>
              <a:ext uri="{FF2B5EF4-FFF2-40B4-BE49-F238E27FC236}">
                <a16:creationId xmlns:a16="http://schemas.microsoft.com/office/drawing/2014/main" id="{CD646CD5-F850-C74E-A1BF-EAB4507BFB12}"/>
              </a:ext>
            </a:extLst>
          </p:cNvPr>
          <p:cNvSpPr txBox="1"/>
          <p:nvPr/>
        </p:nvSpPr>
        <p:spPr>
          <a:xfrm>
            <a:off x="2991976" y="6096000"/>
            <a:ext cx="6208046" cy="369332"/>
          </a:xfrm>
          <a:prstGeom prst="rect">
            <a:avLst/>
          </a:prstGeom>
          <a:noFill/>
        </p:spPr>
        <p:txBody>
          <a:bodyPr wrap="none" rtlCol="0">
            <a:spAutoFit/>
          </a:bodyPr>
          <a:lstStyle/>
          <a:p>
            <a:pPr algn="ctr"/>
            <a:r>
              <a:rPr lang="en-US" dirty="0"/>
              <a:t>Jesus Heals the Centurion’s Servant, James Tissot, ca. 1886-1894</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4650" y="2190749"/>
            <a:ext cx="6553200" cy="2308324"/>
          </a:xfrm>
          <a:prstGeom prst="rect">
            <a:avLst/>
          </a:prstGeom>
        </p:spPr>
        <p:txBody>
          <a:bodyPr wrap="square">
            <a:spAutoFit/>
          </a:bodyPr>
          <a:lstStyle/>
          <a:p>
            <a:r>
              <a:rPr lang="en-US" sz="3600" dirty="0"/>
              <a:t>“therefore I did not presume to come to you. But only speak the word, and let my servant be healed.”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7:7</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Jesus Heals the Centurion’s Servant, Adam </a:t>
            </a:r>
            <a:r>
              <a:rPr lang="en-US" sz="1600" dirty="0" err="1">
                <a:solidFill>
                  <a:schemeClr val="tx1">
                    <a:lumMod val="95000"/>
                  </a:schemeClr>
                </a:solidFill>
              </a:rPr>
              <a:t>Camerarius</a:t>
            </a:r>
            <a:r>
              <a:rPr lang="en-US" sz="1600" dirty="0">
                <a:solidFill>
                  <a:schemeClr val="tx1">
                    <a:lumMod val="95000"/>
                  </a:schemeClr>
                </a:solidFill>
              </a:rPr>
              <a:t>, ca. 1644-1665</a:t>
            </a:r>
          </a:p>
        </p:txBody>
      </p:sp>
      <p:pic>
        <p:nvPicPr>
          <p:cNvPr id="3" name="Picture 2">
            <a:extLst>
              <a:ext uri="{FF2B5EF4-FFF2-40B4-BE49-F238E27FC236}">
                <a16:creationId xmlns:a16="http://schemas.microsoft.com/office/drawing/2014/main" id="{DBF06DFC-1BBE-B045-970E-E195636966A6}"/>
              </a:ext>
            </a:extLst>
          </p:cNvPr>
          <p:cNvPicPr>
            <a:picLocks noChangeAspect="1"/>
          </p:cNvPicPr>
          <p:nvPr/>
        </p:nvPicPr>
        <p:blipFill>
          <a:blip r:embed="rId2"/>
          <a:stretch>
            <a:fillRect/>
          </a:stretch>
        </p:blipFill>
        <p:spPr>
          <a:xfrm>
            <a:off x="2133600" y="0"/>
            <a:ext cx="7924800" cy="587905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828835"/>
            <a:ext cx="6400800" cy="1200329"/>
          </a:xfrm>
          <a:prstGeom prst="rect">
            <a:avLst/>
          </a:prstGeom>
        </p:spPr>
        <p:txBody>
          <a:bodyPr wrap="square">
            <a:spAutoFit/>
          </a:bodyPr>
          <a:lstStyle/>
          <a:p>
            <a:r>
              <a:rPr lang="en-US" sz="3600" dirty="0"/>
              <a:t>When Jesus heard this he was amazed at him,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7:9a</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5746146"/>
            <a:ext cx="3124200" cy="1077218"/>
          </a:xfrm>
          <a:prstGeom prst="rect">
            <a:avLst/>
          </a:prstGeom>
          <a:noFill/>
        </p:spPr>
        <p:txBody>
          <a:bodyPr wrap="square" rtlCol="0">
            <a:spAutoFit/>
          </a:bodyPr>
          <a:lstStyle/>
          <a:p>
            <a:pPr algn="ctr"/>
            <a:r>
              <a:rPr lang="en-US" sz="1600" dirty="0">
                <a:solidFill>
                  <a:schemeClr val="tx1">
                    <a:lumMod val="95000"/>
                  </a:schemeClr>
                </a:solidFill>
              </a:rPr>
              <a:t>Jesus Heals the Centurion’s Servant</a:t>
            </a:r>
          </a:p>
          <a:p>
            <a:pPr algn="ctr"/>
            <a:endParaRPr lang="en-US" sz="1600" dirty="0">
              <a:solidFill>
                <a:schemeClr val="tx1">
                  <a:lumMod val="95000"/>
                </a:schemeClr>
              </a:solidFill>
            </a:endParaRPr>
          </a:p>
          <a:p>
            <a:pPr algn="ctr"/>
            <a:r>
              <a:rPr lang="en-US" sz="1600" dirty="0">
                <a:solidFill>
                  <a:schemeClr val="tx1">
                    <a:lumMod val="95000"/>
                  </a:schemeClr>
                </a:solidFill>
              </a:rPr>
              <a:t>Ilyas Basim </a:t>
            </a:r>
            <a:r>
              <a:rPr lang="en-US" sz="1600" dirty="0" err="1">
                <a:solidFill>
                  <a:schemeClr val="tx1">
                    <a:lumMod val="95000"/>
                  </a:schemeClr>
                </a:solidFill>
              </a:rPr>
              <a:t>Khuri</a:t>
            </a:r>
            <a:r>
              <a:rPr lang="en-US" sz="1600" dirty="0">
                <a:solidFill>
                  <a:schemeClr val="tx1">
                    <a:lumMod val="95000"/>
                  </a:schemeClr>
                </a:solidFill>
              </a:rPr>
              <a:t> </a:t>
            </a:r>
            <a:r>
              <a:rPr lang="en-US" sz="1600" dirty="0" err="1">
                <a:solidFill>
                  <a:schemeClr val="tx1">
                    <a:lumMod val="95000"/>
                  </a:schemeClr>
                </a:solidFill>
              </a:rPr>
              <a:t>Bazzi</a:t>
            </a:r>
            <a:r>
              <a:rPr lang="en-US" sz="1600" dirty="0">
                <a:solidFill>
                  <a:schemeClr val="tx1">
                    <a:lumMod val="95000"/>
                  </a:schemeClr>
                </a:solidFill>
              </a:rPr>
              <a:t> </a:t>
            </a:r>
            <a:r>
              <a:rPr lang="en-US" sz="1600" dirty="0" err="1">
                <a:solidFill>
                  <a:schemeClr val="tx1">
                    <a:lumMod val="95000"/>
                  </a:schemeClr>
                </a:solidFill>
              </a:rPr>
              <a:t>Rahib</a:t>
            </a:r>
            <a:r>
              <a:rPr lang="en-US" sz="1600" dirty="0">
                <a:solidFill>
                  <a:schemeClr val="tx1">
                    <a:lumMod val="95000"/>
                  </a:schemeClr>
                </a:solidFill>
              </a:rPr>
              <a:t>,</a:t>
            </a:r>
          </a:p>
          <a:p>
            <a:pPr algn="ctr"/>
            <a:r>
              <a:rPr lang="en-US" sz="1600" dirty="0">
                <a:solidFill>
                  <a:schemeClr val="tx1">
                    <a:lumMod val="95000"/>
                  </a:schemeClr>
                </a:solidFill>
              </a:rPr>
              <a:t>1684</a:t>
            </a:r>
          </a:p>
        </p:txBody>
      </p:sp>
      <p:pic>
        <p:nvPicPr>
          <p:cNvPr id="5" name="Picture 4">
            <a:extLst>
              <a:ext uri="{FF2B5EF4-FFF2-40B4-BE49-F238E27FC236}">
                <a16:creationId xmlns:a16="http://schemas.microsoft.com/office/drawing/2014/main" id="{554B19FC-8F37-FFD6-C0DF-207C276F48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48199" y="0"/>
            <a:ext cx="5181601" cy="6876726"/>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1882677"/>
            <a:ext cx="7467600" cy="2308324"/>
          </a:xfrm>
          <a:prstGeom prst="rect">
            <a:avLst/>
          </a:prstGeom>
        </p:spPr>
        <p:txBody>
          <a:bodyPr wrap="square">
            <a:spAutoFit/>
          </a:bodyPr>
          <a:lstStyle/>
          <a:p>
            <a:r>
              <a:rPr lang="en-US" sz="3600" dirty="0">
                <a:cs typeface="Arial" pitchFamily="34" charset="0"/>
              </a:rPr>
              <a:t>for they shall hear of your great name, your mighty hand, and your outstretched arm–when a foreigner comes and prays toward this house,</a:t>
            </a:r>
          </a:p>
        </p:txBody>
      </p:sp>
      <p:sp>
        <p:nvSpPr>
          <p:cNvPr id="4" name="TextBox 3"/>
          <p:cNvSpPr txBox="1"/>
          <p:nvPr/>
        </p:nvSpPr>
        <p:spPr>
          <a:xfrm>
            <a:off x="5334000" y="4648200"/>
            <a:ext cx="3352800" cy="461665"/>
          </a:xfrm>
          <a:prstGeom prst="rect">
            <a:avLst/>
          </a:prstGeom>
          <a:noFill/>
        </p:spPr>
        <p:txBody>
          <a:bodyPr wrap="square" rtlCol="0">
            <a:spAutoFit/>
          </a:bodyPr>
          <a:lstStyle/>
          <a:p>
            <a:pPr algn="ctr"/>
            <a:r>
              <a:rPr lang="en-US" sz="2400" dirty="0">
                <a:solidFill>
                  <a:schemeClr val="tx1">
                    <a:lumMod val="95000"/>
                  </a:schemeClr>
                </a:solidFill>
              </a:rPr>
              <a:t>1 Kings 8:42</a:t>
            </a:r>
          </a:p>
        </p:txBody>
      </p:sp>
    </p:spTree>
    <p:extLst>
      <p:ext uri="{BB962C8B-B14F-4D97-AF65-F5344CB8AC3E}">
        <p14:creationId xmlns:p14="http://schemas.microsoft.com/office/powerpoint/2010/main" val="3883666196"/>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720840"/>
            <a:ext cx="6934200" cy="2308324"/>
          </a:xfrm>
          <a:prstGeom prst="rect">
            <a:avLst/>
          </a:prstGeom>
        </p:spPr>
        <p:txBody>
          <a:bodyPr wrap="square">
            <a:spAutoFit/>
          </a:bodyPr>
          <a:lstStyle/>
          <a:p>
            <a:r>
              <a:rPr lang="en-US" sz="3600" dirty="0">
                <a:cs typeface="Arial" pitchFamily="34" charset="0"/>
              </a:rPr>
              <a:t>And turning to the crowd that followed him, he said, ”I tell you, not ever in Israel have I found such faith.”</a:t>
            </a:r>
          </a:p>
        </p:txBody>
      </p:sp>
      <p:sp>
        <p:nvSpPr>
          <p:cNvPr id="5" name="TextBox 4"/>
          <p:cNvSpPr txBox="1"/>
          <p:nvPr/>
        </p:nvSpPr>
        <p:spPr>
          <a:xfrm>
            <a:off x="6096000" y="4343400"/>
            <a:ext cx="3352800" cy="461665"/>
          </a:xfrm>
          <a:prstGeom prst="rect">
            <a:avLst/>
          </a:prstGeom>
          <a:noFill/>
        </p:spPr>
        <p:txBody>
          <a:bodyPr wrap="square" rtlCol="0">
            <a:spAutoFit/>
          </a:bodyPr>
          <a:lstStyle/>
          <a:p>
            <a:pPr algn="ctr"/>
            <a:r>
              <a:rPr lang="en-US" sz="2400" dirty="0">
                <a:solidFill>
                  <a:schemeClr val="tx1">
                    <a:lumMod val="95000"/>
                  </a:schemeClr>
                </a:solidFill>
              </a:rPr>
              <a:t>Luke 7:9b</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05150" y="6019800"/>
            <a:ext cx="5981700" cy="338554"/>
          </a:xfrm>
          <a:prstGeom prst="rect">
            <a:avLst/>
          </a:prstGeom>
          <a:noFill/>
        </p:spPr>
        <p:txBody>
          <a:bodyPr wrap="square" rtlCol="0">
            <a:spAutoFit/>
          </a:bodyPr>
          <a:lstStyle/>
          <a:p>
            <a:pPr algn="ctr"/>
            <a:r>
              <a:rPr lang="en-US" sz="1600" dirty="0">
                <a:solidFill>
                  <a:schemeClr val="tx1">
                    <a:lumMod val="95000"/>
                  </a:schemeClr>
                </a:solidFill>
              </a:rPr>
              <a:t>Jesus Heals the Centurion’s Servant, Veronese, ca. 1571</a:t>
            </a:r>
          </a:p>
        </p:txBody>
      </p:sp>
      <p:pic>
        <p:nvPicPr>
          <p:cNvPr id="3" name="Picture 2">
            <a:extLst>
              <a:ext uri="{FF2B5EF4-FFF2-40B4-BE49-F238E27FC236}">
                <a16:creationId xmlns:a16="http://schemas.microsoft.com/office/drawing/2014/main" id="{5DA0D217-DF1D-074A-8154-CE7FBDB10046}"/>
              </a:ext>
            </a:extLst>
          </p:cNvPr>
          <p:cNvPicPr>
            <a:picLocks noChangeAspect="1"/>
          </p:cNvPicPr>
          <p:nvPr/>
        </p:nvPicPr>
        <p:blipFill>
          <a:blip r:embed="rId2"/>
          <a:stretch>
            <a:fillRect/>
          </a:stretch>
        </p:blipFill>
        <p:spPr>
          <a:xfrm>
            <a:off x="1600200" y="0"/>
            <a:ext cx="8991600" cy="576580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J Ireland, Flickr Creative Commons</a:t>
            </a:r>
          </a:p>
          <a:p>
            <a:pPr>
              <a:buNone/>
            </a:pPr>
            <a:r>
              <a:rPr lang="en-US" sz="1600" dirty="0"/>
              <a:t>http://commons.wikimedia.org/wiki/File:Tom_Thomson_-_Autumn_Foliage_-_Google_Art_Project.jpg</a:t>
            </a:r>
          </a:p>
          <a:p>
            <a:pPr>
              <a:buNone/>
            </a:pPr>
            <a:r>
              <a:rPr lang="en-US" sz="1600" dirty="0"/>
              <a:t>https://commons.wikimedia.org/wiki/File:Asher_Brown_Durand_-_Woodland_Interior_-_63.269_-_Museum_of_Fine_Arts.jpg</a:t>
            </a:r>
          </a:p>
          <a:p>
            <a:pPr>
              <a:buNone/>
            </a:pPr>
            <a:r>
              <a:rPr lang="en-US" sz="1600" dirty="0"/>
              <a:t>http://commons.wikimedia.org/wiki/File:Heitere_Gebirgslandschaft_by_Paul_Klee_1929.jpeg</a:t>
            </a:r>
          </a:p>
          <a:p>
            <a:pPr>
              <a:buNone/>
            </a:pPr>
            <a:r>
              <a:rPr lang="en-US" sz="1600" dirty="0"/>
              <a:t>https://commons.wikimedia.org/wiki/File:Conversion_of_Paul_(Bruegel).jpg</a:t>
            </a:r>
          </a:p>
          <a:p>
            <a:pPr>
              <a:buNone/>
            </a:pPr>
            <a:r>
              <a:rPr lang="en-US" sz="1600" dirty="0"/>
              <a:t>https://commons.wikimedia.org/wiki/File:Gaspar_de_Witte_-_Jesus_heals_the_servant_of_the_centurion.jpg</a:t>
            </a:r>
          </a:p>
          <a:p>
            <a:pPr>
              <a:buNone/>
            </a:pPr>
            <a:r>
              <a:rPr lang="en-US" sz="1600" dirty="0"/>
              <a:t>https://commons.wikimedia.org/wiki/File:Brooklyn_Museum_-_The_Healing_of_the_Officer%27s_Son_(La_gu%C3%A9rison_du_fils_de_l%27officier)_-_</a:t>
            </a:r>
            <a:r>
              <a:rPr lang="en-US" sz="1600" dirty="0" err="1"/>
              <a:t>James_Tissot.jpg</a:t>
            </a:r>
            <a:endParaRPr lang="en-US" sz="1600" dirty="0"/>
          </a:p>
          <a:p>
            <a:pPr>
              <a:buNone/>
            </a:pPr>
            <a:r>
              <a:rPr lang="en-US" sz="1600" dirty="0"/>
              <a:t>https://</a:t>
            </a:r>
            <a:r>
              <a:rPr lang="en-US" sz="1600" dirty="0" err="1"/>
              <a:t>commons.wikimedia.org</a:t>
            </a:r>
            <a:r>
              <a:rPr lang="en-US" sz="1600" dirty="0"/>
              <a:t>/wiki/File:Adam_Camerarius_001.jpg</a:t>
            </a:r>
          </a:p>
          <a:p>
            <a:pPr>
              <a:buNone/>
            </a:pPr>
            <a:r>
              <a:rPr lang="en-US" sz="1600" dirty="0"/>
              <a:t>https://www.flickr.com/photos/medmss/5184968294/</a:t>
            </a:r>
          </a:p>
          <a:p>
            <a:pPr>
              <a:buNone/>
            </a:pPr>
            <a:r>
              <a:rPr lang="en-US" sz="1600" dirty="0"/>
              <a:t>https://commons.wikimedia.org/wiki/File:Jes%C3%BAs_y_el_centuri%C3%B3n_(El_Veron%C3%A9s).jpg</a:t>
            </a:r>
          </a:p>
          <a:p>
            <a:pPr>
              <a:buNone/>
            </a:pPr>
            <a:endParaRPr lang="en-US" sz="1600" dirty="0"/>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10099" y="6019800"/>
            <a:ext cx="2971800" cy="584775"/>
          </a:xfrm>
          <a:prstGeom prst="rect">
            <a:avLst/>
          </a:prstGeom>
          <a:noFill/>
        </p:spPr>
        <p:txBody>
          <a:bodyPr wrap="square" rtlCol="0">
            <a:spAutoFit/>
          </a:bodyPr>
          <a:lstStyle/>
          <a:p>
            <a:pPr algn="ctr"/>
            <a:r>
              <a:rPr lang="en-US" sz="1600" dirty="0"/>
              <a:t>Unite</a:t>
            </a:r>
          </a:p>
          <a:p>
            <a:pPr algn="ctr"/>
            <a:r>
              <a:rPr lang="en-US" sz="1600" dirty="0"/>
              <a:t>Washington DC, 2008</a:t>
            </a:r>
          </a:p>
        </p:txBody>
      </p:sp>
      <p:pic>
        <p:nvPicPr>
          <p:cNvPr id="4" name="Picture 3">
            <a:extLst>
              <a:ext uri="{FF2B5EF4-FFF2-40B4-BE49-F238E27FC236}">
                <a16:creationId xmlns:a16="http://schemas.microsoft.com/office/drawing/2014/main" id="{9038735A-CB30-B64C-9B1F-16598E499253}"/>
              </a:ext>
            </a:extLst>
          </p:cNvPr>
          <p:cNvPicPr>
            <a:picLocks noChangeAspect="1"/>
          </p:cNvPicPr>
          <p:nvPr/>
        </p:nvPicPr>
        <p:blipFill>
          <a:blip r:embed="rId2"/>
          <a:stretch>
            <a:fillRect/>
          </a:stretch>
        </p:blipFill>
        <p:spPr>
          <a:xfrm>
            <a:off x="1323802" y="0"/>
            <a:ext cx="9544393" cy="5788152"/>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86100" y="2828835"/>
            <a:ext cx="6324600" cy="1200329"/>
          </a:xfrm>
          <a:prstGeom prst="rect">
            <a:avLst/>
          </a:prstGeom>
        </p:spPr>
        <p:txBody>
          <a:bodyPr wrap="square">
            <a:spAutoFit/>
          </a:bodyPr>
          <a:lstStyle/>
          <a:p>
            <a:r>
              <a:rPr lang="en-US" sz="3600" dirty="0"/>
              <a:t>O sing to the LORD a new song; sing to the LORD, all the earth.</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96:1</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Autumn Foliage, Thomas John Thomson, 1915</a:t>
            </a:r>
          </a:p>
        </p:txBody>
      </p:sp>
      <p:pic>
        <p:nvPicPr>
          <p:cNvPr id="3" name="Picture 2">
            <a:extLst>
              <a:ext uri="{FF2B5EF4-FFF2-40B4-BE49-F238E27FC236}">
                <a16:creationId xmlns:a16="http://schemas.microsoft.com/office/drawing/2014/main" id="{D2DE9035-84A2-1B4C-BB9B-7A781EE39B65}"/>
              </a:ext>
            </a:extLst>
          </p:cNvPr>
          <p:cNvPicPr>
            <a:picLocks noChangeAspect="1"/>
          </p:cNvPicPr>
          <p:nvPr/>
        </p:nvPicPr>
        <p:blipFill>
          <a:blip r:embed="rId2"/>
          <a:stretch>
            <a:fillRect/>
          </a:stretch>
        </p:blipFill>
        <p:spPr>
          <a:xfrm>
            <a:off x="2424170" y="0"/>
            <a:ext cx="7343660" cy="5967922"/>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5150" y="2228671"/>
            <a:ext cx="6324600" cy="1754326"/>
          </a:xfrm>
          <a:prstGeom prst="rect">
            <a:avLst/>
          </a:prstGeom>
        </p:spPr>
        <p:txBody>
          <a:bodyPr wrap="square">
            <a:spAutoFit/>
          </a:bodyPr>
          <a:lstStyle/>
          <a:p>
            <a:r>
              <a:rPr lang="en-US" sz="3600" dirty="0">
                <a:cs typeface="Arial" pitchFamily="34" charset="0"/>
              </a:rPr>
              <a:t>Honor and majesty are before him; strength and beauty are in his sanctuary.</a:t>
            </a: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96:6</a:t>
            </a:r>
          </a:p>
        </p:txBody>
      </p:sp>
    </p:spTree>
    <p:extLst>
      <p:ext uri="{BB962C8B-B14F-4D97-AF65-F5344CB8AC3E}">
        <p14:creationId xmlns:p14="http://schemas.microsoft.com/office/powerpoint/2010/main" val="65344201"/>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9764" y="6096000"/>
            <a:ext cx="5181600" cy="584775"/>
          </a:xfrm>
          <a:prstGeom prst="rect">
            <a:avLst/>
          </a:prstGeom>
          <a:noFill/>
        </p:spPr>
        <p:txBody>
          <a:bodyPr wrap="square" rtlCol="0">
            <a:spAutoFit/>
          </a:bodyPr>
          <a:lstStyle/>
          <a:p>
            <a:pPr algn="ctr"/>
            <a:r>
              <a:rPr lang="en-US" sz="1600" dirty="0">
                <a:solidFill>
                  <a:schemeClr val="tx1">
                    <a:lumMod val="95000"/>
                  </a:schemeClr>
                </a:solidFill>
              </a:rPr>
              <a:t>Woodland Interior</a:t>
            </a:r>
          </a:p>
          <a:p>
            <a:pPr algn="ctr"/>
            <a:r>
              <a:rPr lang="en-US" sz="1600" dirty="0">
                <a:solidFill>
                  <a:schemeClr val="tx1">
                    <a:lumMod val="95000"/>
                  </a:schemeClr>
                </a:solidFill>
              </a:rPr>
              <a:t>A.B. Durand, 1855</a:t>
            </a:r>
          </a:p>
        </p:txBody>
      </p:sp>
      <p:pic>
        <p:nvPicPr>
          <p:cNvPr id="7" name="Picture 6">
            <a:extLst>
              <a:ext uri="{FF2B5EF4-FFF2-40B4-BE49-F238E27FC236}">
                <a16:creationId xmlns:a16="http://schemas.microsoft.com/office/drawing/2014/main" id="{BBF24453-CA02-7740-BA38-7A3E8C0CDE72}"/>
              </a:ext>
            </a:extLst>
          </p:cNvPr>
          <p:cNvPicPr>
            <a:picLocks noChangeAspect="1"/>
          </p:cNvPicPr>
          <p:nvPr/>
        </p:nvPicPr>
        <p:blipFill>
          <a:blip r:embed="rId2"/>
          <a:stretch>
            <a:fillRect/>
          </a:stretch>
        </p:blipFill>
        <p:spPr>
          <a:xfrm>
            <a:off x="4764109" y="0"/>
            <a:ext cx="5141890" cy="6878782"/>
          </a:xfrm>
          <a:prstGeom prst="rect">
            <a:avLst/>
          </a:prstGeom>
        </p:spPr>
      </p:pic>
    </p:spTree>
    <p:extLst>
      <p:ext uri="{BB962C8B-B14F-4D97-AF65-F5344CB8AC3E}">
        <p14:creationId xmlns:p14="http://schemas.microsoft.com/office/powerpoint/2010/main" val="669564733"/>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5150" y="2228671"/>
            <a:ext cx="6324600" cy="1754326"/>
          </a:xfrm>
          <a:prstGeom prst="rect">
            <a:avLst/>
          </a:prstGeom>
        </p:spPr>
        <p:txBody>
          <a:bodyPr wrap="square">
            <a:spAutoFit/>
          </a:bodyPr>
          <a:lstStyle/>
          <a:p>
            <a:r>
              <a:rPr lang="en-US" sz="3600" dirty="0">
                <a:cs typeface="Arial" pitchFamily="34" charset="0"/>
              </a:rPr>
              <a:t>Worship the LORD in holy splendor; tremble before him, all the earth.</a:t>
            </a: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96:9</a:t>
            </a:r>
          </a:p>
        </p:txBody>
      </p:sp>
    </p:spTree>
    <p:extLst>
      <p:ext uri="{BB962C8B-B14F-4D97-AF65-F5344CB8AC3E}">
        <p14:creationId xmlns:p14="http://schemas.microsoft.com/office/powerpoint/2010/main" val="1684561263"/>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62296"/>
            <a:ext cx="8763000" cy="338554"/>
          </a:xfrm>
          <a:prstGeom prst="rect">
            <a:avLst/>
          </a:prstGeom>
          <a:noFill/>
        </p:spPr>
        <p:txBody>
          <a:bodyPr wrap="square" rtlCol="0">
            <a:spAutoFit/>
          </a:bodyPr>
          <a:lstStyle/>
          <a:p>
            <a:pPr algn="ctr"/>
            <a:r>
              <a:rPr lang="en-US" sz="1600" dirty="0">
                <a:solidFill>
                  <a:schemeClr val="tx1">
                    <a:lumMod val="95000"/>
                  </a:schemeClr>
                </a:solidFill>
              </a:rPr>
              <a:t>Joyful Mountain Landscape, Paul Klee, 1929</a:t>
            </a:r>
          </a:p>
        </p:txBody>
      </p:sp>
      <p:pic>
        <p:nvPicPr>
          <p:cNvPr id="7" name="Picture 6">
            <a:extLst>
              <a:ext uri="{FF2B5EF4-FFF2-40B4-BE49-F238E27FC236}">
                <a16:creationId xmlns:a16="http://schemas.microsoft.com/office/drawing/2014/main" id="{63B7E703-356D-7D46-A12B-895ED88D14F7}"/>
              </a:ext>
            </a:extLst>
          </p:cNvPr>
          <p:cNvPicPr>
            <a:picLocks noChangeAspect="1"/>
          </p:cNvPicPr>
          <p:nvPr/>
        </p:nvPicPr>
        <p:blipFill>
          <a:blip r:embed="rId2"/>
          <a:stretch>
            <a:fillRect/>
          </a:stretch>
        </p:blipFill>
        <p:spPr>
          <a:xfrm>
            <a:off x="2047631" y="304800"/>
            <a:ext cx="8096738" cy="5638800"/>
          </a:xfrm>
          <a:prstGeom prst="rect">
            <a:avLst/>
          </a:prstGeom>
        </p:spPr>
      </p:pic>
    </p:spTree>
    <p:extLst>
      <p:ext uri="{BB962C8B-B14F-4D97-AF65-F5344CB8AC3E}">
        <p14:creationId xmlns:p14="http://schemas.microsoft.com/office/powerpoint/2010/main" val="4029749973"/>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734</TotalTime>
  <Words>688</Words>
  <Application>Microsoft Office PowerPoint</Application>
  <PresentationFormat>Widescreen</PresentationFormat>
  <Paragraphs>55</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First Sunday after Christmas Day Year A</vt:lpstr>
      <vt:lpstr>Ninth Sunday after the Epiphany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Sunday after Epiphany</dc:title>
  <dc:creator>Anne</dc:creator>
  <cp:lastModifiedBy>Anne Richardson</cp:lastModifiedBy>
  <cp:revision>184</cp:revision>
  <dcterms:created xsi:type="dcterms:W3CDTF">2016-08-31T16:46:43Z</dcterms:created>
  <dcterms:modified xsi:type="dcterms:W3CDTF">2022-10-31T14:41:17Z</dcterms:modified>
</cp:coreProperties>
</file>