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5"/>
  </p:notesMasterIdLst>
  <p:sldIdLst>
    <p:sldId id="256" r:id="rId2"/>
    <p:sldId id="282" r:id="rId3"/>
    <p:sldId id="410" r:id="rId4"/>
    <p:sldId id="383" r:id="rId5"/>
    <p:sldId id="412" r:id="rId6"/>
    <p:sldId id="385" r:id="rId7"/>
    <p:sldId id="424" r:id="rId8"/>
    <p:sldId id="413" r:id="rId9"/>
    <p:sldId id="425" r:id="rId10"/>
    <p:sldId id="423" r:id="rId11"/>
    <p:sldId id="411" r:id="rId12"/>
    <p:sldId id="419" r:id="rId13"/>
    <p:sldId id="426" r:id="rId14"/>
    <p:sldId id="420" r:id="rId15"/>
    <p:sldId id="421" r:id="rId16"/>
    <p:sldId id="422" r:id="rId17"/>
    <p:sldId id="414" r:id="rId18"/>
    <p:sldId id="415" r:id="rId19"/>
    <p:sldId id="387" r:id="rId20"/>
    <p:sldId id="408" r:id="rId21"/>
    <p:sldId id="416" r:id="rId22"/>
    <p:sldId id="417" r:id="rId23"/>
    <p:sldId id="297"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5" d="100"/>
          <a:sy n="75" d="100"/>
        </p:scale>
        <p:origin x="778" y="43"/>
      </p:cViewPr>
      <p:guideLst>
        <p:guide orient="horz" pos="2160"/>
        <p:guide pos="384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10/30/2022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10/30/2022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10/30/2022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10/30/2022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10/30/2022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10/30/2022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10/30/2022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10/30/2022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1143001"/>
            <a:ext cx="8458200" cy="1698625"/>
          </a:xfrm>
        </p:spPr>
        <p:txBody>
          <a:bodyPr>
            <a:noAutofit/>
          </a:bodyPr>
          <a:lstStyle/>
          <a:p>
            <a:r>
              <a:rPr lang="en-US" sz="8800" dirty="0"/>
              <a:t>NATIVITY OF THE LORD - PROPER III</a:t>
            </a:r>
          </a:p>
        </p:txBody>
      </p:sp>
      <p:sp>
        <p:nvSpPr>
          <p:cNvPr id="3" name="Subtitle 2"/>
          <p:cNvSpPr>
            <a:spLocks noGrp="1"/>
          </p:cNvSpPr>
          <p:nvPr>
            <p:ph type="subTitle" idx="1"/>
          </p:nvPr>
        </p:nvSpPr>
        <p:spPr>
          <a:xfrm>
            <a:off x="2819400" y="3429000"/>
            <a:ext cx="6400800" cy="838200"/>
          </a:xfrm>
        </p:spPr>
        <p:txBody>
          <a:bodyPr>
            <a:normAutofit lnSpcReduction="10000"/>
          </a:bodyPr>
          <a:lstStyle/>
          <a:p>
            <a:r>
              <a:rPr lang="en-US" sz="5400" i="1">
                <a:solidFill>
                  <a:schemeClr val="tx1"/>
                </a:solidFill>
              </a:rPr>
              <a:t>Year C</a:t>
            </a:r>
            <a:endParaRPr lang="en-US" sz="5400" i="1" dirty="0">
              <a:solidFill>
                <a:schemeClr val="tx1"/>
              </a:solidFill>
            </a:endParaRPr>
          </a:p>
        </p:txBody>
      </p:sp>
      <p:sp>
        <p:nvSpPr>
          <p:cNvPr id="4" name="Rectangle 3"/>
          <p:cNvSpPr/>
          <p:nvPr/>
        </p:nvSpPr>
        <p:spPr>
          <a:xfrm>
            <a:off x="1828800" y="5751494"/>
            <a:ext cx="8610600" cy="954107"/>
          </a:xfrm>
          <a:prstGeom prst="rect">
            <a:avLst/>
          </a:prstGeom>
        </p:spPr>
        <p:txBody>
          <a:bodyPr wrap="square">
            <a:spAutoFit/>
          </a:bodyPr>
          <a:lstStyle/>
          <a:p>
            <a:pPr algn="ctr"/>
            <a:r>
              <a:rPr lang="en-US" sz="2800" dirty="0"/>
              <a:t>Isaiah 52:7-10  •  Psalm 98  •  Hebrews 1:1-4, (5-12)</a:t>
            </a:r>
          </a:p>
          <a:p>
            <a:pPr algn="ctr"/>
            <a:r>
              <a:rPr lang="en-US" sz="2800" dirty="0"/>
              <a:t>John 1:1-14</a:t>
            </a:r>
            <a:r>
              <a:rPr lang="fi-FI" sz="2800" dirty="0"/>
              <a:t>	</a:t>
            </a:r>
            <a:r>
              <a:rPr lang="en-US" sz="2800" dirty="0"/>
              <a:t> </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2209801"/>
            <a:ext cx="6934200" cy="1200329"/>
          </a:xfrm>
          <a:prstGeom prst="rect">
            <a:avLst/>
          </a:prstGeom>
        </p:spPr>
        <p:txBody>
          <a:bodyPr wrap="square">
            <a:spAutoFit/>
          </a:bodyPr>
          <a:lstStyle/>
          <a:p>
            <a:r>
              <a:rPr lang="en-US" sz="3600" dirty="0"/>
              <a:t>The light shines in the darkness, and the darkness did not overcome it.</a:t>
            </a:r>
            <a:endParaRPr lang="en-US" sz="3600" dirty="0">
              <a:cs typeface="Arial" pitchFamily="34" charset="0"/>
            </a:endParaRPr>
          </a:p>
        </p:txBody>
      </p:sp>
      <p:sp>
        <p:nvSpPr>
          <p:cNvPr id="5" name="TextBox 4"/>
          <p:cNvSpPr txBox="1"/>
          <p:nvPr/>
        </p:nvSpPr>
        <p:spPr>
          <a:xfrm>
            <a:off x="5791200" y="4114801"/>
            <a:ext cx="3352800" cy="461665"/>
          </a:xfrm>
          <a:prstGeom prst="rect">
            <a:avLst/>
          </a:prstGeom>
          <a:noFill/>
        </p:spPr>
        <p:txBody>
          <a:bodyPr wrap="square" rtlCol="0">
            <a:spAutoFit/>
          </a:bodyPr>
          <a:lstStyle/>
          <a:p>
            <a:pPr algn="ctr"/>
            <a:r>
              <a:rPr lang="en-US" sz="2400" dirty="0">
                <a:solidFill>
                  <a:schemeClr val="tx1">
                    <a:lumMod val="95000"/>
                  </a:schemeClr>
                </a:solidFill>
              </a:rPr>
              <a:t>John 1:5</a:t>
            </a:r>
          </a:p>
        </p:txBody>
      </p:sp>
    </p:spTree>
    <p:extLst>
      <p:ext uri="{BB962C8B-B14F-4D97-AF65-F5344CB8AC3E}">
        <p14:creationId xmlns:p14="http://schemas.microsoft.com/office/powerpoint/2010/main" val="1748985612"/>
      </p:ext>
    </p:extLst>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19300" y="6096000"/>
            <a:ext cx="8153400" cy="338554"/>
          </a:xfrm>
          <a:prstGeom prst="rect">
            <a:avLst/>
          </a:prstGeom>
          <a:noFill/>
        </p:spPr>
        <p:txBody>
          <a:bodyPr wrap="square" rtlCol="0">
            <a:spAutoFit/>
          </a:bodyPr>
          <a:lstStyle/>
          <a:p>
            <a:pPr algn="ctr"/>
            <a:r>
              <a:rPr lang="en-US" sz="1600" dirty="0">
                <a:solidFill>
                  <a:schemeClr val="tx1">
                    <a:lumMod val="95000"/>
                  </a:schemeClr>
                </a:solidFill>
              </a:rPr>
              <a:t>Light of the World  --  Presentation by youth with gloves in dark space</a:t>
            </a:r>
          </a:p>
        </p:txBody>
      </p:sp>
      <p:pic>
        <p:nvPicPr>
          <p:cNvPr id="29698" name="Picture 2" descr="Title: "/>
          <p:cNvPicPr>
            <a:picLocks noChangeAspect="1" noChangeArrowheads="1"/>
          </p:cNvPicPr>
          <p:nvPr/>
        </p:nvPicPr>
        <p:blipFill>
          <a:blip r:embed="rId2" cstate="print"/>
          <a:srcRect t="8755"/>
          <a:stretch>
            <a:fillRect/>
          </a:stretch>
        </p:blipFill>
        <p:spPr bwMode="auto">
          <a:xfrm>
            <a:off x="1524000" y="1"/>
            <a:ext cx="9144000" cy="5558941"/>
          </a:xfrm>
          <a:prstGeom prst="rect">
            <a:avLst/>
          </a:prstGeom>
          <a:noFill/>
        </p:spPr>
      </p:pic>
    </p:spTree>
    <p:extLst>
      <p:ext uri="{BB962C8B-B14F-4D97-AF65-F5344CB8AC3E}">
        <p14:creationId xmlns:p14="http://schemas.microsoft.com/office/powerpoint/2010/main" val="3502989938"/>
      </p:ext>
    </p:extLst>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00400" y="2362201"/>
            <a:ext cx="7467600" cy="1200329"/>
          </a:xfrm>
          <a:prstGeom prst="rect">
            <a:avLst/>
          </a:prstGeom>
        </p:spPr>
        <p:txBody>
          <a:bodyPr wrap="square">
            <a:spAutoFit/>
          </a:bodyPr>
          <a:lstStyle/>
          <a:p>
            <a:r>
              <a:rPr lang="en-US" sz="3600" dirty="0"/>
              <a:t>There was a man sent from God, whose name was John.  </a:t>
            </a:r>
            <a:endParaRPr lang="en-US" sz="3600" dirty="0">
              <a:cs typeface="Arial" pitchFamily="34" charset="0"/>
            </a:endParaRPr>
          </a:p>
        </p:txBody>
      </p:sp>
      <p:sp>
        <p:nvSpPr>
          <p:cNvPr id="5" name="TextBox 4"/>
          <p:cNvSpPr txBox="1"/>
          <p:nvPr/>
        </p:nvSpPr>
        <p:spPr>
          <a:xfrm>
            <a:off x="5791200" y="4114801"/>
            <a:ext cx="3352800" cy="461665"/>
          </a:xfrm>
          <a:prstGeom prst="rect">
            <a:avLst/>
          </a:prstGeom>
          <a:noFill/>
        </p:spPr>
        <p:txBody>
          <a:bodyPr wrap="square" rtlCol="0">
            <a:spAutoFit/>
          </a:bodyPr>
          <a:lstStyle/>
          <a:p>
            <a:pPr algn="ctr"/>
            <a:r>
              <a:rPr lang="en-US" sz="2400" dirty="0">
                <a:solidFill>
                  <a:schemeClr val="tx1">
                    <a:lumMod val="95000"/>
                  </a:schemeClr>
                </a:solidFill>
              </a:rPr>
              <a:t>John 1:6</a:t>
            </a:r>
          </a:p>
        </p:txBody>
      </p:sp>
    </p:spTree>
    <p:extLst>
      <p:ext uri="{BB962C8B-B14F-4D97-AF65-F5344CB8AC3E}">
        <p14:creationId xmlns:p14="http://schemas.microsoft.com/office/powerpoint/2010/main" val="3320809653"/>
      </p:ext>
    </p:extLst>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09800" y="6397823"/>
            <a:ext cx="7848600" cy="307777"/>
          </a:xfrm>
          <a:prstGeom prst="rect">
            <a:avLst/>
          </a:prstGeom>
          <a:noFill/>
        </p:spPr>
        <p:txBody>
          <a:bodyPr wrap="square" rtlCol="0">
            <a:spAutoFit/>
          </a:bodyPr>
          <a:lstStyle/>
          <a:p>
            <a:pPr algn="ctr"/>
            <a:r>
              <a:rPr lang="en-US" sz="1400" dirty="0">
                <a:solidFill>
                  <a:schemeClr val="tx1">
                    <a:lumMod val="95000"/>
                  </a:schemeClr>
                </a:solidFill>
              </a:rPr>
              <a:t>Birth and Naming of John the Baptist  --  Father George </a:t>
            </a:r>
            <a:r>
              <a:rPr lang="en-US" sz="1400" dirty="0" err="1">
                <a:solidFill>
                  <a:schemeClr val="tx1">
                    <a:lumMod val="95000"/>
                  </a:schemeClr>
                </a:solidFill>
              </a:rPr>
              <a:t>Saget</a:t>
            </a:r>
            <a:r>
              <a:rPr lang="en-US" sz="1400" dirty="0">
                <a:solidFill>
                  <a:schemeClr val="tx1">
                    <a:lumMod val="95000"/>
                  </a:schemeClr>
                </a:solidFill>
              </a:rPr>
              <a:t>, </a:t>
            </a:r>
            <a:r>
              <a:rPr lang="en-US" sz="1400" dirty="0" err="1">
                <a:solidFill>
                  <a:schemeClr val="tx1">
                    <a:lumMod val="95000"/>
                  </a:schemeClr>
                </a:solidFill>
              </a:rPr>
              <a:t>Keur</a:t>
            </a:r>
            <a:r>
              <a:rPr lang="en-US" sz="1400" dirty="0">
                <a:solidFill>
                  <a:schemeClr val="tx1">
                    <a:lumMod val="95000"/>
                  </a:schemeClr>
                </a:solidFill>
              </a:rPr>
              <a:t> Moussa Abbey, Kenya</a:t>
            </a:r>
          </a:p>
        </p:txBody>
      </p:sp>
      <p:pic>
        <p:nvPicPr>
          <p:cNvPr id="2" name="Picture 1">
            <a:extLst>
              <a:ext uri="{FF2B5EF4-FFF2-40B4-BE49-F238E27FC236}">
                <a16:creationId xmlns:a16="http://schemas.microsoft.com/office/drawing/2014/main" id="{1A668D2F-DD2C-423A-A13F-C5610CB05E55}"/>
              </a:ext>
            </a:extLst>
          </p:cNvPr>
          <p:cNvPicPr>
            <a:picLocks noChangeAspect="1"/>
          </p:cNvPicPr>
          <p:nvPr/>
        </p:nvPicPr>
        <p:blipFill>
          <a:blip r:embed="rId2"/>
          <a:stretch>
            <a:fillRect/>
          </a:stretch>
        </p:blipFill>
        <p:spPr>
          <a:xfrm>
            <a:off x="2286000" y="209550"/>
            <a:ext cx="7620000" cy="5962650"/>
          </a:xfrm>
          <a:prstGeom prst="rect">
            <a:avLst/>
          </a:prstGeom>
        </p:spPr>
      </p:pic>
    </p:spTree>
    <p:extLst>
      <p:ext uri="{BB962C8B-B14F-4D97-AF65-F5344CB8AC3E}">
        <p14:creationId xmlns:p14="http://schemas.microsoft.com/office/powerpoint/2010/main" val="736982338"/>
      </p:ext>
    </p:extLst>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5257801"/>
            <a:ext cx="2209800" cy="1354217"/>
          </a:xfrm>
          <a:prstGeom prst="rect">
            <a:avLst/>
          </a:prstGeom>
          <a:noFill/>
        </p:spPr>
        <p:txBody>
          <a:bodyPr wrap="square" rtlCol="0">
            <a:spAutoFit/>
          </a:bodyPr>
          <a:lstStyle/>
          <a:p>
            <a:pPr algn="ctr"/>
            <a:r>
              <a:rPr lang="en-US" sz="1600" dirty="0">
                <a:solidFill>
                  <a:schemeClr val="tx1">
                    <a:lumMod val="95000"/>
                  </a:schemeClr>
                </a:solidFill>
              </a:rPr>
              <a:t>John the Baptist </a:t>
            </a:r>
          </a:p>
          <a:p>
            <a:pPr algn="ctr"/>
            <a:endParaRPr lang="en-US" sz="1600" dirty="0">
              <a:solidFill>
                <a:schemeClr val="tx1">
                  <a:lumMod val="95000"/>
                </a:schemeClr>
              </a:solidFill>
            </a:endParaRPr>
          </a:p>
          <a:p>
            <a:pPr algn="ctr"/>
            <a:r>
              <a:rPr lang="en-US" sz="1600" dirty="0">
                <a:solidFill>
                  <a:schemeClr val="tx1">
                    <a:lumMod val="95000"/>
                  </a:schemeClr>
                </a:solidFill>
              </a:rPr>
              <a:t>Mosaic,</a:t>
            </a:r>
          </a:p>
          <a:p>
            <a:pPr algn="ctr"/>
            <a:r>
              <a:rPr lang="en-US" sz="1600" dirty="0" err="1">
                <a:solidFill>
                  <a:schemeClr val="tx1">
                    <a:lumMod val="95000"/>
                  </a:schemeClr>
                </a:solidFill>
              </a:rPr>
              <a:t>Hagia</a:t>
            </a:r>
            <a:r>
              <a:rPr lang="en-US" sz="1600" dirty="0">
                <a:solidFill>
                  <a:schemeClr val="tx1">
                    <a:lumMod val="95000"/>
                  </a:schemeClr>
                </a:solidFill>
              </a:rPr>
              <a:t> Sophia</a:t>
            </a:r>
          </a:p>
          <a:p>
            <a:pPr algn="ctr"/>
            <a:r>
              <a:rPr lang="en-US" sz="1600" dirty="0">
                <a:solidFill>
                  <a:schemeClr val="tx1">
                    <a:lumMod val="95000"/>
                  </a:schemeClr>
                </a:solidFill>
              </a:rPr>
              <a:t>Istanbul, Turkey</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72000" y="0"/>
            <a:ext cx="5143500" cy="6858000"/>
          </a:xfrm>
          <a:prstGeom prst="rect">
            <a:avLst/>
          </a:prstGeom>
        </p:spPr>
      </p:pic>
    </p:spTree>
    <p:extLst>
      <p:ext uri="{BB962C8B-B14F-4D97-AF65-F5344CB8AC3E}">
        <p14:creationId xmlns:p14="http://schemas.microsoft.com/office/powerpoint/2010/main" val="1676346771"/>
      </p:ext>
    </p:extLst>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2133600"/>
            <a:ext cx="6705600" cy="1754326"/>
          </a:xfrm>
          <a:prstGeom prst="rect">
            <a:avLst/>
          </a:prstGeom>
        </p:spPr>
        <p:txBody>
          <a:bodyPr wrap="square">
            <a:spAutoFit/>
          </a:bodyPr>
          <a:lstStyle/>
          <a:p>
            <a:r>
              <a:rPr lang="en-US" sz="3600" dirty="0"/>
              <a:t>He came as a witness to testify to the light, so that all might believe through him.</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John 1:7</a:t>
            </a:r>
          </a:p>
        </p:txBody>
      </p:sp>
    </p:spTree>
    <p:extLst>
      <p:ext uri="{BB962C8B-B14F-4D97-AF65-F5344CB8AC3E}">
        <p14:creationId xmlns:p14="http://schemas.microsoft.com/office/powerpoint/2010/main" val="1743674092"/>
      </p:ext>
    </p:extLst>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71600" y="5334001"/>
            <a:ext cx="3124200" cy="1323439"/>
          </a:xfrm>
          <a:prstGeom prst="rect">
            <a:avLst/>
          </a:prstGeom>
          <a:noFill/>
        </p:spPr>
        <p:txBody>
          <a:bodyPr wrap="square" rtlCol="0">
            <a:spAutoFit/>
          </a:bodyPr>
          <a:lstStyle/>
          <a:p>
            <a:pPr algn="ctr"/>
            <a:r>
              <a:rPr lang="en-US" sz="1600" dirty="0">
                <a:solidFill>
                  <a:schemeClr val="tx1">
                    <a:lumMod val="95000"/>
                  </a:schemeClr>
                </a:solidFill>
              </a:rPr>
              <a:t>Light from the Dome</a:t>
            </a:r>
          </a:p>
          <a:p>
            <a:pPr algn="ctr"/>
            <a:endParaRPr lang="en-US" sz="1600" dirty="0">
              <a:solidFill>
                <a:schemeClr val="tx1">
                  <a:lumMod val="95000"/>
                </a:schemeClr>
              </a:solidFill>
            </a:endParaRPr>
          </a:p>
          <a:p>
            <a:pPr algn="ctr"/>
            <a:r>
              <a:rPr lang="en-US" sz="1600" dirty="0">
                <a:solidFill>
                  <a:schemeClr val="tx1">
                    <a:lumMod val="95000"/>
                  </a:schemeClr>
                </a:solidFill>
              </a:rPr>
              <a:t>Oscar Niemeyer</a:t>
            </a:r>
          </a:p>
          <a:p>
            <a:pPr algn="ctr"/>
            <a:r>
              <a:rPr lang="en-US" sz="1600" dirty="0">
                <a:solidFill>
                  <a:schemeClr val="tx1">
                    <a:lumMod val="95000"/>
                  </a:schemeClr>
                </a:solidFill>
              </a:rPr>
              <a:t>Brasilia Cathedral</a:t>
            </a:r>
          </a:p>
          <a:p>
            <a:pPr algn="ctr"/>
            <a:r>
              <a:rPr lang="en-US" sz="1600" dirty="0">
                <a:solidFill>
                  <a:schemeClr val="tx1">
                    <a:lumMod val="95000"/>
                  </a:schemeClr>
                </a:solidFill>
              </a:rPr>
              <a:t>Brasilia, Brazil</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953000" y="0"/>
            <a:ext cx="4572000" cy="6858000"/>
          </a:xfrm>
          <a:prstGeom prst="rect">
            <a:avLst/>
          </a:prstGeom>
        </p:spPr>
      </p:pic>
    </p:spTree>
    <p:extLst>
      <p:ext uri="{BB962C8B-B14F-4D97-AF65-F5344CB8AC3E}">
        <p14:creationId xmlns:p14="http://schemas.microsoft.com/office/powerpoint/2010/main" val="1139635906"/>
      </p:ext>
    </p:extLst>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2228672"/>
            <a:ext cx="6400800" cy="1200329"/>
          </a:xfrm>
          <a:prstGeom prst="rect">
            <a:avLst/>
          </a:prstGeom>
        </p:spPr>
        <p:txBody>
          <a:bodyPr wrap="square">
            <a:spAutoFit/>
          </a:bodyPr>
          <a:lstStyle/>
          <a:p>
            <a:r>
              <a:rPr lang="en-US" sz="3600" dirty="0"/>
              <a:t>He himself was not the light, but he came to testify to the light.</a:t>
            </a:r>
          </a:p>
        </p:txBody>
      </p:sp>
      <p:sp>
        <p:nvSpPr>
          <p:cNvPr id="5" name="TextBox 4"/>
          <p:cNvSpPr txBox="1"/>
          <p:nvPr/>
        </p:nvSpPr>
        <p:spPr>
          <a:xfrm>
            <a:off x="5867400" y="4267201"/>
            <a:ext cx="3352800" cy="461665"/>
          </a:xfrm>
          <a:prstGeom prst="rect">
            <a:avLst/>
          </a:prstGeom>
          <a:noFill/>
        </p:spPr>
        <p:txBody>
          <a:bodyPr wrap="square" rtlCol="0">
            <a:spAutoFit/>
          </a:bodyPr>
          <a:lstStyle/>
          <a:p>
            <a:pPr algn="ctr"/>
            <a:r>
              <a:rPr lang="en-US" sz="2400" dirty="0">
                <a:solidFill>
                  <a:schemeClr val="tx1">
                    <a:lumMod val="95000"/>
                  </a:schemeClr>
                </a:solidFill>
              </a:rPr>
              <a:t>John 1:8</a:t>
            </a:r>
          </a:p>
        </p:txBody>
      </p:sp>
    </p:spTree>
    <p:extLst>
      <p:ext uri="{BB962C8B-B14F-4D97-AF65-F5344CB8AC3E}">
        <p14:creationId xmlns:p14="http://schemas.microsoft.com/office/powerpoint/2010/main" val="299069287"/>
      </p:ext>
    </p:extLst>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rot="10800000" flipV="1">
            <a:off x="1557130" y="5334001"/>
            <a:ext cx="2971800" cy="1200329"/>
          </a:xfrm>
          <a:prstGeom prst="rect">
            <a:avLst/>
          </a:prstGeom>
          <a:noFill/>
        </p:spPr>
        <p:txBody>
          <a:bodyPr wrap="square" rtlCol="0">
            <a:spAutoFit/>
          </a:bodyPr>
          <a:lstStyle/>
          <a:p>
            <a:pPr algn="ctr"/>
            <a:r>
              <a:rPr lang="en-US" dirty="0">
                <a:solidFill>
                  <a:schemeClr val="tx1">
                    <a:lumMod val="95000"/>
                  </a:schemeClr>
                </a:solidFill>
              </a:rPr>
              <a:t>Christ Be Our Light</a:t>
            </a:r>
          </a:p>
          <a:p>
            <a:pPr algn="ctr"/>
            <a:endParaRPr lang="en-US" dirty="0">
              <a:solidFill>
                <a:schemeClr val="tx1">
                  <a:lumMod val="95000"/>
                </a:schemeClr>
              </a:solidFill>
            </a:endParaRPr>
          </a:p>
          <a:p>
            <a:pPr algn="ctr"/>
            <a:r>
              <a:rPr lang="en-US" dirty="0" err="1">
                <a:solidFill>
                  <a:schemeClr val="tx1">
                    <a:lumMod val="95000"/>
                  </a:schemeClr>
                </a:solidFill>
              </a:rPr>
              <a:t>LaSalette</a:t>
            </a:r>
            <a:r>
              <a:rPr lang="en-US" dirty="0">
                <a:solidFill>
                  <a:schemeClr val="tx1">
                    <a:lumMod val="95000"/>
                  </a:schemeClr>
                </a:solidFill>
              </a:rPr>
              <a:t> Festival</a:t>
            </a:r>
          </a:p>
          <a:p>
            <a:pPr algn="ctr"/>
            <a:r>
              <a:rPr lang="en-US" dirty="0">
                <a:solidFill>
                  <a:schemeClr val="tx1">
                    <a:lumMod val="95000"/>
                  </a:schemeClr>
                </a:solidFill>
              </a:rPr>
              <a:t> Attleboro, MA</a:t>
            </a:r>
          </a:p>
        </p:txBody>
      </p:sp>
      <p:pic>
        <p:nvPicPr>
          <p:cNvPr id="2" name="Picture 1">
            <a:extLst>
              <a:ext uri="{FF2B5EF4-FFF2-40B4-BE49-F238E27FC236}">
                <a16:creationId xmlns:a16="http://schemas.microsoft.com/office/drawing/2014/main" id="{0AA3075A-07E3-4AAE-A7CB-296D0458E479}"/>
              </a:ext>
            </a:extLst>
          </p:cNvPr>
          <p:cNvPicPr>
            <a:picLocks noChangeAspect="1"/>
          </p:cNvPicPr>
          <p:nvPr/>
        </p:nvPicPr>
        <p:blipFill>
          <a:blip r:embed="rId2"/>
          <a:stretch>
            <a:fillRect/>
          </a:stretch>
        </p:blipFill>
        <p:spPr>
          <a:xfrm>
            <a:off x="4530812" y="0"/>
            <a:ext cx="5146589" cy="6858000"/>
          </a:xfrm>
          <a:prstGeom prst="rect">
            <a:avLst/>
          </a:prstGeom>
        </p:spPr>
      </p:pic>
    </p:spTree>
    <p:extLst>
      <p:ext uri="{BB962C8B-B14F-4D97-AF65-F5344CB8AC3E}">
        <p14:creationId xmlns:p14="http://schemas.microsoft.com/office/powerpoint/2010/main" val="1391330124"/>
      </p:ext>
    </p:extLst>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2362201"/>
            <a:ext cx="7162800" cy="1200329"/>
          </a:xfrm>
          <a:prstGeom prst="rect">
            <a:avLst/>
          </a:prstGeom>
        </p:spPr>
        <p:txBody>
          <a:bodyPr wrap="square">
            <a:spAutoFit/>
          </a:bodyPr>
          <a:lstStyle/>
          <a:p>
            <a:r>
              <a:rPr lang="en-US" sz="3600" dirty="0"/>
              <a:t>The true light, which enlightens everyone, was coming into the world.</a:t>
            </a:r>
            <a:endParaRPr lang="en-US" sz="3600" dirty="0">
              <a:cs typeface="Arial" pitchFamily="34" charset="0"/>
            </a:endParaRPr>
          </a:p>
        </p:txBody>
      </p:sp>
      <p:sp>
        <p:nvSpPr>
          <p:cNvPr id="5" name="TextBox 4"/>
          <p:cNvSpPr txBox="1"/>
          <p:nvPr/>
        </p:nvSpPr>
        <p:spPr>
          <a:xfrm>
            <a:off x="5791200" y="4419601"/>
            <a:ext cx="3352800" cy="461665"/>
          </a:xfrm>
          <a:prstGeom prst="rect">
            <a:avLst/>
          </a:prstGeom>
          <a:noFill/>
        </p:spPr>
        <p:txBody>
          <a:bodyPr wrap="square" rtlCol="0">
            <a:spAutoFit/>
          </a:bodyPr>
          <a:lstStyle/>
          <a:p>
            <a:pPr algn="ctr"/>
            <a:r>
              <a:rPr lang="en-US" sz="2400" dirty="0">
                <a:solidFill>
                  <a:schemeClr val="tx1">
                    <a:lumMod val="95000"/>
                  </a:schemeClr>
                </a:solidFill>
              </a:rPr>
              <a:t>John 1:9</a:t>
            </a:r>
          </a:p>
        </p:txBody>
      </p:sp>
    </p:spTree>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24200" y="1981200"/>
            <a:ext cx="6705600" cy="1754326"/>
          </a:xfrm>
          <a:prstGeom prst="rect">
            <a:avLst/>
          </a:prstGeom>
        </p:spPr>
        <p:txBody>
          <a:bodyPr wrap="square">
            <a:spAutoFit/>
          </a:bodyPr>
          <a:lstStyle/>
          <a:p>
            <a:r>
              <a:rPr lang="en-US" sz="3600" dirty="0"/>
              <a:t>In the beginning was the Word, and the Word was with God, and the Word was God.</a:t>
            </a:r>
            <a:endParaRPr lang="en-US" sz="3600" dirty="0">
              <a:cs typeface="Arial" pitchFamily="34" charset="0"/>
            </a:endParaRPr>
          </a:p>
        </p:txBody>
      </p:sp>
      <p:sp>
        <p:nvSpPr>
          <p:cNvPr id="4" name="TextBox 3"/>
          <p:cNvSpPr txBox="1"/>
          <p:nvPr/>
        </p:nvSpPr>
        <p:spPr>
          <a:xfrm>
            <a:off x="5638800" y="4343401"/>
            <a:ext cx="3352800" cy="461665"/>
          </a:xfrm>
          <a:prstGeom prst="rect">
            <a:avLst/>
          </a:prstGeom>
          <a:noFill/>
        </p:spPr>
        <p:txBody>
          <a:bodyPr wrap="square" rtlCol="0">
            <a:spAutoFit/>
          </a:bodyPr>
          <a:lstStyle/>
          <a:p>
            <a:pPr algn="ctr"/>
            <a:r>
              <a:rPr lang="en-US" sz="2400" dirty="0">
                <a:solidFill>
                  <a:schemeClr val="tx1">
                    <a:lumMod val="95000"/>
                  </a:schemeClr>
                </a:solidFill>
              </a:rPr>
              <a:t>John 1:1</a:t>
            </a:r>
          </a:p>
        </p:txBody>
      </p:sp>
    </p:spTree>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5562600"/>
            <a:ext cx="1371600" cy="1077218"/>
          </a:xfrm>
          <a:prstGeom prst="rect">
            <a:avLst/>
          </a:prstGeom>
          <a:noFill/>
        </p:spPr>
        <p:txBody>
          <a:bodyPr wrap="square" rtlCol="0">
            <a:spAutoFit/>
          </a:bodyPr>
          <a:lstStyle/>
          <a:p>
            <a:pPr algn="ctr"/>
            <a:r>
              <a:rPr lang="en-US" sz="1600" dirty="0">
                <a:solidFill>
                  <a:schemeClr val="tx1">
                    <a:lumMod val="95000"/>
                  </a:schemeClr>
                </a:solidFill>
              </a:rPr>
              <a:t>Birth of Christ</a:t>
            </a:r>
          </a:p>
          <a:p>
            <a:pPr algn="ctr"/>
            <a:endParaRPr lang="en-US" sz="1600" dirty="0">
              <a:solidFill>
                <a:schemeClr val="tx1">
                  <a:lumMod val="95000"/>
                </a:schemeClr>
              </a:solidFill>
            </a:endParaRPr>
          </a:p>
          <a:p>
            <a:pPr algn="ctr"/>
            <a:r>
              <a:rPr lang="en-US" sz="1600" dirty="0">
                <a:solidFill>
                  <a:schemeClr val="tx1">
                    <a:lumMod val="95000"/>
                  </a:schemeClr>
                </a:solidFill>
              </a:rPr>
              <a:t>Chinese</a:t>
            </a:r>
          </a:p>
          <a:p>
            <a:pPr algn="ctr"/>
            <a:r>
              <a:rPr lang="en-US" sz="1600" dirty="0">
                <a:solidFill>
                  <a:schemeClr val="tx1">
                    <a:lumMod val="95000"/>
                  </a:schemeClr>
                </a:solidFill>
              </a:rPr>
              <a:t> c. 2000</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24297CDE-5027-4EAF-8F28-6002CE0D0ABB}"/>
              </a:ext>
            </a:extLst>
          </p:cNvPr>
          <p:cNvPicPr>
            <a:picLocks noChangeAspect="1"/>
          </p:cNvPicPr>
          <p:nvPr/>
        </p:nvPicPr>
        <p:blipFill>
          <a:blip r:embed="rId2"/>
          <a:stretch>
            <a:fillRect/>
          </a:stretch>
        </p:blipFill>
        <p:spPr>
          <a:xfrm>
            <a:off x="3491538" y="0"/>
            <a:ext cx="6338262" cy="6858000"/>
          </a:xfrm>
          <a:prstGeom prst="rect">
            <a:avLst/>
          </a:prstGeom>
        </p:spPr>
      </p:pic>
    </p:spTree>
    <p:extLst>
      <p:ext uri="{BB962C8B-B14F-4D97-AF65-F5344CB8AC3E}">
        <p14:creationId xmlns:p14="http://schemas.microsoft.com/office/powerpoint/2010/main" val="224815764"/>
      </p:ext>
    </p:extLst>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29000" y="2133600"/>
            <a:ext cx="6047290" cy="1754326"/>
          </a:xfrm>
          <a:prstGeom prst="rect">
            <a:avLst/>
          </a:prstGeom>
        </p:spPr>
        <p:txBody>
          <a:bodyPr wrap="square">
            <a:spAutoFit/>
          </a:bodyPr>
          <a:lstStyle/>
          <a:p>
            <a:r>
              <a:rPr lang="en-US" sz="3600" dirty="0"/>
              <a:t>And the Word became flesh and lived among us … full of grace and truth.</a:t>
            </a:r>
            <a:endParaRPr lang="en-US" sz="3600" dirty="0">
              <a:cs typeface="Arial" pitchFamily="34" charset="0"/>
            </a:endParaRPr>
          </a:p>
        </p:txBody>
      </p:sp>
      <p:sp>
        <p:nvSpPr>
          <p:cNvPr id="5" name="TextBox 4"/>
          <p:cNvSpPr txBox="1"/>
          <p:nvPr/>
        </p:nvSpPr>
        <p:spPr>
          <a:xfrm>
            <a:off x="5981700" y="4343401"/>
            <a:ext cx="3352800" cy="461665"/>
          </a:xfrm>
          <a:prstGeom prst="rect">
            <a:avLst/>
          </a:prstGeom>
          <a:noFill/>
        </p:spPr>
        <p:txBody>
          <a:bodyPr wrap="square" rtlCol="0">
            <a:spAutoFit/>
          </a:bodyPr>
          <a:lstStyle/>
          <a:p>
            <a:pPr algn="ctr"/>
            <a:r>
              <a:rPr lang="en-US" sz="2400" dirty="0">
                <a:solidFill>
                  <a:schemeClr val="tx1">
                    <a:lumMod val="95000"/>
                  </a:schemeClr>
                </a:solidFill>
              </a:rPr>
              <a:t>John 1:14ac</a:t>
            </a:r>
          </a:p>
        </p:txBody>
      </p:sp>
    </p:spTree>
    <p:extLst>
      <p:ext uri="{BB962C8B-B14F-4D97-AF65-F5344CB8AC3E}">
        <p14:creationId xmlns:p14="http://schemas.microsoft.com/office/powerpoint/2010/main" val="788030139"/>
      </p:ext>
    </p:extLst>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12468"/>
            <a:ext cx="8763000" cy="369332"/>
          </a:xfrm>
          <a:prstGeom prst="rect">
            <a:avLst/>
          </a:prstGeom>
          <a:noFill/>
        </p:spPr>
        <p:txBody>
          <a:bodyPr wrap="square" rtlCol="0">
            <a:spAutoFit/>
          </a:bodyPr>
          <a:lstStyle/>
          <a:p>
            <a:pPr algn="ctr"/>
            <a:r>
              <a:rPr lang="en-US" dirty="0">
                <a:solidFill>
                  <a:schemeClr val="tx1">
                    <a:lumMod val="95000"/>
                  </a:schemeClr>
                </a:solidFill>
              </a:rPr>
              <a:t>Jesus as a Child  -- JESUS MAFA, Cameroon</a:t>
            </a:r>
          </a:p>
        </p:txBody>
      </p:sp>
      <p:pic>
        <p:nvPicPr>
          <p:cNvPr id="2" name="Picture 1">
            <a:extLst>
              <a:ext uri="{FF2B5EF4-FFF2-40B4-BE49-F238E27FC236}">
                <a16:creationId xmlns:a16="http://schemas.microsoft.com/office/drawing/2014/main" id="{D43D820A-23CE-48DC-AC39-07C6E75F58E8}"/>
              </a:ext>
            </a:extLst>
          </p:cNvPr>
          <p:cNvPicPr>
            <a:picLocks noChangeAspect="1"/>
          </p:cNvPicPr>
          <p:nvPr/>
        </p:nvPicPr>
        <p:blipFill>
          <a:blip r:embed="rId2"/>
          <a:stretch>
            <a:fillRect/>
          </a:stretch>
        </p:blipFill>
        <p:spPr>
          <a:xfrm>
            <a:off x="1524000" y="239486"/>
            <a:ext cx="9160386" cy="6085114"/>
          </a:xfrm>
          <a:prstGeom prst="rect">
            <a:avLst/>
          </a:prstGeom>
        </p:spPr>
      </p:pic>
    </p:spTree>
    <p:extLst>
      <p:ext uri="{BB962C8B-B14F-4D97-AF65-F5344CB8AC3E}">
        <p14:creationId xmlns:p14="http://schemas.microsoft.com/office/powerpoint/2010/main" val="3036799198"/>
      </p:ext>
    </p:extLst>
  </p:cSld>
  <p:clrMapOvr>
    <a:masterClrMapping/>
  </p:clrMapOvr>
  <p:transition advTm="8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609600"/>
            <a:ext cx="8991600" cy="6248400"/>
          </a:xfrm>
          <a:ln>
            <a:noFill/>
          </a:ln>
        </p:spPr>
        <p:txBody>
          <a:bodyPr>
            <a:noAutofit/>
          </a:bodyPr>
          <a:lstStyle/>
          <a:p>
            <a:pPr>
              <a:buNone/>
            </a:pPr>
            <a:r>
              <a:rPr lang="en-US" sz="1600" dirty="0"/>
              <a:t>N</a:t>
            </a:r>
            <a:r>
              <a:rPr lang="en-US" sz="1600"/>
              <a:t>ew </a:t>
            </a:r>
            <a:r>
              <a:rPr lang="en-US" sz="1600" dirty="0"/>
              <a:t>Revised Standard Version Bible, copyright 1989, Division of Christian Education of the National Council of the Churches of Christ in the United States of America. Used by permission. All rights reserved.</a:t>
            </a:r>
          </a:p>
          <a:p>
            <a:pPr>
              <a:buNone/>
            </a:pPr>
            <a:endParaRPr lang="en-US" sz="1600" dirty="0"/>
          </a:p>
          <a:p>
            <a:pPr>
              <a:buNone/>
            </a:pPr>
            <a:r>
              <a:rPr lang="en-US" sz="1600" dirty="0"/>
              <a:t>https://commons.wikimedia.org/wiki/File:St_Dionysius_Hauptportal_Tuer_1.jpg – J. H. Jansen</a:t>
            </a:r>
          </a:p>
          <a:p>
            <a:pPr>
              <a:buNone/>
            </a:pPr>
            <a:r>
              <a:rPr lang="en-US" sz="1600" dirty="0"/>
              <a:t>https://www.flickr.com/photos/seth_drum/34308713902 - Seth Drum</a:t>
            </a:r>
          </a:p>
          <a:p>
            <a:pPr>
              <a:buNone/>
            </a:pPr>
            <a:r>
              <a:rPr lang="en-US" sz="1600" dirty="0"/>
              <a:t>https://www.flickr.com/photos/damiavos/14859315278</a:t>
            </a:r>
          </a:p>
          <a:p>
            <a:pPr>
              <a:buNone/>
            </a:pPr>
            <a:r>
              <a:rPr lang="en-US" sz="1600" dirty="0"/>
              <a:t>https://commons.wikimedia.org/wiki/File:Gerard_van_Honthorst_001.jpg</a:t>
            </a:r>
          </a:p>
          <a:p>
            <a:pPr>
              <a:buNone/>
            </a:pPr>
            <a:r>
              <a:rPr lang="en-US" sz="1600" dirty="0"/>
              <a:t>https://commons.wikimedia.org/wiki/File:Charles_W._Bartlett_-_%27Hawaiian_Mother_and_Child%27,_watercolor_and_pastel_on_art_board,_c._1920.jpg</a:t>
            </a:r>
          </a:p>
          <a:p>
            <a:pPr>
              <a:buNone/>
            </a:pPr>
            <a:r>
              <a:rPr lang="en-US" sz="1600" dirty="0"/>
              <a:t>http://www.flickr.com/photos/cuonhigh/3398636812/</a:t>
            </a:r>
          </a:p>
          <a:p>
            <a:pPr>
              <a:buNone/>
            </a:pPr>
            <a:r>
              <a:rPr lang="en-US" sz="1600" dirty="0"/>
              <a:t>www.robertharding.com</a:t>
            </a:r>
          </a:p>
          <a:p>
            <a:pPr>
              <a:buNone/>
            </a:pPr>
            <a:r>
              <a:rPr lang="en-US" sz="1600" dirty="0"/>
              <a:t>https://www.flickr.com/photos/frenchieb/590576803 – F. </a:t>
            </a:r>
            <a:r>
              <a:rPr lang="en-US" sz="1600" dirty="0" err="1"/>
              <a:t>Tronchin</a:t>
            </a:r>
            <a:endParaRPr lang="en-US" sz="1600" dirty="0"/>
          </a:p>
          <a:p>
            <a:pPr>
              <a:buNone/>
            </a:pPr>
            <a:r>
              <a:rPr lang="en-US" sz="1600" dirty="0"/>
              <a:t>http://www.flickr.com/photos/babasteve/3124402502/</a:t>
            </a:r>
          </a:p>
          <a:p>
            <a:pPr>
              <a:buNone/>
            </a:pPr>
            <a:r>
              <a:rPr lang="en-US" sz="1600" dirty="0"/>
              <a:t>http://www.flickr.com/photos/heartlover1717/4141462290/</a:t>
            </a:r>
          </a:p>
          <a:p>
            <a:pPr>
              <a:buNone/>
            </a:pPr>
            <a:r>
              <a:rPr lang="en-US" sz="1600" dirty="0"/>
              <a:t>https://commons.wikimedia.org/wiki/File:Chinese_painting_of_birth_of_Christ.jpg</a:t>
            </a:r>
          </a:p>
          <a:p>
            <a:pPr>
              <a:buNone/>
            </a:pPr>
            <a:r>
              <a:rPr lang="en-US" sz="1600" dirty="0"/>
              <a:t>http://diglib.library.vanderbilt.edu/act-imagelink.pl?RC=48304</a:t>
            </a:r>
          </a:p>
          <a:p>
            <a:pPr>
              <a:buNone/>
            </a:pPr>
            <a:endParaRPr lang="en-US" sz="1600" dirty="0"/>
          </a:p>
          <a:p>
            <a:pPr>
              <a:buNone/>
            </a:pPr>
            <a:r>
              <a:rPr lang="en-US" sz="1600" dirty="0"/>
              <a:t>Additional descriptions can be found at the Art in the Christian Tradition image library, a service of the Vanderbilt Divinity Library, http://diglib.library.vanderbilt.edu/.  All images available via Creative Commons 3.0 License.</a:t>
            </a:r>
          </a:p>
          <a:p>
            <a:endParaRPr lang="en-US" sz="1200" dirty="0"/>
          </a:p>
          <a:p>
            <a:endParaRPr lang="en-US" sz="1400" dirty="0"/>
          </a:p>
          <a:p>
            <a:endParaRPr lang="en-US" sz="1400" dirty="0"/>
          </a:p>
        </p:txBody>
      </p:sp>
    </p:spTree>
  </p:cSld>
  <p:clrMapOvr>
    <a:masterClrMapping/>
  </p:clrMapOvr>
  <p:transition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09800" y="5181600"/>
            <a:ext cx="2362200" cy="1569660"/>
          </a:xfrm>
          <a:prstGeom prst="rect">
            <a:avLst/>
          </a:prstGeom>
          <a:noFill/>
        </p:spPr>
        <p:txBody>
          <a:bodyPr wrap="square" rtlCol="0">
            <a:spAutoFit/>
          </a:bodyPr>
          <a:lstStyle/>
          <a:p>
            <a:pPr algn="ctr"/>
            <a:r>
              <a:rPr lang="en-US" sz="1600" dirty="0">
                <a:solidFill>
                  <a:schemeClr val="tx1">
                    <a:lumMod val="95000"/>
                  </a:schemeClr>
                </a:solidFill>
              </a:rPr>
              <a:t>In the Beginning Was the Word</a:t>
            </a:r>
          </a:p>
          <a:p>
            <a:pPr algn="ctr"/>
            <a:endParaRPr lang="en-US" sz="1600" dirty="0">
              <a:solidFill>
                <a:schemeClr val="tx1">
                  <a:lumMod val="95000"/>
                </a:schemeClr>
              </a:solidFill>
            </a:endParaRPr>
          </a:p>
          <a:p>
            <a:pPr algn="ctr"/>
            <a:r>
              <a:rPr lang="en-US" sz="1600" dirty="0">
                <a:solidFill>
                  <a:schemeClr val="tx1">
                    <a:lumMod val="95000"/>
                  </a:schemeClr>
                </a:solidFill>
              </a:rPr>
              <a:t>Josef </a:t>
            </a:r>
            <a:r>
              <a:rPr lang="en-US" sz="1600" dirty="0" err="1">
                <a:solidFill>
                  <a:schemeClr val="tx1">
                    <a:lumMod val="95000"/>
                  </a:schemeClr>
                </a:solidFill>
              </a:rPr>
              <a:t>Krautwald</a:t>
            </a:r>
            <a:endParaRPr lang="en-US" sz="1600" dirty="0">
              <a:solidFill>
                <a:schemeClr val="tx1">
                  <a:lumMod val="95000"/>
                </a:schemeClr>
              </a:solidFill>
            </a:endParaRPr>
          </a:p>
          <a:p>
            <a:pPr algn="ctr"/>
            <a:r>
              <a:rPr lang="en-US" sz="1600" dirty="0">
                <a:solidFill>
                  <a:schemeClr val="tx1">
                    <a:lumMod val="95000"/>
                  </a:schemeClr>
                </a:solidFill>
              </a:rPr>
              <a:t>St. Dionysius Parish Church, </a:t>
            </a:r>
            <a:r>
              <a:rPr lang="en-US" sz="1600" dirty="0" err="1">
                <a:solidFill>
                  <a:schemeClr val="tx1">
                    <a:lumMod val="95000"/>
                  </a:schemeClr>
                </a:solidFill>
              </a:rPr>
              <a:t>Recht</a:t>
            </a:r>
            <a:r>
              <a:rPr lang="en-US" sz="1600" dirty="0">
                <a:solidFill>
                  <a:schemeClr val="tx1">
                    <a:lumMod val="95000"/>
                  </a:schemeClr>
                </a:solidFill>
              </a:rPr>
              <a:t>, Germany</a:t>
            </a:r>
          </a:p>
        </p:txBody>
      </p:sp>
      <p:pic>
        <p:nvPicPr>
          <p:cNvPr id="6" name="Picture 5" descr="St_Dionysius_Hauptportal_Tuer_1 copy.jpg"/>
          <p:cNvPicPr>
            <a:picLocks noChangeAspect="1"/>
          </p:cNvPicPr>
          <p:nvPr/>
        </p:nvPicPr>
        <p:blipFill>
          <a:blip r:embed="rId2" cstate="print"/>
          <a:stretch>
            <a:fillRect/>
          </a:stretch>
        </p:blipFill>
        <p:spPr>
          <a:xfrm>
            <a:off x="5181600" y="0"/>
            <a:ext cx="3330146" cy="6858000"/>
          </a:xfrm>
          <a:prstGeom prst="rect">
            <a:avLst/>
          </a:prstGeom>
        </p:spPr>
      </p:pic>
    </p:spTree>
    <p:extLst>
      <p:ext uri="{BB962C8B-B14F-4D97-AF65-F5344CB8AC3E}">
        <p14:creationId xmlns:p14="http://schemas.microsoft.com/office/powerpoint/2010/main" val="4286942289"/>
      </p:ext>
    </p:extLst>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52800" y="2057400"/>
            <a:ext cx="6172200" cy="2308324"/>
          </a:xfrm>
          <a:prstGeom prst="rect">
            <a:avLst/>
          </a:prstGeom>
        </p:spPr>
        <p:txBody>
          <a:bodyPr wrap="square">
            <a:spAutoFit/>
          </a:bodyPr>
          <a:lstStyle/>
          <a:p>
            <a:r>
              <a:rPr lang="en-US" sz="3600" dirty="0"/>
              <a:t>He was in the beginning with God. All things came into being through him, and without him not one thing came into being. </a:t>
            </a:r>
            <a:endParaRPr lang="en-US" sz="3600" dirty="0">
              <a:cs typeface="Arial" pitchFamily="34" charset="0"/>
            </a:endParaRPr>
          </a:p>
        </p:txBody>
      </p:sp>
      <p:sp>
        <p:nvSpPr>
          <p:cNvPr id="5" name="TextBox 4"/>
          <p:cNvSpPr txBox="1"/>
          <p:nvPr/>
        </p:nvSpPr>
        <p:spPr>
          <a:xfrm>
            <a:off x="5943600" y="4648201"/>
            <a:ext cx="3352800" cy="461665"/>
          </a:xfrm>
          <a:prstGeom prst="rect">
            <a:avLst/>
          </a:prstGeom>
          <a:noFill/>
        </p:spPr>
        <p:txBody>
          <a:bodyPr wrap="square" rtlCol="0">
            <a:spAutoFit/>
          </a:bodyPr>
          <a:lstStyle/>
          <a:p>
            <a:pPr algn="ctr"/>
            <a:r>
              <a:rPr lang="en-US" sz="2400" dirty="0">
                <a:solidFill>
                  <a:schemeClr val="tx1">
                    <a:lumMod val="95000"/>
                  </a:schemeClr>
                </a:solidFill>
              </a:rPr>
              <a:t>John 1:2-3a</a:t>
            </a:r>
          </a:p>
        </p:txBody>
      </p:sp>
    </p:spTree>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God’s Authority – “In the beginning …” – Seth Drum, graphic art</a:t>
            </a:r>
          </a:p>
        </p:txBody>
      </p:sp>
      <p:pic>
        <p:nvPicPr>
          <p:cNvPr id="3" name="Picture 2">
            <a:extLst>
              <a:ext uri="{FF2B5EF4-FFF2-40B4-BE49-F238E27FC236}">
                <a16:creationId xmlns:a16="http://schemas.microsoft.com/office/drawing/2014/main" id="{13AC82C8-A71A-413D-AE1C-80F3A1B754AE}"/>
              </a:ext>
            </a:extLst>
          </p:cNvPr>
          <p:cNvPicPr>
            <a:picLocks noChangeAspect="1"/>
          </p:cNvPicPr>
          <p:nvPr/>
        </p:nvPicPr>
        <p:blipFill>
          <a:blip r:embed="rId2"/>
          <a:stretch>
            <a:fillRect/>
          </a:stretch>
        </p:blipFill>
        <p:spPr>
          <a:xfrm>
            <a:off x="1524000" y="854964"/>
            <a:ext cx="9144000" cy="5148072"/>
          </a:xfrm>
          <a:prstGeom prst="rect">
            <a:avLst/>
          </a:prstGeom>
        </p:spPr>
      </p:pic>
    </p:spTree>
    <p:extLst>
      <p:ext uri="{BB962C8B-B14F-4D97-AF65-F5344CB8AC3E}">
        <p14:creationId xmlns:p14="http://schemas.microsoft.com/office/powerpoint/2010/main" val="1657386450"/>
      </p:ext>
    </p:extLst>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2057400"/>
            <a:ext cx="6324600" cy="1754326"/>
          </a:xfrm>
          <a:prstGeom prst="rect">
            <a:avLst/>
          </a:prstGeom>
        </p:spPr>
        <p:txBody>
          <a:bodyPr wrap="square">
            <a:spAutoFit/>
          </a:bodyPr>
          <a:lstStyle/>
          <a:p>
            <a:r>
              <a:rPr lang="en-US" sz="3600" dirty="0"/>
              <a:t>What has come into being in him was life, and the life was the light of all people.</a:t>
            </a:r>
            <a:endParaRPr lang="en-US" sz="3600" dirty="0">
              <a:cs typeface="Arial" pitchFamily="34" charset="0"/>
            </a:endParaRPr>
          </a:p>
        </p:txBody>
      </p:sp>
      <p:sp>
        <p:nvSpPr>
          <p:cNvPr id="5" name="TextBox 4"/>
          <p:cNvSpPr txBox="1"/>
          <p:nvPr/>
        </p:nvSpPr>
        <p:spPr>
          <a:xfrm>
            <a:off x="6096000" y="4343401"/>
            <a:ext cx="3352800" cy="461665"/>
          </a:xfrm>
          <a:prstGeom prst="rect">
            <a:avLst/>
          </a:prstGeom>
          <a:noFill/>
        </p:spPr>
        <p:txBody>
          <a:bodyPr wrap="square" rtlCol="0">
            <a:spAutoFit/>
          </a:bodyPr>
          <a:lstStyle/>
          <a:p>
            <a:pPr algn="ctr"/>
            <a:r>
              <a:rPr lang="en-US" sz="2400" dirty="0">
                <a:solidFill>
                  <a:schemeClr val="tx1">
                    <a:lumMod val="95000"/>
                  </a:schemeClr>
                </a:solidFill>
              </a:rPr>
              <a:t>John 1:3b-4</a:t>
            </a:r>
          </a:p>
        </p:txBody>
      </p:sp>
    </p:spTree>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09800" y="5638800"/>
            <a:ext cx="1895061" cy="954107"/>
          </a:xfrm>
          <a:prstGeom prst="rect">
            <a:avLst/>
          </a:prstGeom>
          <a:noFill/>
        </p:spPr>
        <p:txBody>
          <a:bodyPr wrap="square" rtlCol="0">
            <a:spAutoFit/>
          </a:bodyPr>
          <a:lstStyle/>
          <a:p>
            <a:pPr algn="ctr"/>
            <a:r>
              <a:rPr lang="en-US" sz="1400" dirty="0">
                <a:solidFill>
                  <a:schemeClr val="tx1">
                    <a:lumMod val="95000"/>
                  </a:schemeClr>
                </a:solidFill>
              </a:rPr>
              <a:t>African Nativity</a:t>
            </a:r>
          </a:p>
          <a:p>
            <a:pPr algn="ctr"/>
            <a:endParaRPr lang="en-US" sz="1400" dirty="0">
              <a:solidFill>
                <a:schemeClr val="tx1">
                  <a:lumMod val="95000"/>
                </a:schemeClr>
              </a:solidFill>
            </a:endParaRPr>
          </a:p>
          <a:p>
            <a:pPr algn="ctr"/>
            <a:r>
              <a:rPr lang="en-US" sz="1400" dirty="0">
                <a:solidFill>
                  <a:schemeClr val="tx1">
                    <a:lumMod val="95000"/>
                  </a:schemeClr>
                </a:solidFill>
              </a:rPr>
              <a:t>St. </a:t>
            </a:r>
            <a:r>
              <a:rPr lang="en-US" sz="1400" dirty="0" err="1">
                <a:solidFill>
                  <a:schemeClr val="tx1">
                    <a:lumMod val="95000"/>
                  </a:schemeClr>
                </a:solidFill>
              </a:rPr>
              <a:t>Sebaldus</a:t>
            </a:r>
            <a:endParaRPr lang="en-US" sz="1400" dirty="0">
              <a:solidFill>
                <a:schemeClr val="tx1">
                  <a:lumMod val="95000"/>
                </a:schemeClr>
              </a:solidFill>
            </a:endParaRPr>
          </a:p>
          <a:p>
            <a:pPr algn="ctr"/>
            <a:r>
              <a:rPr lang="en-US" sz="1400" dirty="0">
                <a:solidFill>
                  <a:schemeClr val="tx1">
                    <a:lumMod val="95000"/>
                  </a:schemeClr>
                </a:solidFill>
              </a:rPr>
              <a:t>Nuremburg, Germany</a:t>
            </a:r>
          </a:p>
        </p:txBody>
      </p:sp>
      <p:pic>
        <p:nvPicPr>
          <p:cNvPr id="5" name="Picture 4">
            <a:extLst>
              <a:ext uri="{FF2B5EF4-FFF2-40B4-BE49-F238E27FC236}">
                <a16:creationId xmlns:a16="http://schemas.microsoft.com/office/drawing/2014/main" id="{A47827DA-C8FF-49B4-801E-81DB1B6CBFB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26366" y="0"/>
            <a:ext cx="3069834" cy="6858000"/>
          </a:xfrm>
          <a:prstGeom prst="rect">
            <a:avLst/>
          </a:prstGeom>
        </p:spPr>
      </p:pic>
    </p:spTree>
    <p:extLst>
      <p:ext uri="{BB962C8B-B14F-4D97-AF65-F5344CB8AC3E}">
        <p14:creationId xmlns:p14="http://schemas.microsoft.com/office/powerpoint/2010/main" val="3636323366"/>
      </p:ext>
    </p:extLst>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33939" y="6412468"/>
            <a:ext cx="9144000" cy="338554"/>
          </a:xfrm>
          <a:prstGeom prst="rect">
            <a:avLst/>
          </a:prstGeom>
          <a:noFill/>
        </p:spPr>
        <p:txBody>
          <a:bodyPr wrap="square" rtlCol="0">
            <a:spAutoFit/>
          </a:bodyPr>
          <a:lstStyle/>
          <a:p>
            <a:pPr algn="ctr"/>
            <a:r>
              <a:rPr lang="en-US" sz="1600" dirty="0">
                <a:solidFill>
                  <a:schemeClr val="tx1">
                    <a:lumMod val="95000"/>
                  </a:schemeClr>
                </a:solidFill>
              </a:rPr>
              <a:t>Adoration of the Shepherds -- Gerrit van </a:t>
            </a:r>
            <a:r>
              <a:rPr lang="en-US" sz="1600" dirty="0" err="1">
                <a:solidFill>
                  <a:schemeClr val="tx1">
                    <a:lumMod val="95000"/>
                  </a:schemeClr>
                </a:solidFill>
              </a:rPr>
              <a:t>Honthorst</a:t>
            </a:r>
            <a:r>
              <a:rPr lang="en-US" sz="1600" dirty="0">
                <a:solidFill>
                  <a:schemeClr val="tx1">
                    <a:lumMod val="95000"/>
                  </a:schemeClr>
                </a:solidFill>
              </a:rPr>
              <a:t>, </a:t>
            </a:r>
            <a:r>
              <a:rPr lang="en-US" sz="1600" dirty="0" err="1">
                <a:solidFill>
                  <a:schemeClr val="tx1">
                    <a:lumMod val="95000"/>
                  </a:schemeClr>
                </a:solidFill>
              </a:rPr>
              <a:t>Wallraf-Richartz</a:t>
            </a:r>
            <a:r>
              <a:rPr lang="en-US" sz="1600" dirty="0">
                <a:solidFill>
                  <a:schemeClr val="tx1">
                    <a:lumMod val="95000"/>
                  </a:schemeClr>
                </a:solidFill>
              </a:rPr>
              <a:t> Museum, Cologne, GDR</a:t>
            </a:r>
          </a:p>
        </p:txBody>
      </p:sp>
      <p:pic>
        <p:nvPicPr>
          <p:cNvPr id="2" name="Picture 1">
            <a:extLst>
              <a:ext uri="{FF2B5EF4-FFF2-40B4-BE49-F238E27FC236}">
                <a16:creationId xmlns:a16="http://schemas.microsoft.com/office/drawing/2014/main" id="{F44B1D09-0D33-453C-B1A7-D2688A52F12A}"/>
              </a:ext>
            </a:extLst>
          </p:cNvPr>
          <p:cNvPicPr>
            <a:picLocks noChangeAspect="1"/>
          </p:cNvPicPr>
          <p:nvPr/>
        </p:nvPicPr>
        <p:blipFill rotWithShape="1">
          <a:blip r:embed="rId2"/>
          <a:srcRect b="7317"/>
          <a:stretch/>
        </p:blipFill>
        <p:spPr>
          <a:xfrm>
            <a:off x="1807354" y="-1"/>
            <a:ext cx="8555846" cy="6321191"/>
          </a:xfrm>
          <a:prstGeom prst="rect">
            <a:avLst/>
          </a:prstGeom>
        </p:spPr>
      </p:pic>
    </p:spTree>
    <p:extLst>
      <p:ext uri="{BB962C8B-B14F-4D97-AF65-F5344CB8AC3E}">
        <p14:creationId xmlns:p14="http://schemas.microsoft.com/office/powerpoint/2010/main" val="2865187292"/>
      </p:ext>
    </p:extLst>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33939" y="6477000"/>
            <a:ext cx="9144000" cy="307777"/>
          </a:xfrm>
          <a:prstGeom prst="rect">
            <a:avLst/>
          </a:prstGeom>
          <a:noFill/>
        </p:spPr>
        <p:txBody>
          <a:bodyPr wrap="square" rtlCol="0">
            <a:spAutoFit/>
          </a:bodyPr>
          <a:lstStyle/>
          <a:p>
            <a:pPr algn="ctr"/>
            <a:r>
              <a:rPr lang="en-US" sz="1400" dirty="0">
                <a:solidFill>
                  <a:schemeClr val="tx1">
                    <a:lumMod val="95000"/>
                  </a:schemeClr>
                </a:solidFill>
              </a:rPr>
              <a:t>Mother and Child  --  Charles Bartlett</a:t>
            </a:r>
          </a:p>
        </p:txBody>
      </p:sp>
      <p:pic>
        <p:nvPicPr>
          <p:cNvPr id="3" name="Picture 2">
            <a:extLst>
              <a:ext uri="{FF2B5EF4-FFF2-40B4-BE49-F238E27FC236}">
                <a16:creationId xmlns:a16="http://schemas.microsoft.com/office/drawing/2014/main" id="{2C8A630D-4D93-4E49-8395-576396ADDDAC}"/>
              </a:ext>
            </a:extLst>
          </p:cNvPr>
          <p:cNvPicPr>
            <a:picLocks noChangeAspect="1"/>
          </p:cNvPicPr>
          <p:nvPr/>
        </p:nvPicPr>
        <p:blipFill>
          <a:blip r:embed="rId2"/>
          <a:stretch>
            <a:fillRect/>
          </a:stretch>
        </p:blipFill>
        <p:spPr>
          <a:xfrm>
            <a:off x="1981200" y="0"/>
            <a:ext cx="8328362" cy="6324600"/>
          </a:xfrm>
          <a:prstGeom prst="rect">
            <a:avLst/>
          </a:prstGeom>
        </p:spPr>
      </p:pic>
    </p:spTree>
    <p:extLst>
      <p:ext uri="{BB962C8B-B14F-4D97-AF65-F5344CB8AC3E}">
        <p14:creationId xmlns:p14="http://schemas.microsoft.com/office/powerpoint/2010/main" val="1918353352"/>
      </p:ext>
    </p:extLst>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177</TotalTime>
  <Words>650</Words>
  <Application>Microsoft Office PowerPoint</Application>
  <PresentationFormat>Widescreen</PresentationFormat>
  <Paragraphs>72</Paragraphs>
  <Slides>23</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23</vt:i4>
      </vt:variant>
    </vt:vector>
  </HeadingPairs>
  <TitlesOfParts>
    <vt:vector size="26" baseType="lpstr">
      <vt:lpstr>Arial</vt:lpstr>
      <vt:lpstr>Calibri</vt:lpstr>
      <vt:lpstr>First Sunday after Christmas Day Year A</vt:lpstr>
      <vt:lpstr>NATIVITY OF THE LORD - PROPER III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c:title>
  <dc:creator>Anne</dc:creator>
  <cp:lastModifiedBy>Anne Richardson</cp:lastModifiedBy>
  <cp:revision>79</cp:revision>
  <dcterms:created xsi:type="dcterms:W3CDTF">2016-08-31T16:46:43Z</dcterms:created>
  <dcterms:modified xsi:type="dcterms:W3CDTF">2022-10-30T14:52:38Z</dcterms:modified>
</cp:coreProperties>
</file>