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82" r:id="rId3"/>
    <p:sldId id="382" r:id="rId4"/>
    <p:sldId id="383" r:id="rId5"/>
    <p:sldId id="384" r:id="rId6"/>
    <p:sldId id="385" r:id="rId7"/>
    <p:sldId id="386" r:id="rId8"/>
    <p:sldId id="387" r:id="rId9"/>
    <p:sldId id="408" r:id="rId10"/>
    <p:sldId id="409" r:id="rId11"/>
    <p:sldId id="390" r:id="rId12"/>
    <p:sldId id="391" r:id="rId13"/>
    <p:sldId id="392" r:id="rId14"/>
    <p:sldId id="410" r:id="rId15"/>
    <p:sldId id="394" r:id="rId16"/>
    <p:sldId id="395" r:id="rId17"/>
    <p:sldId id="396" r:id="rId18"/>
    <p:sldId id="411"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F3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78" y="58"/>
      </p:cViewPr>
      <p:guideLst>
        <p:guide orient="horz" pos="2160"/>
        <p:guide pos="3840"/>
      </p:guideLst>
    </p:cSldViewPr>
  </p:slideViewPr>
  <p:notesTextViewPr>
    <p:cViewPr>
      <p:scale>
        <a:sx n="100" d="100"/>
        <a:sy n="100" d="100"/>
      </p:scale>
      <p:origin x="0" y="0"/>
    </p:cViewPr>
  </p:notesTextViewPr>
  <p:sorterViewPr>
    <p:cViewPr>
      <p:scale>
        <a:sx n="80" d="100"/>
        <a:sy n="80" d="100"/>
      </p:scale>
      <p:origin x="0" y="-2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10/30/2022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221417-9C38-480C-A012-705512C668E9}" type="slidenum">
              <a:rPr lang="en-US" smtClean="0"/>
              <a:pPr/>
              <a:t>1</a:t>
            </a:fld>
            <a:endParaRPr lang="en-US"/>
          </a:p>
        </p:txBody>
      </p:sp>
    </p:spTree>
    <p:extLst>
      <p:ext uri="{BB962C8B-B14F-4D97-AF65-F5344CB8AC3E}">
        <p14:creationId xmlns:p14="http://schemas.microsoft.com/office/powerpoint/2010/main" val="200420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10/30/2022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10/30/2022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143001"/>
            <a:ext cx="8458200" cy="1698625"/>
          </a:xfrm>
        </p:spPr>
        <p:txBody>
          <a:bodyPr>
            <a:noAutofit/>
          </a:bodyPr>
          <a:lstStyle/>
          <a:p>
            <a:r>
              <a:rPr lang="en-US" sz="8800" dirty="0"/>
              <a:t>Holy Name of Jesus</a:t>
            </a:r>
          </a:p>
        </p:txBody>
      </p:sp>
      <p:sp>
        <p:nvSpPr>
          <p:cNvPr id="3" name="Subtitle 2"/>
          <p:cNvSpPr>
            <a:spLocks noGrp="1"/>
          </p:cNvSpPr>
          <p:nvPr>
            <p:ph type="subTitle" idx="1"/>
          </p:nvPr>
        </p:nvSpPr>
        <p:spPr>
          <a:xfrm>
            <a:off x="2819400" y="3429000"/>
            <a:ext cx="6400800" cy="838200"/>
          </a:xfrm>
        </p:spPr>
        <p:txBody>
          <a:bodyPr>
            <a:normAutofit lnSpcReduction="10000"/>
          </a:bodyPr>
          <a:lstStyle/>
          <a:p>
            <a:r>
              <a:rPr lang="en-US" sz="5400" i="1">
                <a:solidFill>
                  <a:schemeClr val="tx1"/>
                </a:solidFill>
              </a:rPr>
              <a:t>Year C</a:t>
            </a:r>
            <a:endParaRPr lang="en-US" sz="5400" i="1" dirty="0">
              <a:solidFill>
                <a:schemeClr val="tx1"/>
              </a:solidFill>
            </a:endParaRPr>
          </a:p>
        </p:txBody>
      </p:sp>
      <p:sp>
        <p:nvSpPr>
          <p:cNvPr id="4" name="Rectangle 3"/>
          <p:cNvSpPr/>
          <p:nvPr/>
        </p:nvSpPr>
        <p:spPr>
          <a:xfrm>
            <a:off x="7315200" y="4572000"/>
            <a:ext cx="2971800" cy="2057400"/>
          </a:xfrm>
          <a:prstGeom prst="rect">
            <a:avLst/>
          </a:prstGeom>
          <a:solidFill>
            <a:srgbClr val="403F3A">
              <a:alpha val="50000"/>
            </a:srgbClr>
          </a:solidFill>
        </p:spPr>
        <p:txBody>
          <a:bodyPr wrap="square">
            <a:spAutoFit/>
          </a:bodyPr>
          <a:lstStyle/>
          <a:p>
            <a:pPr algn="ctr"/>
            <a:r>
              <a:rPr lang="en-US" sz="2400" dirty="0"/>
              <a:t>Numbers 6:22-27</a:t>
            </a:r>
          </a:p>
          <a:p>
            <a:pPr algn="ctr"/>
            <a:r>
              <a:rPr lang="en-US" sz="2400" dirty="0"/>
              <a:t>Psalm 8</a:t>
            </a:r>
          </a:p>
          <a:p>
            <a:pPr algn="ctr"/>
            <a:r>
              <a:rPr lang="en-US" sz="2400" dirty="0"/>
              <a:t>Galatians 4:4-7 </a:t>
            </a:r>
          </a:p>
          <a:p>
            <a:pPr algn="ctr"/>
            <a:r>
              <a:rPr lang="en-US" sz="2400" dirty="0"/>
              <a:t>or Philippians 2:5-11   </a:t>
            </a:r>
          </a:p>
          <a:p>
            <a:pPr algn="ctr"/>
            <a:r>
              <a:rPr lang="en-US" sz="2400" dirty="0"/>
              <a:t>Luke 2:15-21</a:t>
            </a:r>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0" y="1981200"/>
            <a:ext cx="6934200" cy="1754326"/>
          </a:xfrm>
          <a:prstGeom prst="rect">
            <a:avLst/>
          </a:prstGeom>
        </p:spPr>
        <p:txBody>
          <a:bodyPr wrap="square">
            <a:spAutoFit/>
          </a:bodyPr>
          <a:lstStyle/>
          <a:p>
            <a:r>
              <a:rPr lang="en-US" sz="3600" dirty="0"/>
              <a:t>And because you are children, God has sent the Spirit of his Son into our hearts, crying, "Abba! Father!"</a:t>
            </a:r>
            <a:endParaRPr lang="en-US" sz="3600" dirty="0">
              <a:cs typeface="Arial" pitchFamily="34" charset="0"/>
            </a:endParaRPr>
          </a:p>
        </p:txBody>
      </p:sp>
      <p:sp>
        <p:nvSpPr>
          <p:cNvPr id="5" name="TextBox 4"/>
          <p:cNvSpPr txBox="1"/>
          <p:nvPr/>
        </p:nvSpPr>
        <p:spPr>
          <a:xfrm>
            <a:off x="5867400" y="4267201"/>
            <a:ext cx="3352800" cy="461665"/>
          </a:xfrm>
          <a:prstGeom prst="rect">
            <a:avLst/>
          </a:prstGeom>
          <a:noFill/>
        </p:spPr>
        <p:txBody>
          <a:bodyPr wrap="square" rtlCol="0">
            <a:spAutoFit/>
          </a:bodyPr>
          <a:lstStyle/>
          <a:p>
            <a:pPr algn="ctr"/>
            <a:r>
              <a:rPr lang="en-US" sz="2400" dirty="0">
                <a:solidFill>
                  <a:schemeClr val="tx1">
                    <a:lumMod val="95000"/>
                  </a:schemeClr>
                </a:solidFill>
              </a:rPr>
              <a:t>Galatians 4:6</a:t>
            </a:r>
          </a:p>
        </p:txBody>
      </p:sp>
    </p:spTree>
    <p:extLst>
      <p:ext uri="{BB962C8B-B14F-4D97-AF65-F5344CB8AC3E}">
        <p14:creationId xmlns:p14="http://schemas.microsoft.com/office/powerpoint/2010/main" val="2368290017"/>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718" y="5486400"/>
            <a:ext cx="1752600" cy="1169551"/>
          </a:xfrm>
          <a:prstGeom prst="rect">
            <a:avLst/>
          </a:prstGeom>
          <a:noFill/>
        </p:spPr>
        <p:txBody>
          <a:bodyPr wrap="square" rtlCol="0">
            <a:spAutoFit/>
          </a:bodyPr>
          <a:lstStyle/>
          <a:p>
            <a:pPr algn="ctr"/>
            <a:r>
              <a:rPr lang="en-US" sz="1400" dirty="0">
                <a:solidFill>
                  <a:schemeClr val="tx1">
                    <a:lumMod val="95000"/>
                  </a:schemeClr>
                </a:solidFill>
              </a:rPr>
              <a:t>Joseph and the Christ Child</a:t>
            </a:r>
          </a:p>
          <a:p>
            <a:pPr algn="ctr"/>
            <a:endParaRPr lang="en-US" sz="1400" dirty="0">
              <a:solidFill>
                <a:schemeClr val="tx1">
                  <a:lumMod val="95000"/>
                </a:schemeClr>
              </a:solidFill>
            </a:endParaRPr>
          </a:p>
          <a:p>
            <a:pPr algn="ctr"/>
            <a:r>
              <a:rPr lang="en-US" sz="1400" dirty="0">
                <a:solidFill>
                  <a:schemeClr val="tx1">
                    <a:lumMod val="95000"/>
                  </a:schemeClr>
                </a:solidFill>
              </a:rPr>
              <a:t>Guido Reni</a:t>
            </a:r>
          </a:p>
          <a:p>
            <a:pPr algn="ctr"/>
            <a:r>
              <a:rPr lang="en-US" sz="1400" dirty="0">
                <a:solidFill>
                  <a:schemeClr val="tx1">
                    <a:lumMod val="95000"/>
                  </a:schemeClr>
                </a:solidFill>
              </a:rPr>
              <a:t>MFA Houston</a:t>
            </a:r>
          </a:p>
        </p:txBody>
      </p:sp>
      <p:pic>
        <p:nvPicPr>
          <p:cNvPr id="5" name="Picture 4">
            <a:extLst>
              <a:ext uri="{FF2B5EF4-FFF2-40B4-BE49-F238E27FC236}">
                <a16:creationId xmlns:a16="http://schemas.microsoft.com/office/drawing/2014/main" id="{18381247-1B7B-348D-3DE2-261444C4327F}"/>
              </a:ext>
            </a:extLst>
          </p:cNvPr>
          <p:cNvPicPr>
            <a:picLocks noChangeAspect="1"/>
          </p:cNvPicPr>
          <p:nvPr/>
        </p:nvPicPr>
        <p:blipFill>
          <a:blip r:embed="rId2"/>
          <a:stretch>
            <a:fillRect/>
          </a:stretch>
        </p:blipFill>
        <p:spPr>
          <a:xfrm>
            <a:off x="3753318" y="0"/>
            <a:ext cx="5695482" cy="6858000"/>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2308324"/>
          </a:xfrm>
          <a:prstGeom prst="rect">
            <a:avLst/>
          </a:prstGeom>
        </p:spPr>
        <p:txBody>
          <a:bodyPr wrap="square">
            <a:spAutoFit/>
          </a:bodyPr>
          <a:lstStyle/>
          <a:p>
            <a:r>
              <a:rPr lang="en-US" sz="3600" dirty="0"/>
              <a:t>… at the name of Jesus every knee should bend, in heaven and on earth and under the earth,</a:t>
            </a:r>
          </a:p>
          <a:p>
            <a:endParaRPr lang="en-US" sz="3600" dirty="0"/>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2:10</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Rose McClendon in Prayer  --  Richmond </a:t>
            </a:r>
            <a:r>
              <a:rPr lang="en-US" sz="1600" dirty="0" err="1">
                <a:solidFill>
                  <a:schemeClr val="tx1">
                    <a:lumMod val="95000"/>
                  </a:schemeClr>
                </a:solidFill>
              </a:rPr>
              <a:t>Barthe</a:t>
            </a:r>
            <a:r>
              <a:rPr lang="en-US" sz="1600" dirty="0">
                <a:solidFill>
                  <a:schemeClr val="tx1">
                    <a:lumMod val="95000"/>
                  </a:schemeClr>
                </a:solidFill>
              </a:rPr>
              <a:t>, </a:t>
            </a:r>
            <a:r>
              <a:rPr lang="en-US" sz="1600" dirty="0" err="1">
                <a:solidFill>
                  <a:schemeClr val="tx1">
                    <a:lumMod val="95000"/>
                  </a:schemeClr>
                </a:solidFill>
              </a:rPr>
              <a:t>Fallingwater</a:t>
            </a:r>
            <a:r>
              <a:rPr lang="en-US" sz="1600" dirty="0">
                <a:solidFill>
                  <a:schemeClr val="tx1">
                    <a:lumMod val="95000"/>
                  </a:schemeClr>
                </a:solidFill>
              </a:rPr>
              <a:t>, PA</a:t>
            </a:r>
          </a:p>
        </p:txBody>
      </p:sp>
      <p:pic>
        <p:nvPicPr>
          <p:cNvPr id="3" name="Picture 2">
            <a:extLst>
              <a:ext uri="{FF2B5EF4-FFF2-40B4-BE49-F238E27FC236}">
                <a16:creationId xmlns:a16="http://schemas.microsoft.com/office/drawing/2014/main" id="{4D21E1A0-28E4-4BEC-9207-5DED46B0AC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809" y="76201"/>
            <a:ext cx="9144000" cy="6081117"/>
          </a:xfrm>
          <a:prstGeom prst="rect">
            <a:avLst/>
          </a:prstGeom>
        </p:spPr>
      </p:pic>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133600"/>
            <a:ext cx="6934200" cy="1754326"/>
          </a:xfrm>
          <a:prstGeom prst="rect">
            <a:avLst/>
          </a:prstGeom>
        </p:spPr>
        <p:txBody>
          <a:bodyPr wrap="square">
            <a:spAutoFit/>
          </a:bodyPr>
          <a:lstStyle/>
          <a:p>
            <a:r>
              <a:rPr lang="en-US" sz="3600" dirty="0"/>
              <a:t>and every tongue should confess that Jesus Christ is Lord, to the glory of God the Father.</a:t>
            </a:r>
            <a:endParaRPr lang="en-US" sz="3600" dirty="0">
              <a:cs typeface="Arial" pitchFamily="34" charset="0"/>
            </a:endParaRPr>
          </a:p>
        </p:txBody>
      </p:sp>
      <p:sp>
        <p:nvSpPr>
          <p:cNvPr id="5" name="TextBox 4"/>
          <p:cNvSpPr txBox="1"/>
          <p:nvPr/>
        </p:nvSpPr>
        <p:spPr>
          <a:xfrm>
            <a:off x="6096000" y="4648201"/>
            <a:ext cx="3352800" cy="461665"/>
          </a:xfrm>
          <a:prstGeom prst="rect">
            <a:avLst/>
          </a:prstGeom>
          <a:noFill/>
        </p:spPr>
        <p:txBody>
          <a:bodyPr wrap="square" rtlCol="0">
            <a:spAutoFit/>
          </a:bodyPr>
          <a:lstStyle/>
          <a:p>
            <a:pPr algn="ctr"/>
            <a:r>
              <a:rPr lang="en-US" sz="2400" dirty="0">
                <a:solidFill>
                  <a:schemeClr val="tx1">
                    <a:lumMod val="95000"/>
                  </a:schemeClr>
                </a:solidFill>
              </a:rPr>
              <a:t>Philippians 2:11</a:t>
            </a:r>
          </a:p>
        </p:txBody>
      </p:sp>
    </p:spTree>
    <p:extLst>
      <p:ext uri="{BB962C8B-B14F-4D97-AF65-F5344CB8AC3E}">
        <p14:creationId xmlns:p14="http://schemas.microsoft.com/office/powerpoint/2010/main" val="236745187"/>
      </p:ext>
    </p:extLst>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214646"/>
            <a:ext cx="8763000" cy="338554"/>
          </a:xfrm>
          <a:prstGeom prst="rect">
            <a:avLst/>
          </a:prstGeom>
          <a:noFill/>
        </p:spPr>
        <p:txBody>
          <a:bodyPr wrap="square" rtlCol="0">
            <a:spAutoFit/>
          </a:bodyPr>
          <a:lstStyle/>
          <a:p>
            <a:pPr algn="ctr"/>
            <a:r>
              <a:rPr lang="en-US" sz="1600" dirty="0">
                <a:solidFill>
                  <a:schemeClr val="tx1">
                    <a:lumMod val="95000"/>
                  </a:schemeClr>
                </a:solidFill>
              </a:rPr>
              <a:t>Jesus is Lord of All  --  Panel in Chapel, </a:t>
            </a:r>
            <a:r>
              <a:rPr lang="en-US" sz="1600" dirty="0" err="1">
                <a:solidFill>
                  <a:schemeClr val="tx1">
                    <a:lumMod val="95000"/>
                  </a:schemeClr>
                </a:solidFill>
              </a:rPr>
              <a:t>Mulungwishi</a:t>
            </a:r>
            <a:r>
              <a:rPr lang="en-US" sz="1600" dirty="0">
                <a:solidFill>
                  <a:schemeClr val="tx1">
                    <a:lumMod val="95000"/>
                  </a:schemeClr>
                </a:solidFill>
              </a:rPr>
              <a:t> Mission, D. R. Congo</a:t>
            </a:r>
          </a:p>
        </p:txBody>
      </p:sp>
      <p:pic>
        <p:nvPicPr>
          <p:cNvPr id="6" name="Picture 5">
            <a:extLst>
              <a:ext uri="{FF2B5EF4-FFF2-40B4-BE49-F238E27FC236}">
                <a16:creationId xmlns:a16="http://schemas.microsoft.com/office/drawing/2014/main" id="{99041880-E3AD-4118-82B7-DF4693101C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90800" y="685800"/>
            <a:ext cx="7315200" cy="51816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09801"/>
            <a:ext cx="7086600" cy="1200329"/>
          </a:xfrm>
          <a:prstGeom prst="rect">
            <a:avLst/>
          </a:prstGeom>
        </p:spPr>
        <p:txBody>
          <a:bodyPr wrap="square">
            <a:spAutoFit/>
          </a:bodyPr>
          <a:lstStyle/>
          <a:p>
            <a:r>
              <a:rPr lang="en-US" sz="3600" dirty="0"/>
              <a:t>But Mary treasured all these words and pondered them in her heart.</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Luke 2:19</a:t>
            </a: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Study for the Head of the Virgin  --  John Singleton Copley, Museum of Fine Arts, Boston, MA</a:t>
            </a:r>
          </a:p>
        </p:txBody>
      </p:sp>
      <p:pic>
        <p:nvPicPr>
          <p:cNvPr id="2" name="Picture 1">
            <a:extLst>
              <a:ext uri="{FF2B5EF4-FFF2-40B4-BE49-F238E27FC236}">
                <a16:creationId xmlns:a16="http://schemas.microsoft.com/office/drawing/2014/main" id="{39B19DBC-F388-4E92-876F-9EB4BB6FB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7950" y="381001"/>
            <a:ext cx="6972300" cy="5726001"/>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1" y="5562600"/>
            <a:ext cx="1819757" cy="1077218"/>
          </a:xfrm>
          <a:prstGeom prst="rect">
            <a:avLst/>
          </a:prstGeom>
          <a:noFill/>
        </p:spPr>
        <p:txBody>
          <a:bodyPr wrap="square" rtlCol="0">
            <a:spAutoFit/>
          </a:bodyPr>
          <a:lstStyle/>
          <a:p>
            <a:pPr algn="ctr"/>
            <a:r>
              <a:rPr lang="en-US" sz="1600" dirty="0">
                <a:solidFill>
                  <a:schemeClr val="tx1">
                    <a:lumMod val="95000"/>
                  </a:schemeClr>
                </a:solidFill>
              </a:rPr>
              <a:t>Mary and Jesus</a:t>
            </a:r>
          </a:p>
          <a:p>
            <a:pPr algn="ctr"/>
            <a:endParaRPr lang="en-US" sz="1600" dirty="0">
              <a:solidFill>
                <a:schemeClr val="tx1">
                  <a:lumMod val="95000"/>
                </a:schemeClr>
              </a:solidFill>
            </a:endParaRPr>
          </a:p>
          <a:p>
            <a:pPr algn="ctr"/>
            <a:r>
              <a:rPr lang="en-US" sz="1600" dirty="0">
                <a:solidFill>
                  <a:schemeClr val="tx1">
                    <a:lumMod val="95000"/>
                  </a:schemeClr>
                </a:solidFill>
              </a:rPr>
              <a:t>Kelly Latimore</a:t>
            </a:r>
          </a:p>
          <a:p>
            <a:pPr algn="ctr"/>
            <a:r>
              <a:rPr lang="en-US" sz="1600" dirty="0">
                <a:solidFill>
                  <a:schemeClr val="tx1">
                    <a:lumMod val="95000"/>
                  </a:schemeClr>
                </a:solidFill>
              </a:rPr>
              <a:t>St. Louis, MO</a:t>
            </a:r>
          </a:p>
        </p:txBody>
      </p:sp>
      <p:pic>
        <p:nvPicPr>
          <p:cNvPr id="5" name="Picture 4">
            <a:extLst>
              <a:ext uri="{FF2B5EF4-FFF2-40B4-BE49-F238E27FC236}">
                <a16:creationId xmlns:a16="http://schemas.microsoft.com/office/drawing/2014/main" id="{EB062E16-C8AB-47EB-8A87-FEA2F126EB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0"/>
            <a:ext cx="5047286" cy="6858000"/>
          </a:xfrm>
          <a:prstGeom prst="rect">
            <a:avLst/>
          </a:prstGeom>
        </p:spPr>
      </p:pic>
    </p:spTree>
    <p:extLst>
      <p:ext uri="{BB962C8B-B14F-4D97-AF65-F5344CB8AC3E}">
        <p14:creationId xmlns:p14="http://schemas.microsoft.com/office/powerpoint/2010/main" val="4121012352"/>
      </p:ext>
    </p:extLst>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676400" y="609600"/>
            <a:ext cx="8991600" cy="62484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https://commons.wikimedia.org/wiki/File:Cranach_the_Elder_Christ_blessing_the_children.jpg</a:t>
            </a:r>
          </a:p>
          <a:p>
            <a:pPr>
              <a:buNone/>
            </a:pPr>
            <a:r>
              <a:rPr lang="en-US" sz="1600" dirty="0"/>
              <a:t>https://en.wikipedia.org/wiki/File:Lux_Gloria_by_Sarah_Hall.jpg</a:t>
            </a:r>
          </a:p>
          <a:p>
            <a:pPr>
              <a:buNone/>
            </a:pPr>
            <a:r>
              <a:rPr lang="en-US" sz="1600" dirty="0"/>
              <a:t>https://commons.wikimedia.org/wiki/File:09900jfDancing_Rings_Rizal_Park_Manilafvf_11.jpg</a:t>
            </a:r>
          </a:p>
          <a:p>
            <a:pPr>
              <a:buNone/>
            </a:pPr>
            <a:r>
              <a:rPr lang="en-US" sz="1600" dirty="0"/>
              <a:t>https://commons.wikimedia.org/wiki/File:Saints_Kings_Church,_3000_R%C3%ADo_Consulado_Avenue,_Venustiano_Carranza,_Federal_District,_Mexico06_-_Paz_y_bien.jpg</a:t>
            </a:r>
          </a:p>
          <a:p>
            <a:pPr>
              <a:buNone/>
            </a:pPr>
            <a:r>
              <a:rPr lang="en-US" sz="1600" dirty="0"/>
              <a:t>https://commons.wikimedia.org/wiki/File:Guido_Reni_-_Saint_Joseph_and_the_Christ_Child_-_Google_Art_Project.jpg</a:t>
            </a:r>
          </a:p>
          <a:p>
            <a:pPr>
              <a:buNone/>
            </a:pPr>
            <a:r>
              <a:rPr lang="en-US" sz="1600" dirty="0"/>
              <a:t>https://www.flickr.com/photos/via/2483710127</a:t>
            </a:r>
          </a:p>
          <a:p>
            <a:pPr>
              <a:buNone/>
            </a:pPr>
            <a:r>
              <a:rPr lang="en-US" sz="1600" dirty="0"/>
              <a:t>https://www.flickr.com/photos/umccongo/2188556374</a:t>
            </a:r>
          </a:p>
          <a:p>
            <a:pPr>
              <a:buNone/>
            </a:pPr>
            <a:r>
              <a:rPr lang="en-US" sz="1600" dirty="0"/>
              <a:t>http://www.mfa.org/</a:t>
            </a:r>
          </a:p>
          <a:p>
            <a:pPr>
              <a:buNone/>
            </a:pPr>
            <a:r>
              <a:rPr lang="en-US" sz="1600" dirty="0"/>
              <a:t>https://kellylatimoreicons.com/contact/</a:t>
            </a:r>
          </a:p>
          <a:p>
            <a:pPr>
              <a:buNone/>
            </a:pPr>
            <a:endParaRPr lang="en-US" sz="1600" dirty="0"/>
          </a:p>
          <a:p>
            <a:pPr>
              <a:buNone/>
            </a:pPr>
            <a:r>
              <a:rPr lang="en-US" sz="1600" dirty="0"/>
              <a:t>Additional descriptions can be found at the Art in the Christian Tradition image library, a service of the Vanderbilt Divinity Library, </a:t>
            </a:r>
            <a:r>
              <a:rPr lang="en-US" sz="1600" dirty="0" err="1"/>
              <a:t>http://diglib.library.vanderbilt.edu/</a:t>
            </a:r>
            <a:r>
              <a:rPr lang="en-US" sz="1600" dirty="0"/>
              <a:t>.  All images available via Creative Commons 3.0 License.</a:t>
            </a:r>
          </a:p>
          <a:p>
            <a:endParaRPr lang="en-US" sz="1200" dirty="0"/>
          </a:p>
          <a:p>
            <a:endParaRPr lang="en-US" sz="1400" dirty="0"/>
          </a:p>
          <a:p>
            <a:endParaRPr lang="en-US" sz="1400" dirty="0"/>
          </a:p>
        </p:txBody>
      </p:sp>
    </p:spTree>
  </p:cSld>
  <p:clrMapOvr>
    <a:masterClrMapping/>
  </p:clrMapOvr>
  <p:transition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09801"/>
            <a:ext cx="7467600" cy="646331"/>
          </a:xfrm>
          <a:prstGeom prst="rect">
            <a:avLst/>
          </a:prstGeom>
        </p:spPr>
        <p:txBody>
          <a:bodyPr wrap="square">
            <a:spAutoFit/>
          </a:bodyPr>
          <a:lstStyle/>
          <a:p>
            <a:r>
              <a:rPr lang="en-US" sz="3600" dirty="0"/>
              <a:t>The LORD bless you and keep you;</a:t>
            </a:r>
            <a:endParaRPr lang="en-US" sz="3600" dirty="0">
              <a:cs typeface="Arial" pitchFamily="34" charset="0"/>
            </a:endParaRPr>
          </a:p>
        </p:txBody>
      </p:sp>
      <p:sp>
        <p:nvSpPr>
          <p:cNvPr id="4" name="TextBox 3"/>
          <p:cNvSpPr txBox="1"/>
          <p:nvPr/>
        </p:nvSpPr>
        <p:spPr>
          <a:xfrm>
            <a:off x="5638800" y="4495801"/>
            <a:ext cx="3352800" cy="461665"/>
          </a:xfrm>
          <a:prstGeom prst="rect">
            <a:avLst/>
          </a:prstGeom>
          <a:noFill/>
        </p:spPr>
        <p:txBody>
          <a:bodyPr wrap="square" rtlCol="0">
            <a:spAutoFit/>
          </a:bodyPr>
          <a:lstStyle/>
          <a:p>
            <a:pPr algn="ctr"/>
            <a:r>
              <a:rPr lang="en-US" sz="2400" dirty="0">
                <a:solidFill>
                  <a:schemeClr val="tx1">
                    <a:lumMod val="95000"/>
                  </a:schemeClr>
                </a:solidFill>
              </a:rPr>
              <a:t>Numbers 6:24</a:t>
            </a:r>
          </a:p>
        </p:txBody>
      </p:sp>
    </p:spTree>
  </p:cSld>
  <p:clrMapOvr>
    <a:masterClrMapping/>
  </p:clrMapOvr>
  <p:transition advTm="8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Christ Blessing the Children  --  Lucas Cranach, </a:t>
            </a:r>
            <a:r>
              <a:rPr lang="en-US" sz="1600" dirty="0" err="1">
                <a:solidFill>
                  <a:schemeClr val="tx1">
                    <a:lumMod val="95000"/>
                  </a:schemeClr>
                </a:solidFill>
              </a:rPr>
              <a:t>Wawel</a:t>
            </a:r>
            <a:r>
              <a:rPr lang="en-US" sz="1600" dirty="0">
                <a:solidFill>
                  <a:schemeClr val="tx1">
                    <a:lumMod val="95000"/>
                  </a:schemeClr>
                </a:solidFill>
              </a:rPr>
              <a:t> Castle, Krakow, Poland</a:t>
            </a:r>
          </a:p>
        </p:txBody>
      </p:sp>
      <p:pic>
        <p:nvPicPr>
          <p:cNvPr id="2" name="Picture 1">
            <a:extLst>
              <a:ext uri="{FF2B5EF4-FFF2-40B4-BE49-F238E27FC236}">
                <a16:creationId xmlns:a16="http://schemas.microsoft.com/office/drawing/2014/main" id="{B0AA2518-D747-42B9-AED9-B7986BD52F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00200" y="304801"/>
            <a:ext cx="9067800" cy="5728097"/>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70"/>
            <a:ext cx="6858000" cy="1200329"/>
          </a:xfrm>
          <a:prstGeom prst="rect">
            <a:avLst/>
          </a:prstGeom>
        </p:spPr>
        <p:txBody>
          <a:bodyPr wrap="square">
            <a:spAutoFit/>
          </a:bodyPr>
          <a:lstStyle/>
          <a:p>
            <a:r>
              <a:rPr lang="en-US" sz="3600" dirty="0"/>
              <a:t>the LORD make his face to shine upon you, and be gracious to you;</a:t>
            </a:r>
            <a:endParaRPr lang="en-US" sz="3600" dirty="0">
              <a:cs typeface="Arial" pitchFamily="34" charset="0"/>
            </a:endParaRPr>
          </a:p>
        </p:txBody>
      </p:sp>
      <p:sp>
        <p:nvSpPr>
          <p:cNvPr id="5" name="TextBox 4"/>
          <p:cNvSpPr txBox="1"/>
          <p:nvPr/>
        </p:nvSpPr>
        <p:spPr>
          <a:xfrm>
            <a:off x="5943600" y="4343401"/>
            <a:ext cx="3352800" cy="461665"/>
          </a:xfrm>
          <a:prstGeom prst="rect">
            <a:avLst/>
          </a:prstGeom>
          <a:noFill/>
        </p:spPr>
        <p:txBody>
          <a:bodyPr wrap="square" rtlCol="0">
            <a:spAutoFit/>
          </a:bodyPr>
          <a:lstStyle/>
          <a:p>
            <a:pPr algn="ctr"/>
            <a:r>
              <a:rPr lang="en-US" sz="2400" dirty="0">
                <a:solidFill>
                  <a:schemeClr val="tx1">
                    <a:lumMod val="95000"/>
                  </a:schemeClr>
                </a:solidFill>
              </a:rPr>
              <a:t>Numbers 6:25</a:t>
            </a: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965918"/>
            <a:ext cx="2057400" cy="1815882"/>
          </a:xfrm>
          <a:prstGeom prst="rect">
            <a:avLst/>
          </a:prstGeom>
          <a:noFill/>
        </p:spPr>
        <p:txBody>
          <a:bodyPr wrap="square" rtlCol="0">
            <a:spAutoFit/>
          </a:bodyPr>
          <a:lstStyle/>
          <a:p>
            <a:pPr algn="ctr"/>
            <a:r>
              <a:rPr lang="en-US" sz="1600" dirty="0">
                <a:solidFill>
                  <a:schemeClr val="tx1">
                    <a:lumMod val="95000"/>
                  </a:schemeClr>
                </a:solidFill>
              </a:rPr>
              <a:t>Lux Gloria</a:t>
            </a:r>
          </a:p>
          <a:p>
            <a:pPr algn="ctr"/>
            <a:r>
              <a:rPr lang="en-US" sz="1600" dirty="0">
                <a:solidFill>
                  <a:schemeClr val="tx1">
                    <a:lumMod val="95000"/>
                  </a:schemeClr>
                </a:solidFill>
              </a:rPr>
              <a:t>solar glass art</a:t>
            </a:r>
          </a:p>
          <a:p>
            <a:pPr algn="ctr"/>
            <a:r>
              <a:rPr lang="en-US" sz="1600" dirty="0">
                <a:solidFill>
                  <a:schemeClr val="tx1">
                    <a:lumMod val="95000"/>
                  </a:schemeClr>
                </a:solidFill>
              </a:rPr>
              <a:t>    </a:t>
            </a:r>
          </a:p>
          <a:p>
            <a:pPr algn="ctr"/>
            <a:r>
              <a:rPr lang="en-US" sz="1600" dirty="0">
                <a:solidFill>
                  <a:schemeClr val="tx1">
                    <a:lumMod val="95000"/>
                  </a:schemeClr>
                </a:solidFill>
              </a:rPr>
              <a:t>Sarah Hall Cathedral of the Holy Family, Saskatoon, Saskatchewan</a:t>
            </a:r>
          </a:p>
        </p:txBody>
      </p:sp>
      <p:pic>
        <p:nvPicPr>
          <p:cNvPr id="2" name="Picture 1">
            <a:extLst>
              <a:ext uri="{FF2B5EF4-FFF2-40B4-BE49-F238E27FC236}">
                <a16:creationId xmlns:a16="http://schemas.microsoft.com/office/drawing/2014/main" id="{E5EC3B94-E38F-413E-8269-F7DBC000E22D}"/>
              </a:ext>
            </a:extLst>
          </p:cNvPr>
          <p:cNvPicPr>
            <a:picLocks noChangeAspect="1"/>
          </p:cNvPicPr>
          <p:nvPr/>
        </p:nvPicPr>
        <p:blipFill>
          <a:blip r:embed="rId2"/>
          <a:stretch>
            <a:fillRect/>
          </a:stretch>
        </p:blipFill>
        <p:spPr>
          <a:xfrm>
            <a:off x="4819650" y="0"/>
            <a:ext cx="5086350" cy="6873446"/>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009" y="1981201"/>
            <a:ext cx="6324600" cy="1200329"/>
          </a:xfrm>
          <a:prstGeom prst="rect">
            <a:avLst/>
          </a:prstGeom>
        </p:spPr>
        <p:txBody>
          <a:bodyPr wrap="square">
            <a:spAutoFit/>
          </a:bodyPr>
          <a:lstStyle/>
          <a:p>
            <a:r>
              <a:rPr lang="en-US" sz="3600" dirty="0"/>
              <a:t>the LORD lift up his countenance upon you, and give you peace.</a:t>
            </a:r>
            <a:endParaRPr lang="en-US" sz="3600" dirty="0">
              <a:cs typeface="Arial" pitchFamily="34" charset="0"/>
            </a:endParaRPr>
          </a:p>
        </p:txBody>
      </p:sp>
      <p:sp>
        <p:nvSpPr>
          <p:cNvPr id="5" name="TextBox 4"/>
          <p:cNvSpPr txBox="1"/>
          <p:nvPr/>
        </p:nvSpPr>
        <p:spPr>
          <a:xfrm>
            <a:off x="6096000" y="4343401"/>
            <a:ext cx="3352800" cy="461665"/>
          </a:xfrm>
          <a:prstGeom prst="rect">
            <a:avLst/>
          </a:prstGeom>
          <a:noFill/>
        </p:spPr>
        <p:txBody>
          <a:bodyPr wrap="square" rtlCol="0">
            <a:spAutoFit/>
          </a:bodyPr>
          <a:lstStyle/>
          <a:p>
            <a:pPr algn="ctr"/>
            <a:r>
              <a:rPr lang="en-US" sz="2400" dirty="0">
                <a:solidFill>
                  <a:schemeClr val="tx1">
                    <a:lumMod val="95000"/>
                  </a:schemeClr>
                </a:solidFill>
              </a:rPr>
              <a:t>Numbers 6:26</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324600"/>
            <a:ext cx="8763000" cy="338554"/>
          </a:xfrm>
          <a:prstGeom prst="rect">
            <a:avLst/>
          </a:prstGeom>
          <a:noFill/>
        </p:spPr>
        <p:txBody>
          <a:bodyPr wrap="square" rtlCol="0">
            <a:spAutoFit/>
          </a:bodyPr>
          <a:lstStyle/>
          <a:p>
            <a:pPr algn="ctr"/>
            <a:r>
              <a:rPr lang="en-US" sz="1600" dirty="0">
                <a:solidFill>
                  <a:schemeClr val="tx1">
                    <a:lumMod val="95000"/>
                  </a:schemeClr>
                </a:solidFill>
              </a:rPr>
              <a:t>Ang </a:t>
            </a:r>
            <a:r>
              <a:rPr lang="en-US" sz="1600" dirty="0" err="1">
                <a:solidFill>
                  <a:schemeClr val="tx1">
                    <a:lumMod val="95000"/>
                  </a:schemeClr>
                </a:solidFill>
              </a:rPr>
              <a:t>Pagbabago</a:t>
            </a:r>
            <a:r>
              <a:rPr lang="en-US" sz="1600" dirty="0">
                <a:solidFill>
                  <a:schemeClr val="tx1">
                    <a:lumMod val="95000"/>
                  </a:schemeClr>
                </a:solidFill>
              </a:rPr>
              <a:t>: Peace-Love, detail  --  Jose </a:t>
            </a:r>
            <a:r>
              <a:rPr lang="en-US" sz="1600" dirty="0" err="1">
                <a:solidFill>
                  <a:schemeClr val="tx1">
                    <a:lumMod val="95000"/>
                  </a:schemeClr>
                </a:solidFill>
              </a:rPr>
              <a:t>Datuin</a:t>
            </a:r>
            <a:r>
              <a:rPr lang="en-US" sz="1600" dirty="0">
                <a:solidFill>
                  <a:schemeClr val="tx1">
                    <a:lumMod val="95000"/>
                  </a:schemeClr>
                </a:solidFill>
              </a:rPr>
              <a:t>, Rizal Park, Manila, Philippines</a:t>
            </a:r>
          </a:p>
        </p:txBody>
      </p:sp>
      <p:pic>
        <p:nvPicPr>
          <p:cNvPr id="2" name="Picture 1">
            <a:extLst>
              <a:ext uri="{FF2B5EF4-FFF2-40B4-BE49-F238E27FC236}">
                <a16:creationId xmlns:a16="http://schemas.microsoft.com/office/drawing/2014/main" id="{3EB3E692-85D3-4F42-9904-448C7A2F4D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9800" y="114300"/>
            <a:ext cx="7924800" cy="59817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05000"/>
            <a:ext cx="7086600" cy="2308324"/>
          </a:xfrm>
          <a:prstGeom prst="rect">
            <a:avLst/>
          </a:prstGeom>
        </p:spPr>
        <p:txBody>
          <a:bodyPr wrap="square">
            <a:spAutoFit/>
          </a:bodyPr>
          <a:lstStyle/>
          <a:p>
            <a:r>
              <a:rPr lang="en-US" sz="3600" dirty="0"/>
              <a:t>When I look at your heavens, the work of your fingers, the moon and the stars … what are human beings that you are mindful of them …</a:t>
            </a:r>
            <a:endParaRPr lang="en-US" sz="3600" dirty="0">
              <a:cs typeface="Arial" pitchFamily="34" charset="0"/>
            </a:endParaRPr>
          </a:p>
        </p:txBody>
      </p:sp>
      <p:sp>
        <p:nvSpPr>
          <p:cNvPr id="5" name="TextBox 4"/>
          <p:cNvSpPr txBox="1"/>
          <p:nvPr/>
        </p:nvSpPr>
        <p:spPr>
          <a:xfrm>
            <a:off x="5715000" y="4876801"/>
            <a:ext cx="3352800" cy="461665"/>
          </a:xfrm>
          <a:prstGeom prst="rect">
            <a:avLst/>
          </a:prstGeom>
          <a:noFill/>
        </p:spPr>
        <p:txBody>
          <a:bodyPr wrap="square" rtlCol="0">
            <a:spAutoFit/>
          </a:bodyPr>
          <a:lstStyle/>
          <a:p>
            <a:pPr algn="ctr"/>
            <a:r>
              <a:rPr lang="en-US" sz="2400" dirty="0">
                <a:solidFill>
                  <a:schemeClr val="tx1">
                    <a:lumMod val="95000"/>
                  </a:schemeClr>
                </a:solidFill>
              </a:rPr>
              <a:t>Psalm 8:3a, 4a</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212140"/>
            <a:ext cx="1524000" cy="1569660"/>
          </a:xfrm>
          <a:prstGeom prst="rect">
            <a:avLst/>
          </a:prstGeom>
          <a:noFill/>
        </p:spPr>
        <p:txBody>
          <a:bodyPr wrap="square" rtlCol="0">
            <a:spAutoFit/>
          </a:bodyPr>
          <a:lstStyle/>
          <a:p>
            <a:pPr algn="ctr"/>
            <a:r>
              <a:rPr lang="en-US" sz="1600" dirty="0">
                <a:solidFill>
                  <a:schemeClr val="tx1">
                    <a:lumMod val="95000"/>
                  </a:schemeClr>
                </a:solidFill>
              </a:rPr>
              <a:t>Moon and the Stars Window</a:t>
            </a:r>
          </a:p>
          <a:p>
            <a:pPr algn="ctr"/>
            <a:endParaRPr lang="en-US" sz="1600" dirty="0">
              <a:solidFill>
                <a:schemeClr val="tx1">
                  <a:lumMod val="95000"/>
                </a:schemeClr>
              </a:solidFill>
            </a:endParaRPr>
          </a:p>
          <a:p>
            <a:pPr algn="ctr"/>
            <a:r>
              <a:rPr lang="en-US" sz="1600" dirty="0">
                <a:solidFill>
                  <a:schemeClr val="tx1">
                    <a:lumMod val="95000"/>
                  </a:schemeClr>
                </a:solidFill>
              </a:rPr>
              <a:t> Saints Kings Church Mexico City, Mexico</a:t>
            </a:r>
          </a:p>
        </p:txBody>
      </p:sp>
      <p:pic>
        <p:nvPicPr>
          <p:cNvPr id="2" name="Picture 1">
            <a:extLst>
              <a:ext uri="{FF2B5EF4-FFF2-40B4-BE49-F238E27FC236}">
                <a16:creationId xmlns:a16="http://schemas.microsoft.com/office/drawing/2014/main" id="{D71AEF53-274B-448B-B951-68F461C1863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29000" y="88438"/>
            <a:ext cx="7239000" cy="6657728"/>
          </a:xfrm>
          <a:prstGeom prst="rect">
            <a:avLst/>
          </a:prstGeom>
        </p:spPr>
      </p:pic>
    </p:spTree>
    <p:extLst>
      <p:ext uri="{BB962C8B-B14F-4D97-AF65-F5344CB8AC3E}">
        <p14:creationId xmlns:p14="http://schemas.microsoft.com/office/powerpoint/2010/main" val="224815764"/>
      </p:ext>
    </p:extLst>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2807</TotalTime>
  <Words>589</Words>
  <Application>Microsoft Office PowerPoint</Application>
  <PresentationFormat>Widescreen</PresentationFormat>
  <Paragraphs>59</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First Sunday after Christmas Day Year A</vt:lpstr>
      <vt:lpstr>Holy Name of 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Name of Jesus</dc:title>
  <dc:creator>Anne</dc:creator>
  <cp:lastModifiedBy>Anne Richardson</cp:lastModifiedBy>
  <cp:revision>81</cp:revision>
  <dcterms:created xsi:type="dcterms:W3CDTF">2016-08-31T16:46:43Z</dcterms:created>
  <dcterms:modified xsi:type="dcterms:W3CDTF">2022-10-30T14:44:31Z</dcterms:modified>
</cp:coreProperties>
</file>