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2"/>
  </p:notesMasterIdLst>
  <p:sldIdLst>
    <p:sldId id="256" r:id="rId2"/>
    <p:sldId id="282" r:id="rId3"/>
    <p:sldId id="382" r:id="rId4"/>
    <p:sldId id="383" r:id="rId5"/>
    <p:sldId id="384" r:id="rId6"/>
    <p:sldId id="385" r:id="rId7"/>
    <p:sldId id="386" r:id="rId8"/>
    <p:sldId id="387" r:id="rId9"/>
    <p:sldId id="388" r:id="rId10"/>
    <p:sldId id="389" r:id="rId11"/>
    <p:sldId id="390" r:id="rId12"/>
    <p:sldId id="398" r:id="rId13"/>
    <p:sldId id="400" r:id="rId14"/>
    <p:sldId id="391" r:id="rId15"/>
    <p:sldId id="392" r:id="rId16"/>
    <p:sldId id="393" r:id="rId17"/>
    <p:sldId id="394" r:id="rId18"/>
    <p:sldId id="395" r:id="rId19"/>
    <p:sldId id="396" r:id="rId20"/>
    <p:sldId id="29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p:restoredTop sz="94694"/>
  </p:normalViewPr>
  <p:slideViewPr>
    <p:cSldViewPr>
      <p:cViewPr varScale="1">
        <p:scale>
          <a:sx n="73" d="100"/>
          <a:sy n="73" d="100"/>
        </p:scale>
        <p:origin x="96" y="11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492283-5DAD-4197-8B51-666D80DBD764}" type="datetimeFigureOut">
              <a:rPr lang="en-US" smtClean="0"/>
              <a:pPr/>
              <a:t>11/11/2022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221417-9C38-480C-A012-705512C668E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0B54B3-2CAD-43AB-968D-4DD9821B749A}" type="datetimeFigureOut">
              <a:rPr lang="en-US" smtClean="0"/>
              <a:pPr/>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0B54B3-2CAD-43AB-968D-4DD9821B749A}" type="datetimeFigureOut">
              <a:rPr lang="en-US" smtClean="0"/>
              <a:pPr/>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0B54B3-2CAD-43AB-968D-4DD9821B749A}" type="datetimeFigureOut">
              <a:rPr lang="en-US" smtClean="0"/>
              <a:pPr/>
              <a:t>11/11/2022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0B54B3-2CAD-43AB-968D-4DD9821B749A}" type="datetimeFigureOut">
              <a:rPr lang="en-US" smtClean="0"/>
              <a:pPr/>
              <a:t>11/11/2022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0B54B3-2CAD-43AB-968D-4DD9821B749A}" type="datetimeFigureOut">
              <a:rPr lang="en-US" smtClean="0"/>
              <a:pPr/>
              <a:t>11/11/2022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0B54B3-2CAD-43AB-968D-4DD9821B749A}" type="datetimeFigureOut">
              <a:rPr lang="en-US" smtClean="0"/>
              <a:pPr/>
              <a:t>11/11/2022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11/11/2022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11/11/2022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0B54B3-2CAD-43AB-968D-4DD9821B749A}" type="datetimeFigureOut">
              <a:rPr lang="en-US" smtClean="0"/>
              <a:pPr/>
              <a:t>11/11/2022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58C43-C734-4CA5-908D-0774FB52B72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advTm="800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600201"/>
            <a:ext cx="8458200" cy="1470025"/>
          </a:xfrm>
        </p:spPr>
        <p:txBody>
          <a:bodyPr>
            <a:noAutofit/>
          </a:bodyPr>
          <a:lstStyle/>
          <a:p>
            <a:r>
              <a:rPr lang="en-US" sz="9600" dirty="0"/>
              <a:t>Holy Cross</a:t>
            </a:r>
          </a:p>
        </p:txBody>
      </p:sp>
      <p:sp>
        <p:nvSpPr>
          <p:cNvPr id="3" name="Subtitle 2"/>
          <p:cNvSpPr>
            <a:spLocks noGrp="1"/>
          </p:cNvSpPr>
          <p:nvPr>
            <p:ph type="subTitle" idx="1"/>
          </p:nvPr>
        </p:nvSpPr>
        <p:spPr>
          <a:xfrm>
            <a:off x="2933700" y="3581400"/>
            <a:ext cx="6400800" cy="838200"/>
          </a:xfrm>
        </p:spPr>
        <p:txBody>
          <a:bodyPr>
            <a:normAutofit lnSpcReduction="10000"/>
          </a:bodyPr>
          <a:lstStyle/>
          <a:p>
            <a:r>
              <a:rPr lang="en-US" sz="5400" i="1" dirty="0">
                <a:solidFill>
                  <a:schemeClr val="tx1"/>
                </a:solidFill>
              </a:rPr>
              <a:t>Year C</a:t>
            </a:r>
          </a:p>
        </p:txBody>
      </p:sp>
      <p:sp>
        <p:nvSpPr>
          <p:cNvPr id="4" name="Rectangle 3"/>
          <p:cNvSpPr/>
          <p:nvPr/>
        </p:nvSpPr>
        <p:spPr>
          <a:xfrm>
            <a:off x="1909618" y="5410201"/>
            <a:ext cx="8305800" cy="1384995"/>
          </a:xfrm>
          <a:prstGeom prst="rect">
            <a:avLst/>
          </a:prstGeom>
        </p:spPr>
        <p:txBody>
          <a:bodyPr wrap="square">
            <a:spAutoFit/>
          </a:bodyPr>
          <a:lstStyle/>
          <a:p>
            <a:pPr algn="ctr"/>
            <a:r>
              <a:rPr lang="en-US" sz="2800" dirty="0"/>
              <a:t>Numbers 21:4b-9 and Psalm 98:1-5 or Psalm 78:1-2, 34-38  •  1 Corinthians 1:18-24  •  John 3:13-17</a:t>
            </a:r>
            <a:r>
              <a:rPr lang="fi-FI" sz="2800" dirty="0"/>
              <a:t>	</a:t>
            </a:r>
          </a:p>
          <a:p>
            <a:r>
              <a:rPr lang="sv-SE" sz="2800" dirty="0"/>
              <a:t> </a:t>
            </a:r>
            <a:r>
              <a:rPr lang="en-US" sz="2800" dirty="0"/>
              <a:t> </a:t>
            </a:r>
          </a:p>
        </p:txBody>
      </p:sp>
    </p:spTree>
  </p:cSld>
  <p:clrMapOvr>
    <a:masterClrMapping/>
  </p:clrMapOvr>
  <p:transition advTm="8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86100" y="2209801"/>
            <a:ext cx="6019800" cy="1200329"/>
          </a:xfrm>
          <a:prstGeom prst="rect">
            <a:avLst/>
          </a:prstGeom>
        </p:spPr>
        <p:txBody>
          <a:bodyPr wrap="square">
            <a:spAutoFit/>
          </a:bodyPr>
          <a:lstStyle/>
          <a:p>
            <a:r>
              <a:rPr lang="en-US" sz="3600" dirty="0"/>
              <a:t>"For God so loved the world that he gave his only Son,</a:t>
            </a:r>
            <a:endParaRPr lang="en-US" sz="3600" dirty="0">
              <a:cs typeface="Arial" pitchFamily="34" charset="0"/>
            </a:endParaRPr>
          </a:p>
        </p:txBody>
      </p:sp>
      <p:sp>
        <p:nvSpPr>
          <p:cNvPr id="5" name="TextBox 4"/>
          <p:cNvSpPr txBox="1"/>
          <p:nvPr/>
        </p:nvSpPr>
        <p:spPr>
          <a:xfrm>
            <a:off x="5943600" y="4267201"/>
            <a:ext cx="3352800" cy="461665"/>
          </a:xfrm>
          <a:prstGeom prst="rect">
            <a:avLst/>
          </a:prstGeom>
          <a:noFill/>
        </p:spPr>
        <p:txBody>
          <a:bodyPr wrap="square" rtlCol="0">
            <a:spAutoFit/>
          </a:bodyPr>
          <a:lstStyle/>
          <a:p>
            <a:pPr algn="ctr"/>
            <a:r>
              <a:rPr lang="en-US" sz="2400" dirty="0">
                <a:solidFill>
                  <a:schemeClr val="tx1">
                    <a:lumMod val="95000"/>
                  </a:schemeClr>
                </a:solidFill>
              </a:rPr>
              <a:t>John 3:16a</a:t>
            </a:r>
          </a:p>
        </p:txBody>
      </p:sp>
    </p:spTree>
  </p:cSld>
  <p:clrMapOvr>
    <a:masterClrMapping/>
  </p:clrMapOvr>
  <p:transition advTm="8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5029200"/>
            <a:ext cx="2743200" cy="1477328"/>
          </a:xfrm>
          <a:prstGeom prst="rect">
            <a:avLst/>
          </a:prstGeom>
          <a:noFill/>
        </p:spPr>
        <p:txBody>
          <a:bodyPr wrap="square" rtlCol="0">
            <a:spAutoFit/>
          </a:bodyPr>
          <a:lstStyle/>
          <a:p>
            <a:pPr algn="ctr"/>
            <a:r>
              <a:rPr lang="en-US" dirty="0">
                <a:solidFill>
                  <a:schemeClr val="tx1">
                    <a:lumMod val="95000"/>
                  </a:schemeClr>
                </a:solidFill>
              </a:rPr>
              <a:t>Cristo Negro</a:t>
            </a:r>
          </a:p>
          <a:p>
            <a:pPr algn="ctr"/>
            <a:endParaRPr lang="en-US" dirty="0">
              <a:solidFill>
                <a:schemeClr val="tx1">
                  <a:lumMod val="95000"/>
                </a:schemeClr>
              </a:solidFill>
            </a:endParaRPr>
          </a:p>
          <a:p>
            <a:pPr algn="ctr"/>
            <a:r>
              <a:rPr lang="en-US" dirty="0">
                <a:solidFill>
                  <a:schemeClr val="tx1">
                    <a:lumMod val="95000"/>
                  </a:schemeClr>
                </a:solidFill>
              </a:rPr>
              <a:t>Ruiz Anglada</a:t>
            </a:r>
          </a:p>
          <a:p>
            <a:pPr algn="ctr"/>
            <a:r>
              <a:rPr lang="en-US" dirty="0"/>
              <a:t>Sastago Palace</a:t>
            </a:r>
          </a:p>
          <a:p>
            <a:pPr algn="ctr"/>
            <a:r>
              <a:rPr lang="en-US" dirty="0"/>
              <a:t>Zaragoza, Spain</a:t>
            </a:r>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544292" y="0"/>
            <a:ext cx="5666509" cy="6858000"/>
          </a:xfrm>
          <a:prstGeom prst="rect">
            <a:avLst/>
          </a:prstGeom>
        </p:spPr>
      </p:pic>
    </p:spTree>
  </p:cSld>
  <p:clrMapOvr>
    <a:masterClrMapping/>
  </p:clrMapOvr>
  <p:transition advTm="8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324600"/>
            <a:ext cx="8763000" cy="369332"/>
          </a:xfrm>
          <a:prstGeom prst="rect">
            <a:avLst/>
          </a:prstGeom>
          <a:noFill/>
        </p:spPr>
        <p:txBody>
          <a:bodyPr wrap="square" rtlCol="0">
            <a:spAutoFit/>
          </a:bodyPr>
          <a:lstStyle/>
          <a:p>
            <a:pPr algn="ctr"/>
            <a:r>
              <a:rPr lang="en-US" dirty="0">
                <a:solidFill>
                  <a:schemeClr val="tx1">
                    <a:lumMod val="95000"/>
                  </a:schemeClr>
                </a:solidFill>
              </a:rPr>
              <a:t>	Crucifixion  --  Chimayo, New Mexico</a:t>
            </a:r>
          </a:p>
        </p:txBody>
      </p:sp>
      <p:pic>
        <p:nvPicPr>
          <p:cNvPr id="2" name="Picture 1"/>
          <p:cNvPicPr>
            <a:picLocks noChangeAspect="1"/>
          </p:cNvPicPr>
          <p:nvPr/>
        </p:nvPicPr>
        <p:blipFill>
          <a:blip r:embed="rId2"/>
          <a:stretch>
            <a:fillRect/>
          </a:stretch>
        </p:blipFill>
        <p:spPr>
          <a:xfrm>
            <a:off x="2286000" y="457200"/>
            <a:ext cx="7620000" cy="5715000"/>
          </a:xfrm>
          <a:prstGeom prst="rect">
            <a:avLst/>
          </a:prstGeom>
        </p:spPr>
      </p:pic>
    </p:spTree>
  </p:cSld>
  <p:clrMapOvr>
    <a:masterClrMapping/>
  </p:clrMapOvr>
  <p:transition advTm="8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1200" y="4953000"/>
            <a:ext cx="2209800" cy="1754326"/>
          </a:xfrm>
          <a:prstGeom prst="rect">
            <a:avLst/>
          </a:prstGeom>
          <a:noFill/>
        </p:spPr>
        <p:txBody>
          <a:bodyPr wrap="square" rtlCol="0">
            <a:spAutoFit/>
          </a:bodyPr>
          <a:lstStyle/>
          <a:p>
            <a:pPr algn="ctr"/>
            <a:r>
              <a:rPr lang="en-US" dirty="0">
                <a:solidFill>
                  <a:schemeClr val="tx1">
                    <a:lumMod val="95000"/>
                  </a:schemeClr>
                </a:solidFill>
              </a:rPr>
              <a:t>Crucifixion   </a:t>
            </a:r>
          </a:p>
          <a:p>
            <a:pPr algn="ctr"/>
            <a:endParaRPr lang="en-US" dirty="0">
              <a:solidFill>
                <a:schemeClr val="tx1">
                  <a:lumMod val="95000"/>
                </a:schemeClr>
              </a:solidFill>
            </a:endParaRPr>
          </a:p>
          <a:p>
            <a:pPr algn="ctr"/>
            <a:r>
              <a:rPr lang="en-US" dirty="0">
                <a:solidFill>
                  <a:schemeClr val="tx1">
                    <a:lumMod val="95000"/>
                  </a:schemeClr>
                </a:solidFill>
              </a:rPr>
              <a:t>Rembrandt Philadelphia Museum of Art</a:t>
            </a:r>
          </a:p>
          <a:p>
            <a:pPr algn="ctr"/>
            <a:r>
              <a:rPr lang="en-US" dirty="0">
                <a:solidFill>
                  <a:schemeClr val="tx1">
                    <a:lumMod val="95000"/>
                  </a:schemeClr>
                </a:solidFill>
              </a:rPr>
              <a:t>Philadelphia, PA</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92980" y="2309"/>
            <a:ext cx="4960620" cy="6858000"/>
          </a:xfrm>
          <a:prstGeom prst="rect">
            <a:avLst/>
          </a:prstGeom>
        </p:spPr>
      </p:pic>
    </p:spTree>
  </p:cSld>
  <p:clrMapOvr>
    <a:masterClrMapping/>
  </p:clrMapOvr>
  <p:transition advTm="8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1800" y="2057400"/>
            <a:ext cx="6858000" cy="1754326"/>
          </a:xfrm>
          <a:prstGeom prst="rect">
            <a:avLst/>
          </a:prstGeom>
        </p:spPr>
        <p:txBody>
          <a:bodyPr wrap="square">
            <a:spAutoFit/>
          </a:bodyPr>
          <a:lstStyle/>
          <a:p>
            <a:r>
              <a:rPr lang="en-US" sz="3600" dirty="0"/>
              <a:t>so that everyone who believes in him may not perish but may have eternal life.</a:t>
            </a:r>
            <a:endParaRPr lang="en-US" sz="3600" dirty="0">
              <a:cs typeface="Arial" pitchFamily="34" charset="0"/>
            </a:endParaRPr>
          </a:p>
        </p:txBody>
      </p:sp>
      <p:sp>
        <p:nvSpPr>
          <p:cNvPr id="5" name="TextBox 4"/>
          <p:cNvSpPr txBox="1"/>
          <p:nvPr/>
        </p:nvSpPr>
        <p:spPr>
          <a:xfrm>
            <a:off x="5943600" y="4343401"/>
            <a:ext cx="3352800" cy="461665"/>
          </a:xfrm>
          <a:prstGeom prst="rect">
            <a:avLst/>
          </a:prstGeom>
          <a:noFill/>
        </p:spPr>
        <p:txBody>
          <a:bodyPr wrap="square" rtlCol="0">
            <a:spAutoFit/>
          </a:bodyPr>
          <a:lstStyle/>
          <a:p>
            <a:pPr algn="ctr"/>
            <a:r>
              <a:rPr lang="en-US" sz="2400" dirty="0">
                <a:solidFill>
                  <a:schemeClr val="tx1">
                    <a:lumMod val="95000"/>
                  </a:schemeClr>
                </a:solidFill>
              </a:rPr>
              <a:t>John 3:16b</a:t>
            </a:r>
          </a:p>
        </p:txBody>
      </p:sp>
    </p:spTree>
  </p:cSld>
  <p:clrMapOvr>
    <a:masterClrMapping/>
  </p:clrMapOvr>
  <p:transition advTm="8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10478" y="6477000"/>
            <a:ext cx="7162800" cy="307777"/>
          </a:xfrm>
          <a:prstGeom prst="rect">
            <a:avLst/>
          </a:prstGeom>
          <a:noFill/>
        </p:spPr>
        <p:txBody>
          <a:bodyPr wrap="square" rtlCol="0">
            <a:spAutoFit/>
          </a:bodyPr>
          <a:lstStyle/>
          <a:p>
            <a:pPr algn="ctr"/>
            <a:r>
              <a:rPr lang="en-US" sz="1400" dirty="0">
                <a:solidFill>
                  <a:schemeClr val="tx1">
                    <a:lumMod val="95000"/>
                  </a:schemeClr>
                </a:solidFill>
              </a:rPr>
              <a:t>Resurrection --  John Lundquist, Stockholm, Sweden</a:t>
            </a:r>
          </a:p>
        </p:txBody>
      </p:sp>
      <p:pic>
        <p:nvPicPr>
          <p:cNvPr id="3" name="Picture 2">
            <a:extLst>
              <a:ext uri="{FF2B5EF4-FFF2-40B4-BE49-F238E27FC236}">
                <a16:creationId xmlns:a16="http://schemas.microsoft.com/office/drawing/2014/main" id="{782103CD-A762-4391-AAA3-A68FF14EBD7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2894"/>
          <a:stretch/>
        </p:blipFill>
        <p:spPr>
          <a:xfrm>
            <a:off x="1809122" y="304800"/>
            <a:ext cx="8573756" cy="5549065"/>
          </a:xfrm>
          <a:prstGeom prst="rect">
            <a:avLst/>
          </a:prstGeom>
        </p:spPr>
      </p:pic>
    </p:spTree>
  </p:cSld>
  <p:clrMapOvr>
    <a:masterClrMapping/>
  </p:clrMapOvr>
  <p:transition advTm="8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0" y="2133601"/>
            <a:ext cx="7162800" cy="1200329"/>
          </a:xfrm>
          <a:prstGeom prst="rect">
            <a:avLst/>
          </a:prstGeom>
        </p:spPr>
        <p:txBody>
          <a:bodyPr wrap="square">
            <a:spAutoFit/>
          </a:bodyPr>
          <a:lstStyle/>
          <a:p>
            <a:r>
              <a:rPr lang="en-US" sz="3600" dirty="0"/>
              <a:t>Indeed, God did not send the Son into the world to condemn the world,</a:t>
            </a:r>
            <a:endParaRPr lang="en-US" sz="3600" dirty="0">
              <a:cs typeface="Arial" pitchFamily="34" charset="0"/>
            </a:endParaRPr>
          </a:p>
        </p:txBody>
      </p:sp>
      <p:sp>
        <p:nvSpPr>
          <p:cNvPr id="5" name="TextBox 4"/>
          <p:cNvSpPr txBox="1"/>
          <p:nvPr/>
        </p:nvSpPr>
        <p:spPr>
          <a:xfrm>
            <a:off x="5867400" y="4114801"/>
            <a:ext cx="3352800" cy="461665"/>
          </a:xfrm>
          <a:prstGeom prst="rect">
            <a:avLst/>
          </a:prstGeom>
          <a:noFill/>
        </p:spPr>
        <p:txBody>
          <a:bodyPr wrap="square" rtlCol="0">
            <a:spAutoFit/>
          </a:bodyPr>
          <a:lstStyle/>
          <a:p>
            <a:pPr algn="ctr"/>
            <a:r>
              <a:rPr lang="en-US" sz="2400" dirty="0">
                <a:solidFill>
                  <a:schemeClr val="tx1">
                    <a:lumMod val="95000"/>
                  </a:schemeClr>
                </a:solidFill>
              </a:rPr>
              <a:t>John 3:17a</a:t>
            </a:r>
          </a:p>
        </p:txBody>
      </p:sp>
    </p:spTree>
  </p:cSld>
  <p:clrMapOvr>
    <a:masterClrMapping/>
  </p:clrMapOvr>
  <p:transition advTm="8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412468"/>
            <a:ext cx="8763000" cy="369332"/>
          </a:xfrm>
          <a:prstGeom prst="rect">
            <a:avLst/>
          </a:prstGeom>
          <a:noFill/>
        </p:spPr>
        <p:txBody>
          <a:bodyPr wrap="square" rtlCol="0">
            <a:spAutoFit/>
          </a:bodyPr>
          <a:lstStyle/>
          <a:p>
            <a:pPr algn="ctr"/>
            <a:r>
              <a:rPr lang="en-US" dirty="0"/>
              <a:t>Heaven--  Tigbauan Church, </a:t>
            </a:r>
            <a:r>
              <a:rPr lang="en-US" dirty="0">
                <a:solidFill>
                  <a:schemeClr val="tx1">
                    <a:lumMod val="95000"/>
                  </a:schemeClr>
                </a:solidFill>
              </a:rPr>
              <a:t>Iloilo, Philippines</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5000" y="95250"/>
            <a:ext cx="8305800" cy="6229350"/>
          </a:xfrm>
          <a:prstGeom prst="rect">
            <a:avLst/>
          </a:prstGeom>
        </p:spPr>
      </p:pic>
    </p:spTree>
  </p:cSld>
  <p:clrMapOvr>
    <a:masterClrMapping/>
  </p:clrMapOvr>
  <p:transition advTm="8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0400" y="2057401"/>
            <a:ext cx="6553200" cy="1200329"/>
          </a:xfrm>
          <a:prstGeom prst="rect">
            <a:avLst/>
          </a:prstGeom>
        </p:spPr>
        <p:txBody>
          <a:bodyPr wrap="square">
            <a:spAutoFit/>
          </a:bodyPr>
          <a:lstStyle/>
          <a:p>
            <a:r>
              <a:rPr lang="en-US" sz="3600" dirty="0"/>
              <a:t>… but in order that the world might be saved through him.</a:t>
            </a:r>
            <a:endParaRPr lang="en-US" sz="3600" dirty="0">
              <a:cs typeface="Arial" pitchFamily="34" charset="0"/>
            </a:endParaRPr>
          </a:p>
        </p:txBody>
      </p:sp>
      <p:sp>
        <p:nvSpPr>
          <p:cNvPr id="5" name="TextBox 4"/>
          <p:cNvSpPr txBox="1"/>
          <p:nvPr/>
        </p:nvSpPr>
        <p:spPr>
          <a:xfrm>
            <a:off x="5791200" y="4038601"/>
            <a:ext cx="3352800" cy="461665"/>
          </a:xfrm>
          <a:prstGeom prst="rect">
            <a:avLst/>
          </a:prstGeom>
          <a:noFill/>
        </p:spPr>
        <p:txBody>
          <a:bodyPr wrap="square" rtlCol="0">
            <a:spAutoFit/>
          </a:bodyPr>
          <a:lstStyle/>
          <a:p>
            <a:pPr algn="ctr"/>
            <a:r>
              <a:rPr lang="en-US" sz="2400" dirty="0">
                <a:solidFill>
                  <a:schemeClr val="tx1">
                    <a:lumMod val="95000"/>
                  </a:schemeClr>
                </a:solidFill>
              </a:rPr>
              <a:t>John 3:13-17</a:t>
            </a:r>
          </a:p>
        </p:txBody>
      </p:sp>
    </p:spTree>
  </p:cSld>
  <p:clrMapOvr>
    <a:masterClrMapping/>
  </p:clrMapOvr>
  <p:transition advTm="8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33600" y="6400800"/>
            <a:ext cx="7680036" cy="369332"/>
          </a:xfrm>
          <a:prstGeom prst="rect">
            <a:avLst/>
          </a:prstGeom>
          <a:noFill/>
        </p:spPr>
        <p:txBody>
          <a:bodyPr wrap="square" rtlCol="0">
            <a:spAutoFit/>
          </a:bodyPr>
          <a:lstStyle/>
          <a:p>
            <a:pPr algn="ctr"/>
            <a:r>
              <a:rPr lang="en-US" dirty="0">
                <a:solidFill>
                  <a:schemeClr val="tx1">
                    <a:lumMod val="95000"/>
                  </a:schemeClr>
                </a:solidFill>
              </a:rPr>
              <a:t>Hands of the World  --  Non-profit "Movement for Peace" graphic</a:t>
            </a:r>
          </a:p>
        </p:txBody>
      </p:sp>
      <p:pic>
        <p:nvPicPr>
          <p:cNvPr id="1026" name="Picture 2" descr="http://mphprogramslist.com/files/2012/09/world-hand.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905000" y="266700"/>
            <a:ext cx="8382000" cy="5829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8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944469"/>
            <a:ext cx="7467600" cy="2308324"/>
          </a:xfrm>
          <a:prstGeom prst="rect">
            <a:avLst/>
          </a:prstGeom>
        </p:spPr>
        <p:txBody>
          <a:bodyPr wrap="square">
            <a:spAutoFit/>
          </a:bodyPr>
          <a:lstStyle/>
          <a:p>
            <a:r>
              <a:rPr lang="en-US" sz="3600" dirty="0"/>
              <a:t>The people came to Moses and said, "We have sinned by speaking against the LORD and against you" … So Moses prayed for the people.</a:t>
            </a:r>
            <a:endParaRPr lang="en-US" sz="3600" dirty="0">
              <a:cs typeface="Arial" pitchFamily="34" charset="0"/>
            </a:endParaRPr>
          </a:p>
        </p:txBody>
      </p:sp>
      <p:sp>
        <p:nvSpPr>
          <p:cNvPr id="4" name="TextBox 3"/>
          <p:cNvSpPr txBox="1"/>
          <p:nvPr/>
        </p:nvSpPr>
        <p:spPr>
          <a:xfrm>
            <a:off x="6096000" y="4648201"/>
            <a:ext cx="3352800" cy="461665"/>
          </a:xfrm>
          <a:prstGeom prst="rect">
            <a:avLst/>
          </a:prstGeom>
          <a:noFill/>
        </p:spPr>
        <p:txBody>
          <a:bodyPr wrap="square" rtlCol="0">
            <a:spAutoFit/>
          </a:bodyPr>
          <a:lstStyle/>
          <a:p>
            <a:pPr algn="ctr"/>
            <a:r>
              <a:rPr lang="en-US" sz="2400" dirty="0">
                <a:solidFill>
                  <a:schemeClr val="tx1">
                    <a:lumMod val="95000"/>
                  </a:schemeClr>
                </a:solidFill>
              </a:rPr>
              <a:t>Numbers 21:7ac</a:t>
            </a:r>
          </a:p>
        </p:txBody>
      </p:sp>
    </p:spTree>
  </p:cSld>
  <p:clrMapOvr>
    <a:masterClrMapping/>
  </p:clrMapOvr>
  <p:transition advTm="8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06362"/>
            <a:ext cx="8229600" cy="503238"/>
          </a:xfrm>
        </p:spPr>
        <p:txBody>
          <a:bodyPr>
            <a:normAutofit/>
          </a:bodyPr>
          <a:lstStyle/>
          <a:p>
            <a:r>
              <a:rPr lang="en-US" sz="2400" dirty="0"/>
              <a:t>Credits</a:t>
            </a:r>
          </a:p>
        </p:txBody>
      </p:sp>
      <p:sp>
        <p:nvSpPr>
          <p:cNvPr id="3" name="Content Placeholder 2"/>
          <p:cNvSpPr>
            <a:spLocks noGrp="1"/>
          </p:cNvSpPr>
          <p:nvPr>
            <p:ph idx="1"/>
          </p:nvPr>
        </p:nvSpPr>
        <p:spPr>
          <a:xfrm>
            <a:off x="1676400" y="609600"/>
            <a:ext cx="8991600" cy="6248400"/>
          </a:xfrm>
          <a:ln>
            <a:noFill/>
          </a:ln>
        </p:spPr>
        <p:txBody>
          <a:bodyPr>
            <a:noAutofit/>
          </a:bodyPr>
          <a:lstStyle/>
          <a:p>
            <a:pPr>
              <a:buNone/>
            </a:pPr>
            <a:r>
              <a:rPr lang="en-US" sz="1600" dirty="0"/>
              <a:t>New Revised Standard Version Bible, copyright 1989, Division of Christian Education of the National Council of the Churches of Christ in the United States of America. Used by permission. All rights reserved.</a:t>
            </a:r>
          </a:p>
          <a:p>
            <a:pPr>
              <a:buNone/>
            </a:pPr>
            <a:endParaRPr lang="en-US" sz="1600" dirty="0"/>
          </a:p>
          <a:p>
            <a:pPr>
              <a:buNone/>
            </a:pPr>
            <a:r>
              <a:rPr lang="en-US" sz="1600" dirty="0"/>
              <a:t>https://commons.wikimedia.org/wiki/File:Dou_Old_woman_in_prayer.jpg</a:t>
            </a:r>
          </a:p>
          <a:p>
            <a:pPr>
              <a:buNone/>
            </a:pPr>
            <a:r>
              <a:rPr lang="en-US" sz="1600" dirty="0"/>
              <a:t>https://commons.wikimedia.org/wiki/File:Christmas_brings_Afghan_and_coalition_partners_together_111226-M-DF801-013.jpg</a:t>
            </a:r>
          </a:p>
          <a:p>
            <a:pPr>
              <a:buNone/>
            </a:pPr>
            <a:r>
              <a:rPr lang="en-US" sz="1600" dirty="0"/>
              <a:t>https://commons.wikimedia.org/wiki/File:Teresopolis007.jpg - </a:t>
            </a:r>
            <a:r>
              <a:rPr lang="en-US" sz="1600" dirty="0" err="1"/>
              <a:t>FabioMr</a:t>
            </a:r>
            <a:endParaRPr lang="en-US" sz="1600" dirty="0"/>
          </a:p>
          <a:p>
            <a:pPr>
              <a:buNone/>
            </a:pPr>
            <a:r>
              <a:rPr lang="en-US" sz="1600" dirty="0"/>
              <a:t>https://commons.m.wikimedia.org/wiki/File:Mar_Thoma_Sliva.jpg</a:t>
            </a:r>
          </a:p>
          <a:p>
            <a:pPr>
              <a:buNone/>
            </a:pPr>
            <a:r>
              <a:rPr lang="en-US" sz="1600" dirty="0"/>
              <a:t>https://commons.wikimedia.org/wiki/File:Ruizanglada_-_Cristo_Negro_180x150_1995_A-L_-_Catalogo_1995_Palacio_de_Sastago_Zaragoza.jpg</a:t>
            </a:r>
          </a:p>
          <a:p>
            <a:pPr>
              <a:buNone/>
            </a:pPr>
            <a:r>
              <a:rPr lang="en-US" sz="1600" dirty="0"/>
              <a:t>http://www.flickr.com/photos/santafesweets/2386475728/</a:t>
            </a:r>
          </a:p>
          <a:p>
            <a:pPr>
              <a:buNone/>
            </a:pPr>
            <a:r>
              <a:rPr lang="en-US" sz="1600" dirty="0"/>
              <a:t>https://commons.wikimedia.org/wiki/File:Rembrandt_-_The_Crucifixion_-_Cat478.jpg</a:t>
            </a:r>
          </a:p>
          <a:p>
            <a:pPr>
              <a:buNone/>
            </a:pPr>
            <a:r>
              <a:rPr lang="en-US" sz="1600" dirty="0"/>
              <a:t>https://www.flickr.com/photos/dyntr/49998869977 - Neil </a:t>
            </a:r>
            <a:r>
              <a:rPr lang="en-US" sz="1600" dirty="0" err="1"/>
              <a:t>MacWilliams</a:t>
            </a:r>
            <a:endParaRPr lang="en-US" sz="1600"/>
          </a:p>
          <a:p>
            <a:pPr>
              <a:buNone/>
            </a:pPr>
            <a:r>
              <a:rPr lang="en-US" sz="1600"/>
              <a:t>https</a:t>
            </a:r>
            <a:r>
              <a:rPr lang="en-US" sz="1600" dirty="0"/>
              <a:t>://www.flickr.com/photos/quaknit/414242160/ - Mike </a:t>
            </a:r>
            <a:r>
              <a:rPr lang="en-US" sz="1600" dirty="0" err="1"/>
              <a:t>Alda</a:t>
            </a:r>
            <a:endParaRPr lang="en-US" sz="1600" dirty="0"/>
          </a:p>
          <a:p>
            <a:pPr>
              <a:buNone/>
            </a:pPr>
            <a:r>
              <a:rPr lang="en-US" sz="1600" dirty="0"/>
              <a:t>http://www.movementforpeaceglobal.org/</a:t>
            </a:r>
          </a:p>
          <a:p>
            <a:pPr>
              <a:buNone/>
            </a:pPr>
            <a:endParaRPr lang="en-US" sz="1600" dirty="0"/>
          </a:p>
          <a:p>
            <a:pPr>
              <a:buNone/>
            </a:pPr>
            <a:r>
              <a:rPr lang="en-US" sz="1600" dirty="0"/>
              <a:t>Additional descriptions can be found at the Art in the Christian Tradition image library, a service of the Vanderbilt Divinity Library, </a:t>
            </a:r>
            <a:r>
              <a:rPr lang="en-US" sz="1600" dirty="0" err="1"/>
              <a:t>http://diglib.library.vanderbilt.edu/</a:t>
            </a:r>
            <a:r>
              <a:rPr lang="en-US" sz="1600" dirty="0"/>
              <a:t>.  All images available via Creative Commons 3.0 License.</a:t>
            </a:r>
          </a:p>
          <a:p>
            <a:endParaRPr lang="en-US" sz="1200" dirty="0"/>
          </a:p>
          <a:p>
            <a:endParaRPr lang="en-US" sz="1400" dirty="0"/>
          </a:p>
          <a:p>
            <a:endParaRPr lang="en-US" sz="1400" dirty="0"/>
          </a:p>
        </p:txBody>
      </p:sp>
    </p:spTree>
  </p:cSld>
  <p:clrMapOvr>
    <a:masterClrMapping/>
  </p:clrMapOvr>
  <p:transition advTm="3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81201" y="4724400"/>
            <a:ext cx="2062981" cy="1754326"/>
          </a:xfrm>
          <a:prstGeom prst="rect">
            <a:avLst/>
          </a:prstGeom>
          <a:noFill/>
        </p:spPr>
        <p:txBody>
          <a:bodyPr wrap="square" rtlCol="0">
            <a:spAutoFit/>
          </a:bodyPr>
          <a:lstStyle/>
          <a:p>
            <a:pPr algn="ctr"/>
            <a:r>
              <a:rPr lang="en-US" dirty="0">
                <a:solidFill>
                  <a:schemeClr val="tx1">
                    <a:lumMod val="95000"/>
                  </a:schemeClr>
                </a:solidFill>
              </a:rPr>
              <a:t>Old Woman in Prayer</a:t>
            </a:r>
          </a:p>
          <a:p>
            <a:pPr algn="ctr"/>
            <a:endParaRPr lang="en-US" dirty="0">
              <a:solidFill>
                <a:schemeClr val="tx1">
                  <a:lumMod val="95000"/>
                </a:schemeClr>
              </a:solidFill>
            </a:endParaRPr>
          </a:p>
          <a:p>
            <a:pPr algn="ctr"/>
            <a:r>
              <a:rPr lang="en-US" dirty="0" err="1">
                <a:solidFill>
                  <a:schemeClr val="tx1">
                    <a:lumMod val="95000"/>
                  </a:schemeClr>
                </a:solidFill>
              </a:rPr>
              <a:t>Gerrit</a:t>
            </a:r>
            <a:r>
              <a:rPr lang="en-US" dirty="0">
                <a:solidFill>
                  <a:schemeClr val="tx1">
                    <a:lumMod val="95000"/>
                  </a:schemeClr>
                </a:solidFill>
              </a:rPr>
              <a:t> Dou</a:t>
            </a:r>
          </a:p>
          <a:p>
            <a:pPr algn="ctr"/>
            <a:r>
              <a:rPr lang="en-US" dirty="0">
                <a:solidFill>
                  <a:schemeClr val="tx1">
                    <a:lumMod val="95000"/>
                  </a:schemeClr>
                </a:solidFill>
              </a:rPr>
              <a:t>National Museum</a:t>
            </a:r>
          </a:p>
          <a:p>
            <a:pPr algn="ctr"/>
            <a:r>
              <a:rPr lang="en-US" dirty="0">
                <a:solidFill>
                  <a:schemeClr val="tx1">
                    <a:lumMod val="95000"/>
                  </a:schemeClr>
                </a:solidFill>
              </a:rPr>
              <a:t>Warsaw, Poland</a:t>
            </a:r>
          </a:p>
        </p:txBody>
      </p:sp>
      <p:pic>
        <p:nvPicPr>
          <p:cNvPr id="1026" name="Picture 2" descr="https://upload.wikimedia.org/wikipedia/commons/thumb/9/92/Dou_Old_woman_in_prayer.jpg/772px-Dou_Old_woman_in_prayer.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00600" y="0"/>
            <a:ext cx="517525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8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1800" y="2133600"/>
            <a:ext cx="6705600" cy="1754326"/>
          </a:xfrm>
          <a:prstGeom prst="rect">
            <a:avLst/>
          </a:prstGeom>
        </p:spPr>
        <p:txBody>
          <a:bodyPr wrap="square">
            <a:spAutoFit/>
          </a:bodyPr>
          <a:lstStyle/>
          <a:p>
            <a:r>
              <a:rPr lang="en-US" sz="3600" dirty="0"/>
              <a:t>Make a joyful noise to the LORD, all the earth; break forth into joyous song and sing praises.</a:t>
            </a:r>
            <a:endParaRPr lang="en-US" sz="3600" dirty="0">
              <a:cs typeface="Arial" pitchFamily="34" charset="0"/>
            </a:endParaRPr>
          </a:p>
        </p:txBody>
      </p:sp>
      <p:sp>
        <p:nvSpPr>
          <p:cNvPr id="5" name="TextBox 4"/>
          <p:cNvSpPr txBox="1"/>
          <p:nvPr/>
        </p:nvSpPr>
        <p:spPr>
          <a:xfrm>
            <a:off x="6096000" y="4648201"/>
            <a:ext cx="3352800" cy="461665"/>
          </a:xfrm>
          <a:prstGeom prst="rect">
            <a:avLst/>
          </a:prstGeom>
          <a:noFill/>
        </p:spPr>
        <p:txBody>
          <a:bodyPr wrap="square" rtlCol="0">
            <a:spAutoFit/>
          </a:bodyPr>
          <a:lstStyle/>
          <a:p>
            <a:pPr algn="ctr"/>
            <a:r>
              <a:rPr lang="en-US" sz="2400" dirty="0">
                <a:solidFill>
                  <a:schemeClr val="tx1">
                    <a:lumMod val="95000"/>
                  </a:schemeClr>
                </a:solidFill>
              </a:rPr>
              <a:t>Psalm 98:4</a:t>
            </a:r>
          </a:p>
        </p:txBody>
      </p:sp>
    </p:spTree>
  </p:cSld>
  <p:clrMapOvr>
    <a:masterClrMapping/>
  </p:clrMapOvr>
  <p:transition advTm="8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324600"/>
            <a:ext cx="8763000" cy="369332"/>
          </a:xfrm>
          <a:prstGeom prst="rect">
            <a:avLst/>
          </a:prstGeom>
          <a:noFill/>
        </p:spPr>
        <p:txBody>
          <a:bodyPr wrap="square" rtlCol="0">
            <a:spAutoFit/>
          </a:bodyPr>
          <a:lstStyle/>
          <a:p>
            <a:pPr algn="ctr"/>
            <a:r>
              <a:rPr lang="en-US" dirty="0">
                <a:solidFill>
                  <a:schemeClr val="tx1">
                    <a:lumMod val="95000"/>
                  </a:schemeClr>
                </a:solidFill>
              </a:rPr>
              <a:t>Christmas Choir, US Armed Forces  --  Afghan Cultural Center, Helmand, Afghanistan</a:t>
            </a:r>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19382" y="304800"/>
            <a:ext cx="9144000" cy="5715000"/>
          </a:xfrm>
          <a:prstGeom prst="rect">
            <a:avLst/>
          </a:prstGeom>
        </p:spPr>
      </p:pic>
    </p:spTree>
  </p:cSld>
  <p:clrMapOvr>
    <a:masterClrMapping/>
  </p:clrMapOvr>
  <p:transition advTm="8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74158" y="2148006"/>
            <a:ext cx="6400800" cy="2398931"/>
          </a:xfrm>
          <a:prstGeom prst="rect">
            <a:avLst/>
          </a:prstGeom>
        </p:spPr>
        <p:txBody>
          <a:bodyPr wrap="square">
            <a:spAutoFit/>
          </a:bodyPr>
          <a:lstStyle/>
          <a:p>
            <a:r>
              <a:rPr lang="en-US" sz="3600" dirty="0"/>
              <a:t>They remembered that God was their rock, the Most High God their redeemer.</a:t>
            </a:r>
          </a:p>
          <a:p>
            <a:endParaRPr lang="en-US" sz="3600" dirty="0">
              <a:cs typeface="Arial" pitchFamily="34" charset="0"/>
            </a:endParaRPr>
          </a:p>
        </p:txBody>
      </p:sp>
      <p:sp>
        <p:nvSpPr>
          <p:cNvPr id="5" name="TextBox 4"/>
          <p:cNvSpPr txBox="1"/>
          <p:nvPr/>
        </p:nvSpPr>
        <p:spPr>
          <a:xfrm>
            <a:off x="6096000" y="4343401"/>
            <a:ext cx="3352800" cy="461665"/>
          </a:xfrm>
          <a:prstGeom prst="rect">
            <a:avLst/>
          </a:prstGeom>
          <a:noFill/>
        </p:spPr>
        <p:txBody>
          <a:bodyPr wrap="square" rtlCol="0">
            <a:spAutoFit/>
          </a:bodyPr>
          <a:lstStyle/>
          <a:p>
            <a:pPr algn="ctr"/>
            <a:r>
              <a:rPr lang="en-US" sz="2400" dirty="0">
                <a:solidFill>
                  <a:schemeClr val="tx1">
                    <a:lumMod val="95000"/>
                  </a:schemeClr>
                </a:solidFill>
              </a:rPr>
              <a:t>Psalm 78:35</a:t>
            </a:r>
          </a:p>
        </p:txBody>
      </p:sp>
    </p:spTree>
  </p:cSld>
  <p:clrMapOvr>
    <a:masterClrMapping/>
  </p:clrMapOvr>
  <p:transition advTm="8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324600"/>
            <a:ext cx="8763000" cy="369332"/>
          </a:xfrm>
          <a:prstGeom prst="rect">
            <a:avLst/>
          </a:prstGeom>
          <a:noFill/>
        </p:spPr>
        <p:txBody>
          <a:bodyPr wrap="square" rtlCol="0">
            <a:spAutoFit/>
          </a:bodyPr>
          <a:lstStyle/>
          <a:p>
            <a:pPr algn="ctr"/>
            <a:r>
              <a:rPr lang="en-US" dirty="0">
                <a:solidFill>
                  <a:schemeClr val="tx1">
                    <a:lumMod val="95000"/>
                  </a:schemeClr>
                </a:solidFill>
              </a:rPr>
              <a:t>The Finger of God Rock Formation  --  Teresopolis, Brazil</a:t>
            </a:r>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24000" y="228600"/>
            <a:ext cx="9144000" cy="5985164"/>
          </a:xfrm>
          <a:prstGeom prst="rect">
            <a:avLst/>
          </a:prstGeom>
        </p:spPr>
      </p:pic>
    </p:spTree>
  </p:cSld>
  <p:clrMapOvr>
    <a:masterClrMapping/>
  </p:clrMapOvr>
  <p:transition advTm="8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1800" y="1981200"/>
            <a:ext cx="7467600" cy="1754326"/>
          </a:xfrm>
          <a:prstGeom prst="rect">
            <a:avLst/>
          </a:prstGeom>
        </p:spPr>
        <p:txBody>
          <a:bodyPr wrap="square">
            <a:spAutoFit/>
          </a:bodyPr>
          <a:lstStyle/>
          <a:p>
            <a:r>
              <a:rPr lang="en-US" sz="3600" dirty="0"/>
              <a:t>but we proclaim Christ crucified …  Christ the power of God and the wisdom of God.</a:t>
            </a:r>
            <a:endParaRPr lang="en-US" sz="3600" dirty="0">
              <a:cs typeface="Arial" pitchFamily="34" charset="0"/>
            </a:endParaRPr>
          </a:p>
        </p:txBody>
      </p:sp>
      <p:sp>
        <p:nvSpPr>
          <p:cNvPr id="5" name="TextBox 4"/>
          <p:cNvSpPr txBox="1"/>
          <p:nvPr/>
        </p:nvSpPr>
        <p:spPr>
          <a:xfrm>
            <a:off x="5562600" y="4191001"/>
            <a:ext cx="3352800" cy="461665"/>
          </a:xfrm>
          <a:prstGeom prst="rect">
            <a:avLst/>
          </a:prstGeom>
          <a:noFill/>
        </p:spPr>
        <p:txBody>
          <a:bodyPr wrap="square" rtlCol="0">
            <a:spAutoFit/>
          </a:bodyPr>
          <a:lstStyle/>
          <a:p>
            <a:pPr algn="ctr"/>
            <a:r>
              <a:rPr lang="en-US" sz="2400" dirty="0">
                <a:solidFill>
                  <a:schemeClr val="tx1">
                    <a:lumMod val="95000"/>
                  </a:schemeClr>
                </a:solidFill>
              </a:rPr>
              <a:t>1 Corinthians 1:23a, 24b</a:t>
            </a:r>
          </a:p>
        </p:txBody>
      </p:sp>
    </p:spTree>
  </p:cSld>
  <p:clrMapOvr>
    <a:masterClrMapping/>
  </p:clrMapOvr>
  <p:transition advTm="8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8800" y="5410201"/>
            <a:ext cx="1752600" cy="1200329"/>
          </a:xfrm>
          <a:prstGeom prst="rect">
            <a:avLst/>
          </a:prstGeom>
          <a:noFill/>
        </p:spPr>
        <p:txBody>
          <a:bodyPr wrap="square" rtlCol="0">
            <a:spAutoFit/>
          </a:bodyPr>
          <a:lstStyle/>
          <a:p>
            <a:pPr algn="ctr"/>
            <a:r>
              <a:rPr lang="en-US" dirty="0">
                <a:solidFill>
                  <a:schemeClr val="tx1">
                    <a:lumMod val="95000"/>
                  </a:schemeClr>
                </a:solidFill>
              </a:rPr>
              <a:t>Mar Thoma Sliva Cross</a:t>
            </a:r>
          </a:p>
          <a:p>
            <a:pPr algn="ctr"/>
            <a:endParaRPr lang="en-US" dirty="0">
              <a:solidFill>
                <a:schemeClr val="tx1">
                  <a:lumMod val="95000"/>
                </a:schemeClr>
              </a:solidFill>
            </a:endParaRPr>
          </a:p>
          <a:p>
            <a:pPr algn="ctr"/>
            <a:r>
              <a:rPr lang="en-US" dirty="0">
                <a:solidFill>
                  <a:schemeClr val="tx1">
                    <a:lumMod val="95000"/>
                  </a:schemeClr>
                </a:solidFill>
              </a:rPr>
              <a:t>  Kerala, India</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29088" y="0"/>
            <a:ext cx="5929313" cy="6858000"/>
          </a:xfrm>
          <a:prstGeom prst="rect">
            <a:avLst/>
          </a:prstGeom>
        </p:spPr>
      </p:pic>
    </p:spTree>
  </p:cSld>
  <p:clrMapOvr>
    <a:masterClrMapping/>
  </p:clrMapOvr>
  <p:transition advTm="8000"/>
</p:sld>
</file>

<file path=ppt/theme/theme1.xml><?xml version="1.0" encoding="utf-8"?>
<a:theme xmlns:a="http://schemas.openxmlformats.org/drawingml/2006/main" name="First Sunday after Christmas Day Year A">
  <a:themeElements>
    <a:clrScheme name="Custom 1">
      <a:dk1>
        <a:sysClr val="windowText" lastClr="000000"/>
      </a:dk1>
      <a:lt1>
        <a:sysClr val="window" lastClr="FFFFFF"/>
      </a:lt1>
      <a:dk2>
        <a:srgbClr val="000000"/>
      </a:dk2>
      <a:lt2>
        <a:srgbClr val="FFFFFF"/>
      </a:lt2>
      <a:accent1>
        <a:srgbClr val="4F81BD"/>
      </a:accent1>
      <a:accent2>
        <a:srgbClr val="C0504D"/>
      </a:accent2>
      <a:accent3>
        <a:srgbClr val="9BBB59"/>
      </a:accent3>
      <a:accent4>
        <a:srgbClr val="8064A2"/>
      </a:accent4>
      <a:accent5>
        <a:srgbClr val="4BACC6"/>
      </a:accent5>
      <a:accent6>
        <a:srgbClr val="F79646"/>
      </a:accent6>
      <a:hlink>
        <a:srgbClr val="F2F2F2"/>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First Sunday after Christmas Day Year A</Template>
  <TotalTime>292</TotalTime>
  <Words>560</Words>
  <Application>Microsoft Office PowerPoint</Application>
  <PresentationFormat>Widescreen</PresentationFormat>
  <Paragraphs>59</Paragraphs>
  <Slides>20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First Sunday after Christmas Day Year A</vt:lpstr>
      <vt:lpstr>Holy Cross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Sunday after Christmas Day</dc:title>
  <dc:creator>Anne</dc:creator>
  <cp:lastModifiedBy>Anne Richardson</cp:lastModifiedBy>
  <cp:revision>83</cp:revision>
  <dcterms:created xsi:type="dcterms:W3CDTF">2016-08-31T16:46:43Z</dcterms:created>
  <dcterms:modified xsi:type="dcterms:W3CDTF">2022-11-11T14:48:22Z</dcterms:modified>
</cp:coreProperties>
</file>