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sldIdLst>
    <p:sldId id="256" r:id="rId2"/>
    <p:sldId id="412" r:id="rId3"/>
    <p:sldId id="413" r:id="rId4"/>
    <p:sldId id="414" r:id="rId5"/>
    <p:sldId id="417" r:id="rId6"/>
    <p:sldId id="416" r:id="rId7"/>
    <p:sldId id="415" r:id="rId8"/>
    <p:sldId id="282" r:id="rId9"/>
    <p:sldId id="404" r:id="rId10"/>
    <p:sldId id="383" r:id="rId11"/>
    <p:sldId id="384" r:id="rId12"/>
    <p:sldId id="385" r:id="rId13"/>
    <p:sldId id="409" r:id="rId14"/>
    <p:sldId id="382" r:id="rId15"/>
    <p:sldId id="391" r:id="rId16"/>
    <p:sldId id="408" r:id="rId17"/>
    <p:sldId id="393" r:id="rId18"/>
    <p:sldId id="395" r:id="rId19"/>
    <p:sldId id="392" r:id="rId20"/>
    <p:sldId id="397" r:id="rId21"/>
    <p:sldId id="390" r:id="rId22"/>
    <p:sldId id="399" r:id="rId23"/>
    <p:sldId id="402"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693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06" autoAdjust="0"/>
    <p:restoredTop sz="94660"/>
  </p:normalViewPr>
  <p:slideViewPr>
    <p:cSldViewPr>
      <p:cViewPr varScale="1">
        <p:scale>
          <a:sx n="75" d="100"/>
          <a:sy n="75" d="100"/>
        </p:scale>
        <p:origin x="955" y="5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321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11/1/2022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284288"/>
            <a:ext cx="8458200" cy="1698625"/>
          </a:xfrm>
        </p:spPr>
        <p:txBody>
          <a:bodyPr>
            <a:noAutofit/>
          </a:bodyPr>
          <a:lstStyle/>
          <a:p>
            <a:r>
              <a:rPr lang="en-US" sz="8800" dirty="0"/>
              <a:t>FOURTH SUNDAY OF EASTER</a:t>
            </a:r>
          </a:p>
        </p:txBody>
      </p:sp>
      <p:sp>
        <p:nvSpPr>
          <p:cNvPr id="3" name="Subtitle 2"/>
          <p:cNvSpPr>
            <a:spLocks noGrp="1"/>
          </p:cNvSpPr>
          <p:nvPr>
            <p:ph type="subTitle" idx="1"/>
          </p:nvPr>
        </p:nvSpPr>
        <p:spPr>
          <a:xfrm>
            <a:off x="2819400" y="3429000"/>
            <a:ext cx="6400800" cy="838200"/>
          </a:xfrm>
        </p:spPr>
        <p:txBody>
          <a:bodyPr>
            <a:normAutofit lnSpcReduction="10000"/>
          </a:bodyPr>
          <a:lstStyle/>
          <a:p>
            <a:r>
              <a:rPr lang="en-US" sz="5400" i="1">
                <a:solidFill>
                  <a:schemeClr val="tx1"/>
                </a:solidFill>
              </a:rPr>
              <a:t>Year C</a:t>
            </a:r>
            <a:endParaRPr lang="en-US" sz="5400" i="1" dirty="0">
              <a:solidFill>
                <a:schemeClr val="tx1"/>
              </a:solidFill>
            </a:endParaRPr>
          </a:p>
        </p:txBody>
      </p:sp>
      <p:sp>
        <p:nvSpPr>
          <p:cNvPr id="4" name="Rectangle 3"/>
          <p:cNvSpPr/>
          <p:nvPr/>
        </p:nvSpPr>
        <p:spPr>
          <a:xfrm>
            <a:off x="1524000" y="5827694"/>
            <a:ext cx="5486400" cy="954107"/>
          </a:xfrm>
          <a:prstGeom prst="rect">
            <a:avLst/>
          </a:prstGeom>
          <a:solidFill>
            <a:srgbClr val="94693F">
              <a:alpha val="70000"/>
            </a:srgbClr>
          </a:solidFill>
        </p:spPr>
        <p:txBody>
          <a:bodyPr wrap="square">
            <a:spAutoFit/>
          </a:bodyPr>
          <a:lstStyle/>
          <a:p>
            <a:pPr algn="ctr"/>
            <a:r>
              <a:rPr lang="en-US" sz="2800" dirty="0"/>
              <a:t>Acts 9:36-43  •  Psalm 23  •  Revelation 7:9-17  •  John 10:22-30</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2228672"/>
            <a:ext cx="6324600" cy="1200329"/>
          </a:xfrm>
          <a:prstGeom prst="rect">
            <a:avLst/>
          </a:prstGeom>
        </p:spPr>
        <p:txBody>
          <a:bodyPr wrap="square">
            <a:spAutoFit/>
          </a:bodyPr>
          <a:lstStyle/>
          <a:p>
            <a:r>
              <a:rPr lang="en-US" sz="3600" dirty="0"/>
              <a:t>She was devoted to good works and acts of charity.</a:t>
            </a:r>
            <a:endParaRPr lang="en-US" sz="3600" dirty="0">
              <a:cs typeface="Arial" pitchFamily="34" charset="0"/>
            </a:endParaRPr>
          </a:p>
        </p:txBody>
      </p:sp>
      <p:sp>
        <p:nvSpPr>
          <p:cNvPr id="5" name="TextBox 4"/>
          <p:cNvSpPr txBox="1"/>
          <p:nvPr/>
        </p:nvSpPr>
        <p:spPr>
          <a:xfrm>
            <a:off x="5791200" y="4038601"/>
            <a:ext cx="3352800" cy="461665"/>
          </a:xfrm>
          <a:prstGeom prst="rect">
            <a:avLst/>
          </a:prstGeom>
          <a:noFill/>
        </p:spPr>
        <p:txBody>
          <a:bodyPr wrap="square" rtlCol="0">
            <a:spAutoFit/>
          </a:bodyPr>
          <a:lstStyle/>
          <a:p>
            <a:pPr algn="ctr"/>
            <a:r>
              <a:rPr lang="en-US" sz="2400" dirty="0">
                <a:solidFill>
                  <a:schemeClr val="tx1">
                    <a:lumMod val="95000"/>
                  </a:schemeClr>
                </a:solidFill>
              </a:rPr>
              <a:t>Acts 9:36b</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3506" y="6138446"/>
            <a:ext cx="8763000" cy="338554"/>
          </a:xfrm>
          <a:prstGeom prst="rect">
            <a:avLst/>
          </a:prstGeom>
          <a:noFill/>
        </p:spPr>
        <p:txBody>
          <a:bodyPr wrap="square" rtlCol="0">
            <a:spAutoFit/>
          </a:bodyPr>
          <a:lstStyle/>
          <a:p>
            <a:pPr algn="ctr"/>
            <a:r>
              <a:rPr lang="en-US" sz="1600" dirty="0">
                <a:solidFill>
                  <a:schemeClr val="tx1">
                    <a:lumMod val="95000"/>
                  </a:schemeClr>
                </a:solidFill>
              </a:rPr>
              <a:t>The Charity of Dorcas  --  William Dobson, from British Painters, 1881</a:t>
            </a:r>
          </a:p>
        </p:txBody>
      </p:sp>
      <p:pic>
        <p:nvPicPr>
          <p:cNvPr id="3" name="Picture 2">
            <a:extLst>
              <a:ext uri="{FF2B5EF4-FFF2-40B4-BE49-F238E27FC236}">
                <a16:creationId xmlns:a16="http://schemas.microsoft.com/office/drawing/2014/main" id="{D3B3B3E6-E776-43EE-8917-18AE2288E5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24200" y="381000"/>
            <a:ext cx="6381612" cy="5257800"/>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1905000"/>
            <a:ext cx="6324600" cy="2308324"/>
          </a:xfrm>
          <a:prstGeom prst="rect">
            <a:avLst/>
          </a:prstGeom>
        </p:spPr>
        <p:txBody>
          <a:bodyPr wrap="square">
            <a:spAutoFit/>
          </a:bodyPr>
          <a:lstStyle/>
          <a:p>
            <a:r>
              <a:rPr lang="en-US" sz="3600" dirty="0"/>
              <a:t>At that time she became ill and died. When they had washed her, they laid her in a room upstairs.</a:t>
            </a:r>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Acts 9:37</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905000"/>
            <a:ext cx="6324600" cy="1754326"/>
          </a:xfrm>
          <a:prstGeom prst="rect">
            <a:avLst/>
          </a:prstGeom>
        </p:spPr>
        <p:txBody>
          <a:bodyPr wrap="square">
            <a:spAutoFit/>
          </a:bodyPr>
          <a:lstStyle/>
          <a:p>
            <a:r>
              <a:rPr lang="en-US" sz="3600" dirty="0"/>
              <a:t>Peter … went with them; and when he arrived, they took him to the room upstairs.</a:t>
            </a:r>
            <a:endParaRPr lang="en-US" sz="3600" dirty="0">
              <a:cs typeface="Arial" pitchFamily="34" charset="0"/>
            </a:endParaRPr>
          </a:p>
        </p:txBody>
      </p:sp>
      <p:sp>
        <p:nvSpPr>
          <p:cNvPr id="5" name="TextBox 4"/>
          <p:cNvSpPr txBox="1"/>
          <p:nvPr/>
        </p:nvSpPr>
        <p:spPr>
          <a:xfrm>
            <a:off x="5867400" y="4267201"/>
            <a:ext cx="3352800" cy="461665"/>
          </a:xfrm>
          <a:prstGeom prst="rect">
            <a:avLst/>
          </a:prstGeom>
          <a:noFill/>
        </p:spPr>
        <p:txBody>
          <a:bodyPr wrap="square" rtlCol="0">
            <a:spAutoFit/>
          </a:bodyPr>
          <a:lstStyle/>
          <a:p>
            <a:pPr algn="ctr"/>
            <a:r>
              <a:rPr lang="en-US" sz="2400" dirty="0">
                <a:solidFill>
                  <a:schemeClr val="tx1">
                    <a:lumMod val="95000"/>
                  </a:schemeClr>
                </a:solidFill>
              </a:rPr>
              <a:t>Acts 9:38b, 39a</a:t>
            </a:r>
          </a:p>
        </p:txBody>
      </p:sp>
    </p:spTree>
    <p:extLst>
      <p:ext uri="{BB962C8B-B14F-4D97-AF65-F5344CB8AC3E}">
        <p14:creationId xmlns:p14="http://schemas.microsoft.com/office/powerpoint/2010/main" val="2368290017"/>
      </p:ext>
    </p:extLst>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6477000"/>
            <a:ext cx="8763000" cy="338554"/>
          </a:xfrm>
          <a:prstGeom prst="rect">
            <a:avLst/>
          </a:prstGeom>
          <a:noFill/>
        </p:spPr>
        <p:txBody>
          <a:bodyPr wrap="square" rtlCol="0">
            <a:spAutoFit/>
          </a:bodyPr>
          <a:lstStyle/>
          <a:p>
            <a:pPr algn="ctr"/>
            <a:r>
              <a:rPr lang="en-US" sz="1600" dirty="0">
                <a:solidFill>
                  <a:schemeClr val="tx1">
                    <a:lumMod val="95000"/>
                  </a:schemeClr>
                </a:solidFill>
              </a:rPr>
              <a:t>Raising of Tabitha  --  </a:t>
            </a:r>
            <a:r>
              <a:rPr lang="en-US" sz="1600" dirty="0" err="1">
                <a:solidFill>
                  <a:schemeClr val="tx1">
                    <a:lumMod val="95000"/>
                  </a:schemeClr>
                </a:solidFill>
              </a:rPr>
              <a:t>Guercino</a:t>
            </a:r>
            <a:r>
              <a:rPr lang="en-US" sz="1600" dirty="0">
                <a:solidFill>
                  <a:schemeClr val="tx1">
                    <a:lumMod val="95000"/>
                  </a:schemeClr>
                </a:solidFill>
              </a:rPr>
              <a:t>, Hermitage, St. Petersburg, Russia</a:t>
            </a:r>
          </a:p>
        </p:txBody>
      </p:sp>
      <p:pic>
        <p:nvPicPr>
          <p:cNvPr id="2" name="Picture 1">
            <a:extLst>
              <a:ext uri="{FF2B5EF4-FFF2-40B4-BE49-F238E27FC236}">
                <a16:creationId xmlns:a16="http://schemas.microsoft.com/office/drawing/2014/main" id="{03FB1D5D-75C9-4989-B9AE-6C9CAB593A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2200" y="0"/>
            <a:ext cx="7690172" cy="6417878"/>
          </a:xfrm>
          <a:prstGeom prst="rect">
            <a:avLst/>
          </a:prstGeom>
        </p:spPr>
      </p:pic>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785879"/>
            <a:ext cx="6934200" cy="2862322"/>
          </a:xfrm>
          <a:prstGeom prst="rect">
            <a:avLst/>
          </a:prstGeom>
        </p:spPr>
        <p:txBody>
          <a:bodyPr wrap="square">
            <a:spAutoFit/>
          </a:bodyPr>
          <a:lstStyle/>
          <a:p>
            <a:r>
              <a:rPr lang="en-US" sz="3600" dirty="0"/>
              <a:t>All the widows stood beside him, weeping and showing tunics and other clothing that Dorcas had made while she was with them.</a:t>
            </a:r>
          </a:p>
          <a:p>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Acts 9:39b</a:t>
            </a:r>
          </a:p>
        </p:txBody>
      </p:sp>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6814" y="5562600"/>
            <a:ext cx="2209800" cy="1107996"/>
          </a:xfrm>
          <a:prstGeom prst="rect">
            <a:avLst/>
          </a:prstGeom>
          <a:noFill/>
        </p:spPr>
        <p:txBody>
          <a:bodyPr wrap="square" rtlCol="0">
            <a:spAutoFit/>
          </a:bodyPr>
          <a:lstStyle/>
          <a:p>
            <a:pPr algn="ctr"/>
            <a:r>
              <a:rPr lang="en-US" sz="1600" dirty="0">
                <a:solidFill>
                  <a:schemeClr val="tx1">
                    <a:lumMod val="95000"/>
                  </a:schemeClr>
                </a:solidFill>
              </a:rPr>
              <a:t>Mourning Tabitha</a:t>
            </a:r>
          </a:p>
          <a:p>
            <a:pPr algn="ctr"/>
            <a:endParaRPr lang="en-US" sz="1600" dirty="0">
              <a:solidFill>
                <a:schemeClr val="tx1">
                  <a:lumMod val="95000"/>
                </a:schemeClr>
              </a:solidFill>
            </a:endParaRPr>
          </a:p>
          <a:p>
            <a:pPr algn="ctr"/>
            <a:r>
              <a:rPr lang="en-US" sz="1600" dirty="0">
                <a:solidFill>
                  <a:schemeClr val="tx1">
                    <a:lumMod val="95000"/>
                  </a:schemeClr>
                </a:solidFill>
              </a:rPr>
              <a:t>Southwark Cathedral</a:t>
            </a:r>
          </a:p>
          <a:p>
            <a:pPr algn="ctr"/>
            <a:r>
              <a:rPr lang="en-US" sz="1600" dirty="0">
                <a:solidFill>
                  <a:schemeClr val="tx1">
                    <a:lumMod val="95000"/>
                  </a:schemeClr>
                </a:solidFill>
              </a:rPr>
              <a:t>London, England</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8D8E4265-F91C-46D8-9B73-6CC8233C0CA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95800" y="71496"/>
            <a:ext cx="5562600" cy="6712891"/>
          </a:xfrm>
          <a:prstGeom prst="rect">
            <a:avLst/>
          </a:prstGeom>
        </p:spPr>
      </p:pic>
    </p:spTree>
    <p:extLst>
      <p:ext uri="{BB962C8B-B14F-4D97-AF65-F5344CB8AC3E}">
        <p14:creationId xmlns:p14="http://schemas.microsoft.com/office/powerpoint/2010/main" val="224815764"/>
      </p:ext>
    </p:extLst>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1905000"/>
            <a:ext cx="6553200" cy="2308324"/>
          </a:xfrm>
          <a:prstGeom prst="rect">
            <a:avLst/>
          </a:prstGeom>
        </p:spPr>
        <p:txBody>
          <a:bodyPr wrap="square">
            <a:spAutoFit/>
          </a:bodyPr>
          <a:lstStyle/>
          <a:p>
            <a:r>
              <a:rPr lang="en-US" sz="3600" dirty="0"/>
              <a:t>Peter put all of them outside, and then he knelt down and prayed. He turned to the body and said, "Tabitha, get up."</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Acts 9:40a</a:t>
            </a:r>
          </a:p>
        </p:txBody>
      </p:sp>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2514601"/>
            <a:ext cx="5486400" cy="1200329"/>
          </a:xfrm>
          <a:prstGeom prst="rect">
            <a:avLst/>
          </a:prstGeom>
        </p:spPr>
        <p:txBody>
          <a:bodyPr wrap="square">
            <a:spAutoFit/>
          </a:bodyPr>
          <a:lstStyle/>
          <a:p>
            <a:r>
              <a:rPr lang="en-US" sz="3600" dirty="0"/>
              <a:t>Then she opened her eyes, and seeing Peter, she sat up.</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Acts 9:40b</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6607" y="5562600"/>
            <a:ext cx="2819400" cy="1077218"/>
          </a:xfrm>
          <a:prstGeom prst="rect">
            <a:avLst/>
          </a:prstGeom>
          <a:noFill/>
        </p:spPr>
        <p:txBody>
          <a:bodyPr wrap="square" rtlCol="0">
            <a:spAutoFit/>
          </a:bodyPr>
          <a:lstStyle/>
          <a:p>
            <a:pPr algn="ctr"/>
            <a:r>
              <a:rPr lang="en-US" sz="1600" dirty="0">
                <a:solidFill>
                  <a:schemeClr val="tx1">
                    <a:lumMod val="95000"/>
                  </a:schemeClr>
                </a:solidFill>
              </a:rPr>
              <a:t>Raising of Tabitha</a:t>
            </a:r>
          </a:p>
          <a:p>
            <a:pPr algn="ctr"/>
            <a:endParaRPr lang="en-US" sz="1600" dirty="0">
              <a:solidFill>
                <a:schemeClr val="tx1">
                  <a:lumMod val="95000"/>
                </a:schemeClr>
              </a:solidFill>
            </a:endParaRPr>
          </a:p>
          <a:p>
            <a:pPr algn="ctr"/>
            <a:r>
              <a:rPr lang="en-US" sz="1600" dirty="0">
                <a:solidFill>
                  <a:schemeClr val="tx1">
                    <a:lumMod val="95000"/>
                  </a:schemeClr>
                </a:solidFill>
              </a:rPr>
              <a:t>Cathedral of St. Front</a:t>
            </a:r>
          </a:p>
          <a:p>
            <a:pPr algn="ctr"/>
            <a:r>
              <a:rPr lang="en-US" sz="1600" dirty="0" err="1">
                <a:solidFill>
                  <a:schemeClr val="tx1">
                    <a:lumMod val="95000"/>
                  </a:schemeClr>
                </a:solidFill>
              </a:rPr>
              <a:t>Perigueux</a:t>
            </a:r>
            <a:r>
              <a:rPr lang="en-US" sz="1600" dirty="0">
                <a:solidFill>
                  <a:schemeClr val="tx1">
                    <a:lumMod val="95000"/>
                  </a:schemeClr>
                </a:solidFill>
              </a:rPr>
              <a:t>, France</a:t>
            </a:r>
            <a:endParaRPr lang="en-US" dirty="0">
              <a:solidFill>
                <a:schemeClr val="tx1">
                  <a:lumMod val="95000"/>
                </a:schemeClr>
              </a:solidFill>
            </a:endParaRPr>
          </a:p>
        </p:txBody>
      </p:sp>
      <p:sp>
        <p:nvSpPr>
          <p:cNvPr id="2" name="Rectangle 1">
            <a:extLst>
              <a:ext uri="{FF2B5EF4-FFF2-40B4-BE49-F238E27FC236}">
                <a16:creationId xmlns:a16="http://schemas.microsoft.com/office/drawing/2014/main" id="{17DADD27-F1E7-4C57-A612-392234399E49}"/>
              </a:ext>
            </a:extLst>
          </p:cNvPr>
          <p:cNvSpPr/>
          <p:nvPr/>
        </p:nvSpPr>
        <p:spPr>
          <a:xfrm>
            <a:off x="1540476" y="304800"/>
            <a:ext cx="4572000" cy="369332"/>
          </a:xfrm>
          <a:prstGeom prst="rect">
            <a:avLst/>
          </a:prstGeom>
        </p:spPr>
        <p:txBody>
          <a:bodyPr>
            <a:spAutoFit/>
          </a:bodyPr>
          <a:lstStyle/>
          <a:p>
            <a:endParaRPr lang="en-US" dirty="0"/>
          </a:p>
        </p:txBody>
      </p:sp>
      <p:pic>
        <p:nvPicPr>
          <p:cNvPr id="3" name="Picture 2">
            <a:extLst>
              <a:ext uri="{FF2B5EF4-FFF2-40B4-BE49-F238E27FC236}">
                <a16:creationId xmlns:a16="http://schemas.microsoft.com/office/drawing/2014/main" id="{74800F40-94E6-4FDF-B648-2271DCD6F4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24400" y="76201"/>
            <a:ext cx="3962400" cy="6683395"/>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905000"/>
            <a:ext cx="6705600" cy="2308324"/>
          </a:xfrm>
          <a:prstGeom prst="rect">
            <a:avLst/>
          </a:prstGeom>
        </p:spPr>
        <p:txBody>
          <a:bodyPr wrap="square">
            <a:spAutoFit/>
          </a:bodyPr>
          <a:lstStyle/>
          <a:p>
            <a:r>
              <a:rPr lang="en-US" sz="3600" dirty="0"/>
              <a:t>Even though I walk through the darkest valley, I fear no evil; for you are with me; your rod and your staff-- they comfort me.</a:t>
            </a:r>
            <a:endParaRPr lang="en-US" sz="3600" dirty="0">
              <a:cs typeface="Arial" pitchFamily="34" charset="0"/>
            </a:endParaRPr>
          </a:p>
        </p:txBody>
      </p:sp>
      <p:sp>
        <p:nvSpPr>
          <p:cNvPr id="5" name="TextBox 4"/>
          <p:cNvSpPr txBox="1"/>
          <p:nvPr/>
        </p:nvSpPr>
        <p:spPr>
          <a:xfrm>
            <a:off x="5715000" y="4648201"/>
            <a:ext cx="3352800" cy="461665"/>
          </a:xfrm>
          <a:prstGeom prst="rect">
            <a:avLst/>
          </a:prstGeom>
          <a:noFill/>
        </p:spPr>
        <p:txBody>
          <a:bodyPr wrap="square" rtlCol="0">
            <a:spAutoFit/>
          </a:bodyPr>
          <a:lstStyle/>
          <a:p>
            <a:pPr algn="ctr"/>
            <a:r>
              <a:rPr lang="en-US" sz="2400" dirty="0">
                <a:solidFill>
                  <a:schemeClr val="tx1">
                    <a:lumMod val="95000"/>
                  </a:schemeClr>
                </a:solidFill>
              </a:rPr>
              <a:t>Psalm 23:4</a:t>
            </a:r>
          </a:p>
        </p:txBody>
      </p:sp>
    </p:spTree>
    <p:extLst>
      <p:ext uri="{BB962C8B-B14F-4D97-AF65-F5344CB8AC3E}">
        <p14:creationId xmlns:p14="http://schemas.microsoft.com/office/powerpoint/2010/main" val="4171430771"/>
      </p:ext>
    </p:extLst>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981200"/>
            <a:ext cx="6705600" cy="2308324"/>
          </a:xfrm>
          <a:prstGeom prst="rect">
            <a:avLst/>
          </a:prstGeom>
        </p:spPr>
        <p:txBody>
          <a:bodyPr wrap="square">
            <a:spAutoFit/>
          </a:bodyPr>
          <a:lstStyle/>
          <a:p>
            <a:r>
              <a:rPr lang="en-US" sz="3600" dirty="0"/>
              <a:t>He gave her his hand and helped her up. Then calling the saints </a:t>
            </a:r>
            <a:r>
              <a:rPr lang="en-US" sz="3600"/>
              <a:t>and widows</a:t>
            </a:r>
            <a:r>
              <a:rPr lang="en-US" sz="3600" dirty="0"/>
              <a:t>, he showed her to be alive.</a:t>
            </a:r>
          </a:p>
          <a:p>
            <a:endParaRPr lang="en-US" sz="3600" dirty="0"/>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Acts 9:41</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2933B0-A542-420A-B93B-0C917E4DD303}"/>
              </a:ext>
            </a:extLst>
          </p:cNvPr>
          <p:cNvSpPr/>
          <p:nvPr/>
        </p:nvSpPr>
        <p:spPr>
          <a:xfrm>
            <a:off x="1905000" y="5486400"/>
            <a:ext cx="2590800" cy="1169551"/>
          </a:xfrm>
          <a:prstGeom prst="rect">
            <a:avLst/>
          </a:prstGeom>
        </p:spPr>
        <p:txBody>
          <a:bodyPr wrap="square">
            <a:spAutoFit/>
          </a:bodyPr>
          <a:lstStyle/>
          <a:p>
            <a:pPr algn="ctr"/>
            <a:r>
              <a:rPr lang="en-US" sz="1400" dirty="0"/>
              <a:t>Raising of Tabitha</a:t>
            </a:r>
          </a:p>
          <a:p>
            <a:pPr algn="ctr"/>
            <a:endParaRPr lang="en-US" sz="1400" dirty="0"/>
          </a:p>
          <a:p>
            <a:pPr algn="ctr"/>
            <a:r>
              <a:rPr lang="en-US" sz="1400" dirty="0"/>
              <a:t>Fabrizio </a:t>
            </a:r>
            <a:r>
              <a:rPr lang="en-US" sz="1400" dirty="0" err="1"/>
              <a:t>Santafede</a:t>
            </a:r>
            <a:endParaRPr lang="en-US" sz="1400" dirty="0"/>
          </a:p>
          <a:p>
            <a:pPr algn="ctr"/>
            <a:r>
              <a:rPr lang="en-US" sz="1400" dirty="0"/>
              <a:t>Pio Monte </a:t>
            </a:r>
            <a:r>
              <a:rPr lang="en-US" sz="1400" dirty="0" err="1"/>
              <a:t>della</a:t>
            </a:r>
            <a:r>
              <a:rPr lang="en-US" sz="1400" dirty="0"/>
              <a:t> Misericordia</a:t>
            </a:r>
          </a:p>
          <a:p>
            <a:pPr algn="ctr"/>
            <a:r>
              <a:rPr lang="en-US" sz="1400" dirty="0"/>
              <a:t>Naples, Italy</a:t>
            </a:r>
          </a:p>
        </p:txBody>
      </p:sp>
      <p:pic>
        <p:nvPicPr>
          <p:cNvPr id="3" name="Picture 2">
            <a:extLst>
              <a:ext uri="{FF2B5EF4-FFF2-40B4-BE49-F238E27FC236}">
                <a16:creationId xmlns:a16="http://schemas.microsoft.com/office/drawing/2014/main" id="{0E7710B0-BB4D-47CE-B0A2-895E7BB98126}"/>
              </a:ext>
            </a:extLst>
          </p:cNvPr>
          <p:cNvPicPr>
            <a:picLocks noChangeAspect="1"/>
          </p:cNvPicPr>
          <p:nvPr/>
        </p:nvPicPr>
        <p:blipFill>
          <a:blip r:embed="rId2"/>
          <a:stretch>
            <a:fillRect/>
          </a:stretch>
        </p:blipFill>
        <p:spPr>
          <a:xfrm>
            <a:off x="4795872" y="7198"/>
            <a:ext cx="4500528" cy="6850803"/>
          </a:xfrm>
          <a:prstGeom prst="rect">
            <a:avLst/>
          </a:prstGeom>
        </p:spPr>
      </p:pic>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286001"/>
            <a:ext cx="7239000" cy="1200329"/>
          </a:xfrm>
          <a:prstGeom prst="rect">
            <a:avLst/>
          </a:prstGeom>
        </p:spPr>
        <p:txBody>
          <a:bodyPr wrap="square">
            <a:spAutoFit/>
          </a:bodyPr>
          <a:lstStyle/>
          <a:p>
            <a:r>
              <a:rPr lang="en-US" sz="3600" dirty="0"/>
              <a:t>This became known throughout Joppa, and many believed in the Lord.</a:t>
            </a:r>
            <a:endParaRPr lang="en-US" sz="3600" dirty="0">
              <a:cs typeface="Arial" pitchFamily="34" charset="0"/>
            </a:endParaRPr>
          </a:p>
        </p:txBody>
      </p:sp>
      <p:sp>
        <p:nvSpPr>
          <p:cNvPr id="5" name="TextBox 4"/>
          <p:cNvSpPr txBox="1"/>
          <p:nvPr/>
        </p:nvSpPr>
        <p:spPr>
          <a:xfrm>
            <a:off x="5715000" y="4191001"/>
            <a:ext cx="3352800" cy="461665"/>
          </a:xfrm>
          <a:prstGeom prst="rect">
            <a:avLst/>
          </a:prstGeom>
          <a:noFill/>
        </p:spPr>
        <p:txBody>
          <a:bodyPr wrap="square" rtlCol="0">
            <a:spAutoFit/>
          </a:bodyPr>
          <a:lstStyle/>
          <a:p>
            <a:pPr algn="ctr"/>
            <a:r>
              <a:rPr lang="en-US" sz="2400" dirty="0">
                <a:solidFill>
                  <a:schemeClr val="tx1">
                    <a:lumMod val="95000"/>
                  </a:schemeClr>
                </a:solidFill>
              </a:rPr>
              <a:t>Acts 9:42</a:t>
            </a:r>
          </a:p>
        </p:txBody>
      </p:sp>
    </p:spTree>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5486400"/>
            <a:ext cx="2133600" cy="1077218"/>
          </a:xfrm>
          <a:prstGeom prst="rect">
            <a:avLst/>
          </a:prstGeom>
          <a:noFill/>
        </p:spPr>
        <p:txBody>
          <a:bodyPr wrap="square" rtlCol="0">
            <a:spAutoFit/>
          </a:bodyPr>
          <a:lstStyle/>
          <a:p>
            <a:pPr algn="ctr"/>
            <a:r>
              <a:rPr lang="en-US" sz="1600" dirty="0">
                <a:solidFill>
                  <a:schemeClr val="tx1">
                    <a:lumMod val="95000"/>
                  </a:schemeClr>
                </a:solidFill>
              </a:rPr>
              <a:t>Dorcas (Tabitha)</a:t>
            </a:r>
          </a:p>
          <a:p>
            <a:pPr algn="ctr"/>
            <a:endParaRPr lang="en-US" sz="1600" dirty="0">
              <a:solidFill>
                <a:schemeClr val="tx1">
                  <a:lumMod val="95000"/>
                </a:schemeClr>
              </a:solidFill>
            </a:endParaRPr>
          </a:p>
          <a:p>
            <a:pPr algn="ctr"/>
            <a:r>
              <a:rPr lang="en-US" sz="1600" dirty="0">
                <a:solidFill>
                  <a:schemeClr val="tx1">
                    <a:lumMod val="95000"/>
                  </a:schemeClr>
                </a:solidFill>
              </a:rPr>
              <a:t>Church of St. Nicholas  </a:t>
            </a:r>
            <a:r>
              <a:rPr lang="en-US" sz="1600" dirty="0" err="1">
                <a:solidFill>
                  <a:schemeClr val="tx1">
                    <a:lumMod val="95000"/>
                  </a:schemeClr>
                </a:solidFill>
              </a:rPr>
              <a:t>Iford</a:t>
            </a:r>
            <a:r>
              <a:rPr lang="en-US" sz="1600" dirty="0">
                <a:solidFill>
                  <a:schemeClr val="tx1">
                    <a:lumMod val="95000"/>
                  </a:schemeClr>
                </a:solidFill>
              </a:rPr>
              <a:t>, England</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A7DC041C-99D0-46CE-BB21-BDC308B4A15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53000" y="76200"/>
            <a:ext cx="3334196" cy="6781800"/>
          </a:xfrm>
          <a:prstGeom prst="rect">
            <a:avLst/>
          </a:prstGeom>
        </p:spPr>
      </p:pic>
    </p:spTree>
  </p:cSld>
  <p:clrMapOvr>
    <a:masterClrMapping/>
  </p:clrMapOvr>
  <p:transition advTm="8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858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r>
              <a:rPr lang="it-IT" sz="1600" dirty="0"/>
              <a:t>http://commons.wikimedia.org/wiki/File:Eastman_Johnson_-_The_Lord_Is_My_Shepherd_-_Google_Art_Project.jpg</a:t>
            </a:r>
          </a:p>
          <a:p>
            <a:pPr>
              <a:buNone/>
            </a:pPr>
            <a:r>
              <a:rPr lang="it-IT" sz="1600" dirty="0"/>
              <a:t>https://diglib.library.vanderbilt.edu/act-imagelink.pl?RC=59161http://diglib.library.vanderbilt.edu/act-imagelink.pl?RC=48288</a:t>
            </a:r>
          </a:p>
          <a:p>
            <a:pPr>
              <a:buNone/>
            </a:pPr>
            <a:r>
              <a:rPr lang="it-IT" sz="1600" dirty="0"/>
              <a:t>https://commons.wikimedia.org/wiki/File:Eglwys_Sant_Twrog,_Maentwrog_St_Twrog%27s_church,_Maentwrog,_Gwynedd,_Cymru,_Wales_27.JPG</a:t>
            </a:r>
          </a:p>
          <a:p>
            <a:pPr>
              <a:buNone/>
            </a:pPr>
            <a:r>
              <a:rPr lang="it-IT" sz="1600" dirty="0"/>
              <a:t>https://commons.wikimedia.org/wiki/File:British_painters;_with_eighty_examples_of_their_work_engraved_on_wood_(1881)_(14781170651).jpg</a:t>
            </a:r>
          </a:p>
          <a:p>
            <a:pPr>
              <a:buNone/>
            </a:pPr>
            <a:r>
              <a:rPr lang="it-IT" sz="1600" dirty="0"/>
              <a:t>https://commons.wikimedia.org/wiki/File:Raising-of-Tabitha-Sketch.jpg</a:t>
            </a:r>
          </a:p>
          <a:p>
            <a:pPr>
              <a:buNone/>
            </a:pPr>
            <a:r>
              <a:rPr lang="it-IT" sz="1600" dirty="0"/>
              <a:t>https://commons.wikimedia.org/wiki/File:Southwark_Cathedral_stained_glass_windows_01082013_54.jpg – Vasil</a:t>
            </a:r>
          </a:p>
          <a:p>
            <a:pPr>
              <a:buNone/>
            </a:pPr>
            <a:r>
              <a:rPr lang="it-IT" sz="1600" dirty="0"/>
              <a:t>https://commons.wikimedia.org/wiki/File:P%C3%A9rigueux_Saint-Front_vitrail_mur_nord_(2).JPG – Pere Igor</a:t>
            </a:r>
          </a:p>
          <a:p>
            <a:pPr>
              <a:buNone/>
            </a:pPr>
            <a:r>
              <a:rPr lang="it-IT" sz="1600" dirty="0"/>
              <a:t>https://commons.wikimedia.org/wiki/File:Resurrezioneditabita.jpg</a:t>
            </a:r>
          </a:p>
          <a:p>
            <a:pPr>
              <a:buNone/>
            </a:pPr>
            <a:r>
              <a:rPr lang="it-IT" sz="1600" dirty="0"/>
              <a:t>https://commons.wikimedia.org/wiki/File:Stained_glass_window,_St_Nicholas%27_church,_Iford,_E_Sussex_(17314377786).jpg – Jules and Jenny</a:t>
            </a:r>
          </a:p>
          <a:p>
            <a:pPr>
              <a:buNone/>
            </a:pPr>
            <a:r>
              <a:rPr lang="en-US" sz="1600" dirty="0"/>
              <a:t>Additional descriptions can be found at the Art in the Christian Tradition image library, a service of the Vanderbilt Divinity Library, http://diglib.library.vanderbilt.edu/.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5257800"/>
            <a:ext cx="2057400" cy="1384995"/>
          </a:xfrm>
          <a:prstGeom prst="rect">
            <a:avLst/>
          </a:prstGeom>
          <a:noFill/>
        </p:spPr>
        <p:txBody>
          <a:bodyPr wrap="square" rtlCol="0">
            <a:spAutoFit/>
          </a:bodyPr>
          <a:lstStyle/>
          <a:p>
            <a:pPr algn="ctr"/>
            <a:r>
              <a:rPr lang="en-US" sz="1400" dirty="0">
                <a:solidFill>
                  <a:schemeClr val="tx1">
                    <a:lumMod val="95000"/>
                  </a:schemeClr>
                </a:solidFill>
              </a:rPr>
              <a:t>The Lord is My Shepherd</a:t>
            </a:r>
          </a:p>
          <a:p>
            <a:pPr algn="ctr"/>
            <a:endParaRPr lang="en-US" sz="1400" dirty="0">
              <a:solidFill>
                <a:schemeClr val="tx1">
                  <a:lumMod val="95000"/>
                </a:schemeClr>
              </a:solidFill>
            </a:endParaRPr>
          </a:p>
          <a:p>
            <a:pPr algn="ctr"/>
            <a:r>
              <a:rPr lang="en-US" sz="1400" dirty="0">
                <a:solidFill>
                  <a:schemeClr val="tx1">
                    <a:lumMod val="95000"/>
                  </a:schemeClr>
                </a:solidFill>
              </a:rPr>
              <a:t>Eastman Johnson</a:t>
            </a:r>
          </a:p>
          <a:p>
            <a:pPr algn="ctr"/>
            <a:r>
              <a:rPr lang="en-US" sz="1400" dirty="0">
                <a:solidFill>
                  <a:schemeClr val="tx1">
                    <a:lumMod val="95000"/>
                  </a:schemeClr>
                </a:solidFill>
              </a:rPr>
              <a:t>Smithsonian Museum of American Art</a:t>
            </a:r>
          </a:p>
          <a:p>
            <a:pPr algn="ctr"/>
            <a:r>
              <a:rPr lang="en-US" sz="1400" dirty="0">
                <a:solidFill>
                  <a:schemeClr val="tx1">
                    <a:lumMod val="95000"/>
                  </a:schemeClr>
                </a:solidFill>
              </a:rPr>
              <a:t>Washington, DC</a:t>
            </a:r>
          </a:p>
        </p:txBody>
      </p:sp>
      <p:pic>
        <p:nvPicPr>
          <p:cNvPr id="2" name="Picture 1">
            <a:extLst>
              <a:ext uri="{FF2B5EF4-FFF2-40B4-BE49-F238E27FC236}">
                <a16:creationId xmlns:a16="http://schemas.microsoft.com/office/drawing/2014/main" id="{74495D00-040C-4668-8FA0-45E1B6E227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8201" y="-9331"/>
            <a:ext cx="5538639" cy="6858000"/>
          </a:xfrm>
          <a:prstGeom prst="rect">
            <a:avLst/>
          </a:prstGeom>
        </p:spPr>
      </p:pic>
    </p:spTree>
    <p:extLst>
      <p:ext uri="{BB962C8B-B14F-4D97-AF65-F5344CB8AC3E}">
        <p14:creationId xmlns:p14="http://schemas.microsoft.com/office/powerpoint/2010/main" val="1619504397"/>
      </p:ext>
    </p:extLst>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676400"/>
            <a:ext cx="7239000" cy="2308324"/>
          </a:xfrm>
          <a:prstGeom prst="rect">
            <a:avLst/>
          </a:prstGeom>
        </p:spPr>
        <p:txBody>
          <a:bodyPr wrap="square">
            <a:spAutoFit/>
          </a:bodyPr>
          <a:lstStyle/>
          <a:p>
            <a:r>
              <a:rPr lang="en-US" sz="3600" dirty="0"/>
              <a:t>for the Lamb … will be their shepherd, and he will guide them to springs of the water of life and God will wipe away every tear from their eyes.</a:t>
            </a:r>
            <a:endParaRPr lang="en-US" sz="3600" dirty="0">
              <a:cs typeface="Arial" pitchFamily="34" charset="0"/>
            </a:endParaRPr>
          </a:p>
        </p:txBody>
      </p:sp>
      <p:sp>
        <p:nvSpPr>
          <p:cNvPr id="5" name="TextBox 4"/>
          <p:cNvSpPr txBox="1"/>
          <p:nvPr/>
        </p:nvSpPr>
        <p:spPr>
          <a:xfrm>
            <a:off x="5715000" y="4572001"/>
            <a:ext cx="3352800" cy="461665"/>
          </a:xfrm>
          <a:prstGeom prst="rect">
            <a:avLst/>
          </a:prstGeom>
          <a:noFill/>
        </p:spPr>
        <p:txBody>
          <a:bodyPr wrap="square" rtlCol="0">
            <a:spAutoFit/>
          </a:bodyPr>
          <a:lstStyle/>
          <a:p>
            <a:pPr algn="ctr"/>
            <a:r>
              <a:rPr lang="en-US" sz="2400" dirty="0">
                <a:solidFill>
                  <a:schemeClr val="tx1">
                    <a:lumMod val="95000"/>
                  </a:schemeClr>
                </a:solidFill>
              </a:rPr>
              <a:t>Revelation 7:17</a:t>
            </a:r>
          </a:p>
        </p:txBody>
      </p:sp>
    </p:spTree>
    <p:extLst>
      <p:ext uri="{BB962C8B-B14F-4D97-AF65-F5344CB8AC3E}">
        <p14:creationId xmlns:p14="http://schemas.microsoft.com/office/powerpoint/2010/main" val="1372360609"/>
      </p:ext>
    </p:extLst>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5562600"/>
            <a:ext cx="1562100" cy="1077218"/>
          </a:xfrm>
          <a:prstGeom prst="rect">
            <a:avLst/>
          </a:prstGeom>
          <a:noFill/>
        </p:spPr>
        <p:txBody>
          <a:bodyPr wrap="square" rtlCol="0">
            <a:spAutoFit/>
          </a:bodyPr>
          <a:lstStyle/>
          <a:p>
            <a:pPr algn="ctr"/>
            <a:r>
              <a:rPr lang="en-US" sz="1600" dirty="0">
                <a:solidFill>
                  <a:schemeClr val="tx1">
                    <a:lumMod val="95000"/>
                  </a:schemeClr>
                </a:solidFill>
              </a:rPr>
              <a:t>Twenty-Third Psalm</a:t>
            </a:r>
          </a:p>
          <a:p>
            <a:pPr algn="ctr"/>
            <a:endParaRPr lang="en-US" sz="1600" dirty="0">
              <a:solidFill>
                <a:schemeClr val="tx1">
                  <a:lumMod val="95000"/>
                </a:schemeClr>
              </a:solidFill>
            </a:endParaRPr>
          </a:p>
          <a:p>
            <a:pPr algn="ctr"/>
            <a:r>
              <a:rPr lang="en-US" sz="1600" dirty="0">
                <a:solidFill>
                  <a:schemeClr val="tx1">
                    <a:lumMod val="95000"/>
                  </a:schemeClr>
                </a:solidFill>
              </a:rPr>
              <a:t>Frank Wesley</a:t>
            </a:r>
          </a:p>
        </p:txBody>
      </p:sp>
      <p:pic>
        <p:nvPicPr>
          <p:cNvPr id="5" name="Picture 4">
            <a:extLst>
              <a:ext uri="{FF2B5EF4-FFF2-40B4-BE49-F238E27FC236}">
                <a16:creationId xmlns:a16="http://schemas.microsoft.com/office/drawing/2014/main" id="{FC65D037-F6CD-4A9F-A06E-66E7C067D9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7631" y="0"/>
            <a:ext cx="6412169" cy="6858000"/>
          </a:xfrm>
          <a:prstGeom prst="rect">
            <a:avLst/>
          </a:prstGeom>
        </p:spPr>
      </p:pic>
    </p:spTree>
    <p:extLst>
      <p:ext uri="{BB962C8B-B14F-4D97-AF65-F5344CB8AC3E}">
        <p14:creationId xmlns:p14="http://schemas.microsoft.com/office/powerpoint/2010/main" val="2320718935"/>
      </p:ext>
    </p:extLst>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944469"/>
            <a:ext cx="6705600" cy="1754326"/>
          </a:xfrm>
          <a:prstGeom prst="rect">
            <a:avLst/>
          </a:prstGeom>
        </p:spPr>
        <p:txBody>
          <a:bodyPr wrap="square">
            <a:spAutoFit/>
          </a:bodyPr>
          <a:lstStyle/>
          <a:p>
            <a:r>
              <a:rPr lang="en-US" sz="3600" dirty="0"/>
              <a:t>My sheep hear my voice. I know them … No one will snatch them out of my hand.</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John 10:27a, 28b</a:t>
            </a:r>
          </a:p>
        </p:txBody>
      </p:sp>
    </p:spTree>
    <p:extLst>
      <p:ext uri="{BB962C8B-B14F-4D97-AF65-F5344CB8AC3E}">
        <p14:creationId xmlns:p14="http://schemas.microsoft.com/office/powerpoint/2010/main" val="2278374836"/>
      </p:ext>
    </p:extLst>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The Good Shepherd  --  JESUS MAFA, Cameroon</a:t>
            </a:r>
          </a:p>
        </p:txBody>
      </p:sp>
      <p:pic>
        <p:nvPicPr>
          <p:cNvPr id="2" name="Picture 1">
            <a:extLst>
              <a:ext uri="{FF2B5EF4-FFF2-40B4-BE49-F238E27FC236}">
                <a16:creationId xmlns:a16="http://schemas.microsoft.com/office/drawing/2014/main" id="{5151B0C8-FDE5-4DB7-85B6-A261EAE88C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0200" y="20217"/>
            <a:ext cx="9144000" cy="6101255"/>
          </a:xfrm>
          <a:prstGeom prst="rect">
            <a:avLst/>
          </a:prstGeom>
        </p:spPr>
      </p:pic>
    </p:spTree>
    <p:extLst>
      <p:ext uri="{BB962C8B-B14F-4D97-AF65-F5344CB8AC3E}">
        <p14:creationId xmlns:p14="http://schemas.microsoft.com/office/powerpoint/2010/main" val="1669169654"/>
      </p:ext>
    </p:extLst>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1754326"/>
          </a:xfrm>
          <a:prstGeom prst="rect">
            <a:avLst/>
          </a:prstGeom>
        </p:spPr>
        <p:txBody>
          <a:bodyPr wrap="square">
            <a:spAutoFit/>
          </a:bodyPr>
          <a:lstStyle/>
          <a:p>
            <a:r>
              <a:rPr lang="en-US" sz="3600" dirty="0"/>
              <a:t>Now in Joppa there was a disciple whose name was Tabitha, which in Greek is Dorcas. </a:t>
            </a:r>
            <a:endParaRPr lang="en-US" sz="3600" dirty="0">
              <a:cs typeface="Arial" pitchFamily="34" charset="0"/>
            </a:endParaRPr>
          </a:p>
        </p:txBody>
      </p:sp>
      <p:sp>
        <p:nvSpPr>
          <p:cNvPr id="4" name="TextBox 3"/>
          <p:cNvSpPr txBox="1"/>
          <p:nvPr/>
        </p:nvSpPr>
        <p:spPr>
          <a:xfrm>
            <a:off x="5410200" y="4191001"/>
            <a:ext cx="3352800" cy="461665"/>
          </a:xfrm>
          <a:prstGeom prst="rect">
            <a:avLst/>
          </a:prstGeom>
          <a:noFill/>
        </p:spPr>
        <p:txBody>
          <a:bodyPr wrap="square" rtlCol="0">
            <a:spAutoFit/>
          </a:bodyPr>
          <a:lstStyle/>
          <a:p>
            <a:pPr algn="ctr"/>
            <a:r>
              <a:rPr lang="en-US" sz="2400" dirty="0">
                <a:solidFill>
                  <a:schemeClr val="tx1">
                    <a:lumMod val="95000"/>
                  </a:schemeClr>
                </a:solidFill>
              </a:rPr>
              <a:t>Acts 9:36a</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62800" y="5562600"/>
            <a:ext cx="2209800" cy="1077218"/>
          </a:xfrm>
          <a:prstGeom prst="rect">
            <a:avLst/>
          </a:prstGeom>
          <a:noFill/>
        </p:spPr>
        <p:txBody>
          <a:bodyPr wrap="square" rtlCol="0">
            <a:spAutoFit/>
          </a:bodyPr>
          <a:lstStyle/>
          <a:p>
            <a:pPr algn="ctr"/>
            <a:r>
              <a:rPr lang="en-US" sz="1600" dirty="0">
                <a:solidFill>
                  <a:schemeClr val="tx1">
                    <a:lumMod val="95000"/>
                  </a:schemeClr>
                </a:solidFill>
              </a:rPr>
              <a:t>Dorcas</a:t>
            </a:r>
          </a:p>
          <a:p>
            <a:pPr algn="ctr"/>
            <a:endParaRPr lang="en-US" sz="1600" dirty="0">
              <a:solidFill>
                <a:schemeClr val="tx1">
                  <a:lumMod val="95000"/>
                </a:schemeClr>
              </a:solidFill>
            </a:endParaRPr>
          </a:p>
          <a:p>
            <a:pPr algn="ctr"/>
            <a:r>
              <a:rPr lang="en-US" sz="1600" dirty="0">
                <a:solidFill>
                  <a:schemeClr val="tx1">
                    <a:lumMod val="95000"/>
                  </a:schemeClr>
                </a:solidFill>
              </a:rPr>
              <a:t>St. </a:t>
            </a:r>
            <a:r>
              <a:rPr lang="en-US" sz="1600" dirty="0" err="1">
                <a:solidFill>
                  <a:schemeClr val="tx1">
                    <a:lumMod val="95000"/>
                  </a:schemeClr>
                </a:solidFill>
              </a:rPr>
              <a:t>Twrog's</a:t>
            </a:r>
            <a:r>
              <a:rPr lang="en-US" sz="1600" dirty="0">
                <a:solidFill>
                  <a:schemeClr val="tx1">
                    <a:lumMod val="95000"/>
                  </a:schemeClr>
                </a:solidFill>
              </a:rPr>
              <a:t> Church</a:t>
            </a:r>
          </a:p>
          <a:p>
            <a:pPr algn="ctr"/>
            <a:r>
              <a:rPr lang="en-US" sz="1600" dirty="0" err="1">
                <a:solidFill>
                  <a:schemeClr val="tx1">
                    <a:lumMod val="95000"/>
                  </a:schemeClr>
                </a:solidFill>
              </a:rPr>
              <a:t>Maentwrog</a:t>
            </a:r>
            <a:r>
              <a:rPr lang="en-US" sz="1600" dirty="0">
                <a:solidFill>
                  <a:schemeClr val="tx1">
                    <a:lumMod val="95000"/>
                  </a:schemeClr>
                </a:solidFill>
              </a:rPr>
              <a:t>, Wales</a:t>
            </a:r>
          </a:p>
        </p:txBody>
      </p:sp>
      <p:pic>
        <p:nvPicPr>
          <p:cNvPr id="2" name="Picture 1">
            <a:extLst>
              <a:ext uri="{FF2B5EF4-FFF2-40B4-BE49-F238E27FC236}">
                <a16:creationId xmlns:a16="http://schemas.microsoft.com/office/drawing/2014/main" id="{0C836FB9-1017-48C7-9244-B6923F0BD55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38600" y="63062"/>
            <a:ext cx="2895600" cy="6689835"/>
          </a:xfrm>
          <a:prstGeom prst="rect">
            <a:avLst/>
          </a:prstGeom>
        </p:spPr>
      </p:pic>
    </p:spTree>
    <p:extLst>
      <p:ext uri="{BB962C8B-B14F-4D97-AF65-F5344CB8AC3E}">
        <p14:creationId xmlns:p14="http://schemas.microsoft.com/office/powerpoint/2010/main" val="463826084"/>
      </p:ext>
    </p:extLst>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517</TotalTime>
  <Words>757</Words>
  <Application>Microsoft Office PowerPoint</Application>
  <PresentationFormat>Widescreen</PresentationFormat>
  <Paragraphs>71</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First Sunday after Christmas Day Year A</vt:lpstr>
      <vt:lpstr>FOURTH SUNDAY OF EASTER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Anne</dc:creator>
  <cp:lastModifiedBy>Anne Richardson</cp:lastModifiedBy>
  <cp:revision>135</cp:revision>
  <dcterms:created xsi:type="dcterms:W3CDTF">2016-08-31T16:46:43Z</dcterms:created>
  <dcterms:modified xsi:type="dcterms:W3CDTF">2022-11-01T15:52:46Z</dcterms:modified>
</cp:coreProperties>
</file>