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282" r:id="rId3"/>
    <p:sldId id="382" r:id="rId4"/>
    <p:sldId id="383" r:id="rId5"/>
    <p:sldId id="384" r:id="rId6"/>
    <p:sldId id="385" r:id="rId7"/>
    <p:sldId id="386" r:id="rId8"/>
    <p:sldId id="387" r:id="rId9"/>
    <p:sldId id="408" r:id="rId10"/>
    <p:sldId id="409" r:id="rId11"/>
    <p:sldId id="390" r:id="rId12"/>
    <p:sldId id="391" r:id="rId13"/>
    <p:sldId id="398" r:id="rId14"/>
    <p:sldId id="393" r:id="rId15"/>
    <p:sldId id="392" r:id="rId16"/>
    <p:sldId id="401" r:id="rId17"/>
    <p:sldId id="394" r:id="rId18"/>
    <p:sldId id="395" r:id="rId19"/>
    <p:sldId id="396" r:id="rId20"/>
    <p:sldId id="397" r:id="rId21"/>
    <p:sldId id="400" r:id="rId22"/>
    <p:sldId id="399" r:id="rId23"/>
    <p:sldId id="402"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5941"/>
    <a:srgbClr val="7C280C"/>
    <a:srgbClr val="603E1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778" y="58"/>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55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19</a:t>
            </a:fld>
            <a:endParaRPr lang="en-US"/>
          </a:p>
        </p:txBody>
      </p:sp>
    </p:spTree>
    <p:extLst>
      <p:ext uri="{BB962C8B-B14F-4D97-AF65-F5344CB8AC3E}">
        <p14:creationId xmlns:p14="http://schemas.microsoft.com/office/powerpoint/2010/main" val="675874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609600"/>
            <a:ext cx="8915400" cy="1698625"/>
          </a:xfrm>
        </p:spPr>
        <p:txBody>
          <a:bodyPr>
            <a:noAutofit/>
          </a:bodyPr>
          <a:lstStyle/>
          <a:p>
            <a:r>
              <a:rPr lang="en-US" sz="7200" dirty="0"/>
              <a:t>FIRST SUNDAY AFTER CHRISTMAS DAY</a:t>
            </a:r>
          </a:p>
        </p:txBody>
      </p:sp>
      <p:sp>
        <p:nvSpPr>
          <p:cNvPr id="3" name="Subtitle 2"/>
          <p:cNvSpPr>
            <a:spLocks noGrp="1"/>
          </p:cNvSpPr>
          <p:nvPr>
            <p:ph type="subTitle" idx="1"/>
          </p:nvPr>
        </p:nvSpPr>
        <p:spPr>
          <a:xfrm>
            <a:off x="3124200" y="35052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3505200" y="5791201"/>
            <a:ext cx="5257800" cy="954107"/>
          </a:xfrm>
          <a:prstGeom prst="rect">
            <a:avLst/>
          </a:prstGeom>
          <a:solidFill>
            <a:srgbClr val="B35941">
              <a:alpha val="70000"/>
            </a:srgbClr>
          </a:solidFill>
        </p:spPr>
        <p:txBody>
          <a:bodyPr wrap="square">
            <a:spAutoFit/>
          </a:bodyPr>
          <a:lstStyle/>
          <a:p>
            <a:r>
              <a:rPr lang="fi-FI" sz="2800" dirty="0"/>
              <a:t>1 Samuel 2:18-20, 26 •  Psalm 148  Colossians 3:12-17  •  Luke 2:41-52</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400800" cy="2308324"/>
          </a:xfrm>
          <a:prstGeom prst="rect">
            <a:avLst/>
          </a:prstGeom>
        </p:spPr>
        <p:txBody>
          <a:bodyPr wrap="square">
            <a:spAutoFit/>
          </a:bodyPr>
          <a:lstStyle/>
          <a:p>
            <a:r>
              <a:rPr lang="en-US" sz="3600" dirty="0"/>
              <a:t>After three days they found him in the temple, sitting among the teachers, listening to them and asking them questions.</a:t>
            </a:r>
            <a:endParaRPr lang="en-US" sz="3600" dirty="0">
              <a:cs typeface="Arial" pitchFamily="34" charset="0"/>
            </a:endParaRP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2:46</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48400"/>
            <a:ext cx="8763000" cy="307777"/>
          </a:xfrm>
          <a:prstGeom prst="rect">
            <a:avLst/>
          </a:prstGeom>
          <a:noFill/>
        </p:spPr>
        <p:txBody>
          <a:bodyPr wrap="square" rtlCol="0">
            <a:spAutoFit/>
          </a:bodyPr>
          <a:lstStyle/>
          <a:p>
            <a:pPr algn="ctr"/>
            <a:r>
              <a:rPr lang="en-US" sz="1400" dirty="0">
                <a:solidFill>
                  <a:schemeClr val="tx1">
                    <a:lumMod val="95000"/>
                  </a:schemeClr>
                </a:solidFill>
              </a:rPr>
              <a:t>Jesus Among the Doctors, detail  --  </a:t>
            </a:r>
            <a:r>
              <a:rPr lang="de-DE" sz="1400" dirty="0">
                <a:solidFill>
                  <a:schemeClr val="tx1">
                    <a:lumMod val="95000"/>
                  </a:schemeClr>
                </a:solidFill>
              </a:rPr>
              <a:t>Max Liebermann, Kunsthalle Hamburg, Hamburg, Germany</a:t>
            </a:r>
          </a:p>
        </p:txBody>
      </p:sp>
      <p:pic>
        <p:nvPicPr>
          <p:cNvPr id="2" name="Picture 1">
            <a:extLst>
              <a:ext uri="{FF2B5EF4-FFF2-40B4-BE49-F238E27FC236}">
                <a16:creationId xmlns:a16="http://schemas.microsoft.com/office/drawing/2014/main" id="{3B3EDC96-1B70-4731-87D7-1655D2D70FD2}"/>
              </a:ext>
            </a:extLst>
          </p:cNvPr>
          <p:cNvPicPr>
            <a:picLocks noChangeAspect="1"/>
          </p:cNvPicPr>
          <p:nvPr/>
        </p:nvPicPr>
        <p:blipFill>
          <a:blip r:embed="rId2"/>
          <a:stretch>
            <a:fillRect/>
          </a:stretch>
        </p:blipFill>
        <p:spPr>
          <a:xfrm>
            <a:off x="1524000" y="0"/>
            <a:ext cx="9144000" cy="5898696"/>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6600" y="2209800"/>
            <a:ext cx="5867400" cy="1754326"/>
          </a:xfrm>
          <a:prstGeom prst="rect">
            <a:avLst/>
          </a:prstGeom>
        </p:spPr>
        <p:txBody>
          <a:bodyPr wrap="square">
            <a:spAutoFit/>
          </a:bodyPr>
          <a:lstStyle/>
          <a:p>
            <a:r>
              <a:rPr lang="en-US" sz="3600" dirty="0"/>
              <a:t>And all who heard him were amazed at his understanding and his answers.</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2:47</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6375" y="4724400"/>
            <a:ext cx="1600200" cy="1815882"/>
          </a:xfrm>
          <a:prstGeom prst="rect">
            <a:avLst/>
          </a:prstGeom>
          <a:noFill/>
        </p:spPr>
        <p:txBody>
          <a:bodyPr wrap="square" rtlCol="0">
            <a:spAutoFit/>
          </a:bodyPr>
          <a:lstStyle/>
          <a:p>
            <a:pPr algn="ctr"/>
            <a:r>
              <a:rPr lang="en-US" sz="1400" dirty="0">
                <a:solidFill>
                  <a:schemeClr val="tx1">
                    <a:lumMod val="95000"/>
                  </a:schemeClr>
                </a:solidFill>
              </a:rPr>
              <a:t>Christ Disputing with the Doctors, detail</a:t>
            </a:r>
          </a:p>
          <a:p>
            <a:pPr algn="ctr"/>
            <a:endParaRPr lang="en-US" sz="1400" dirty="0">
              <a:solidFill>
                <a:schemeClr val="tx1">
                  <a:lumMod val="95000"/>
                </a:schemeClr>
              </a:solidFill>
            </a:endParaRPr>
          </a:p>
          <a:p>
            <a:pPr algn="ctr"/>
            <a:r>
              <a:rPr lang="en-US" sz="1400" dirty="0">
                <a:solidFill>
                  <a:schemeClr val="tx1">
                    <a:lumMod val="95000"/>
                  </a:schemeClr>
                </a:solidFill>
              </a:rPr>
              <a:t>Ludovico </a:t>
            </a:r>
            <a:r>
              <a:rPr lang="en-US" sz="1400" dirty="0" err="1">
                <a:solidFill>
                  <a:schemeClr val="tx1">
                    <a:lumMod val="95000"/>
                  </a:schemeClr>
                </a:solidFill>
              </a:rPr>
              <a:t>Mazzolino</a:t>
            </a:r>
            <a:r>
              <a:rPr lang="en-US" sz="1400" dirty="0">
                <a:solidFill>
                  <a:schemeClr val="tx1">
                    <a:lumMod val="95000"/>
                  </a:schemeClr>
                </a:solidFill>
              </a:rPr>
              <a:t>, </a:t>
            </a:r>
            <a:r>
              <a:rPr lang="en-US" sz="1400" dirty="0" err="1">
                <a:solidFill>
                  <a:schemeClr val="tx1">
                    <a:lumMod val="95000"/>
                  </a:schemeClr>
                </a:solidFill>
              </a:rPr>
              <a:t>Gemaldegalerie</a:t>
            </a:r>
            <a:r>
              <a:rPr lang="en-US" sz="1400" dirty="0">
                <a:solidFill>
                  <a:schemeClr val="tx1">
                    <a:lumMod val="95000"/>
                  </a:schemeClr>
                </a:solidFill>
              </a:rPr>
              <a:t> Berlin,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FA7DE8C2-CF96-4E5F-A3CF-F850AB5E1D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24200" y="167994"/>
            <a:ext cx="7543800" cy="6461407"/>
          </a:xfrm>
          <a:prstGeom prst="rect">
            <a:avLst/>
          </a:prstGeom>
        </p:spPr>
      </p:pic>
    </p:spTree>
    <p:extLst>
      <p:ext uri="{BB962C8B-B14F-4D97-AF65-F5344CB8AC3E}">
        <p14:creationId xmlns:p14="http://schemas.microsoft.com/office/powerpoint/2010/main" val="1054802423"/>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05200" y="2209799"/>
            <a:ext cx="5638800" cy="2308324"/>
          </a:xfrm>
          <a:prstGeom prst="rect">
            <a:avLst/>
          </a:prstGeom>
        </p:spPr>
        <p:txBody>
          <a:bodyPr wrap="square">
            <a:spAutoFit/>
          </a:bodyPr>
          <a:lstStyle/>
          <a:p>
            <a:r>
              <a:rPr lang="en-US" sz="3600" dirty="0"/>
              <a:t>When his parents saw him they were astonished; and his mother said to him, </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2:48a</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Jesus with the Elders  --  JESUS MAFA, Cameroon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20343C3C-2080-4A9F-9A70-B31FCA60AE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28600"/>
            <a:ext cx="9144000" cy="5943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705600" cy="2308324"/>
          </a:xfrm>
          <a:prstGeom prst="rect">
            <a:avLst/>
          </a:prstGeom>
        </p:spPr>
        <p:txBody>
          <a:bodyPr wrap="square">
            <a:spAutoFit/>
          </a:bodyPr>
          <a:lstStyle/>
          <a:p>
            <a:r>
              <a:rPr lang="en-US" sz="3600" dirty="0"/>
              <a:t>"Child, why have you treated us like this? Look, your father and I have been searching for you in great anxiety."</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2:48b</a:t>
            </a:r>
          </a:p>
        </p:txBody>
      </p:sp>
    </p:spTree>
    <p:extLst>
      <p:ext uri="{BB962C8B-B14F-4D97-AF65-F5344CB8AC3E}">
        <p14:creationId xmlns:p14="http://schemas.microsoft.com/office/powerpoint/2010/main" val="275699656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9490" y="4742398"/>
            <a:ext cx="1676400" cy="1815882"/>
          </a:xfrm>
          <a:prstGeom prst="rect">
            <a:avLst/>
          </a:prstGeom>
          <a:noFill/>
        </p:spPr>
        <p:txBody>
          <a:bodyPr wrap="square" rtlCol="0">
            <a:spAutoFit/>
          </a:bodyPr>
          <a:lstStyle/>
          <a:p>
            <a:pPr algn="ctr"/>
            <a:r>
              <a:rPr lang="en-US" sz="1400" dirty="0">
                <a:solidFill>
                  <a:schemeClr val="tx1">
                    <a:lumMod val="95000"/>
                  </a:schemeClr>
                </a:solidFill>
              </a:rPr>
              <a:t>Christ with the Doctors in the Temple</a:t>
            </a:r>
          </a:p>
          <a:p>
            <a:pPr algn="ctr"/>
            <a:endParaRPr lang="en-US" sz="1400" dirty="0">
              <a:solidFill>
                <a:schemeClr val="tx1">
                  <a:lumMod val="95000"/>
                </a:schemeClr>
              </a:solidFill>
            </a:endParaRPr>
          </a:p>
          <a:p>
            <a:pPr algn="ctr"/>
            <a:r>
              <a:rPr lang="en-US" sz="1400" dirty="0" err="1">
                <a:solidFill>
                  <a:schemeClr val="tx1">
                    <a:lumMod val="95000"/>
                  </a:schemeClr>
                </a:solidFill>
              </a:rPr>
              <a:t>Duccio</a:t>
            </a:r>
            <a:endParaRPr lang="en-US" sz="1400" dirty="0">
              <a:solidFill>
                <a:schemeClr val="tx1">
                  <a:lumMod val="95000"/>
                </a:schemeClr>
              </a:solidFill>
            </a:endParaRPr>
          </a:p>
          <a:p>
            <a:pPr algn="ctr"/>
            <a:r>
              <a:rPr lang="en-US" sz="1400" dirty="0">
                <a:solidFill>
                  <a:schemeClr val="tx1">
                    <a:lumMod val="95000"/>
                  </a:schemeClr>
                </a:solidFill>
              </a:rPr>
              <a:t>Museo </a:t>
            </a:r>
            <a:r>
              <a:rPr lang="en-US" sz="1400" dirty="0" err="1">
                <a:solidFill>
                  <a:schemeClr val="tx1">
                    <a:lumMod val="95000"/>
                  </a:schemeClr>
                </a:solidFill>
              </a:rPr>
              <a:t>dell'Opera</a:t>
            </a:r>
            <a:r>
              <a:rPr lang="en-US" sz="1400" dirty="0">
                <a:solidFill>
                  <a:schemeClr val="tx1">
                    <a:lumMod val="95000"/>
                  </a:schemeClr>
                </a:solidFill>
              </a:rPr>
              <a:t> del Duomo</a:t>
            </a:r>
          </a:p>
          <a:p>
            <a:pPr algn="ctr"/>
            <a:r>
              <a:rPr lang="en-US" sz="1400" dirty="0">
                <a:solidFill>
                  <a:schemeClr val="tx1">
                    <a:lumMod val="95000"/>
                  </a:schemeClr>
                </a:solidFill>
              </a:rPr>
              <a:t>Siena, Italy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B5921CA0-3966-4999-98EC-B8329AACA5D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429000" y="304800"/>
            <a:ext cx="7118430" cy="62484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209800"/>
            <a:ext cx="7086600" cy="1754326"/>
          </a:xfrm>
          <a:prstGeom prst="rect">
            <a:avLst/>
          </a:prstGeom>
        </p:spPr>
        <p:txBody>
          <a:bodyPr wrap="square">
            <a:spAutoFit/>
          </a:bodyPr>
          <a:lstStyle/>
          <a:p>
            <a:r>
              <a:rPr lang="en-US" sz="3600" dirty="0"/>
              <a:t>He said to them, "Why were you searching for me? Did you not know that I must be in my Father's house?"</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Luke 2:49</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6397823"/>
            <a:ext cx="8763000" cy="307777"/>
          </a:xfrm>
          <a:prstGeom prst="rect">
            <a:avLst/>
          </a:prstGeom>
          <a:noFill/>
        </p:spPr>
        <p:txBody>
          <a:bodyPr wrap="square" rtlCol="0">
            <a:spAutoFit/>
          </a:bodyPr>
          <a:lstStyle/>
          <a:p>
            <a:pPr algn="ctr"/>
            <a:r>
              <a:rPr lang="en-US" sz="1400" dirty="0">
                <a:solidFill>
                  <a:schemeClr val="tx1">
                    <a:lumMod val="95000"/>
                  </a:schemeClr>
                </a:solidFill>
              </a:rPr>
              <a:t>Jesus Among the Doctors  --  David Teniers the Younger, </a:t>
            </a:r>
            <a:r>
              <a:rPr lang="en-US" sz="1400" dirty="0" err="1">
                <a:solidFill>
                  <a:schemeClr val="tx1">
                    <a:lumMod val="95000"/>
                  </a:schemeClr>
                </a:solidFill>
              </a:rPr>
              <a:t>Kunsthistorisches</a:t>
            </a:r>
            <a:r>
              <a:rPr lang="en-US" sz="1400" dirty="0">
                <a:solidFill>
                  <a:schemeClr val="tx1">
                    <a:lumMod val="95000"/>
                  </a:schemeClr>
                </a:solidFill>
              </a:rPr>
              <a:t> Museum, Vienna, Austria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67AC87FB-28C1-4761-B0A8-4636C01881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1"/>
            <a:ext cx="9144000" cy="6186247"/>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1754326"/>
          </a:xfrm>
          <a:prstGeom prst="rect">
            <a:avLst/>
          </a:prstGeom>
        </p:spPr>
        <p:txBody>
          <a:bodyPr wrap="square">
            <a:spAutoFit/>
          </a:bodyPr>
          <a:lstStyle/>
          <a:p>
            <a:r>
              <a:rPr lang="en-US" sz="3600" dirty="0"/>
              <a:t>Now the boy Samuel continued to grow both in stature and in favor with the LORD and with the people.</a:t>
            </a:r>
            <a:endParaRPr lang="en-US" sz="3600" dirty="0">
              <a:cs typeface="Arial" pitchFamily="34" charset="0"/>
            </a:endParaRPr>
          </a:p>
        </p:txBody>
      </p:sp>
      <p:sp>
        <p:nvSpPr>
          <p:cNvPr id="4" name="TextBox 3"/>
          <p:cNvSpPr txBox="1"/>
          <p:nvPr/>
        </p:nvSpPr>
        <p:spPr>
          <a:xfrm>
            <a:off x="5638800" y="4191001"/>
            <a:ext cx="3352800" cy="461665"/>
          </a:xfrm>
          <a:prstGeom prst="rect">
            <a:avLst/>
          </a:prstGeom>
          <a:noFill/>
        </p:spPr>
        <p:txBody>
          <a:bodyPr wrap="square" rtlCol="0">
            <a:spAutoFit/>
          </a:bodyPr>
          <a:lstStyle/>
          <a:p>
            <a:pPr algn="ctr"/>
            <a:r>
              <a:rPr lang="en-US" sz="2400" dirty="0">
                <a:solidFill>
                  <a:schemeClr val="tx1">
                    <a:lumMod val="95000"/>
                  </a:schemeClr>
                </a:solidFill>
              </a:rPr>
              <a:t>1 Samuel 2:26</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81200"/>
            <a:ext cx="7086600" cy="2308324"/>
          </a:xfrm>
          <a:prstGeom prst="rect">
            <a:avLst/>
          </a:prstGeom>
        </p:spPr>
        <p:txBody>
          <a:bodyPr wrap="square">
            <a:spAutoFit/>
          </a:bodyPr>
          <a:lstStyle/>
          <a:p>
            <a:r>
              <a:rPr lang="en-US" sz="3600" dirty="0"/>
              <a:t>Then he went down with them and came to Nazareth, and was obedient to them. His mother treasured all these things in her heart.</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2:51</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181600"/>
            <a:ext cx="1447800" cy="1384995"/>
          </a:xfrm>
          <a:prstGeom prst="rect">
            <a:avLst/>
          </a:prstGeom>
          <a:noFill/>
        </p:spPr>
        <p:txBody>
          <a:bodyPr wrap="square" rtlCol="0">
            <a:spAutoFit/>
          </a:bodyPr>
          <a:lstStyle/>
          <a:p>
            <a:pPr algn="ctr"/>
            <a:r>
              <a:rPr lang="en-US" sz="1400" dirty="0">
                <a:solidFill>
                  <a:schemeClr val="tx1">
                    <a:lumMod val="95000"/>
                  </a:schemeClr>
                </a:solidFill>
              </a:rPr>
              <a:t>Mary, Joseph and Jesus</a:t>
            </a:r>
          </a:p>
          <a:p>
            <a:pPr algn="ctr"/>
            <a:endParaRPr lang="en-US" sz="1400" dirty="0">
              <a:solidFill>
                <a:schemeClr val="tx1">
                  <a:lumMod val="95000"/>
                </a:schemeClr>
              </a:solidFill>
            </a:endParaRPr>
          </a:p>
          <a:p>
            <a:pPr algn="ctr"/>
            <a:r>
              <a:rPr lang="en-US" sz="1400" dirty="0">
                <a:solidFill>
                  <a:schemeClr val="tx1">
                    <a:lumMod val="95000"/>
                  </a:schemeClr>
                </a:solidFill>
              </a:rPr>
              <a:t>Basilica of Notre-Dame</a:t>
            </a:r>
          </a:p>
          <a:p>
            <a:pPr algn="ctr"/>
            <a:r>
              <a:rPr lang="en-US" sz="1400" dirty="0" err="1">
                <a:solidFill>
                  <a:schemeClr val="tx1">
                    <a:lumMod val="95000"/>
                  </a:schemeClr>
                </a:solidFill>
              </a:rPr>
              <a:t>Luhan</a:t>
            </a:r>
            <a:r>
              <a:rPr lang="en-US" sz="1400" dirty="0">
                <a:solidFill>
                  <a:schemeClr val="tx1">
                    <a:lumMod val="95000"/>
                  </a:schemeClr>
                </a:solidFill>
              </a:rPr>
              <a:t>, Argentina</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D7110E4B-09B5-4AB4-9213-F2C24A71242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86200" y="48651"/>
            <a:ext cx="6019800" cy="6760698"/>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2228672"/>
            <a:ext cx="7315200" cy="1200329"/>
          </a:xfrm>
          <a:prstGeom prst="rect">
            <a:avLst/>
          </a:prstGeom>
        </p:spPr>
        <p:txBody>
          <a:bodyPr wrap="square">
            <a:spAutoFit/>
          </a:bodyPr>
          <a:lstStyle/>
          <a:p>
            <a:r>
              <a:rPr lang="en-US" sz="3600" dirty="0"/>
              <a:t>And Jesus increased in wisdom and in years, and in divine and human favor.</a:t>
            </a:r>
          </a:p>
        </p:txBody>
      </p:sp>
      <p:sp>
        <p:nvSpPr>
          <p:cNvPr id="5" name="TextBox 4"/>
          <p:cNvSpPr txBox="1"/>
          <p:nvPr/>
        </p:nvSpPr>
        <p:spPr>
          <a:xfrm>
            <a:off x="5715000" y="4191001"/>
            <a:ext cx="3352800" cy="461665"/>
          </a:xfrm>
          <a:prstGeom prst="rect">
            <a:avLst/>
          </a:prstGeom>
          <a:noFill/>
        </p:spPr>
        <p:txBody>
          <a:bodyPr wrap="square" rtlCol="0">
            <a:spAutoFit/>
          </a:bodyPr>
          <a:lstStyle/>
          <a:p>
            <a:pPr algn="ctr"/>
            <a:r>
              <a:rPr lang="en-US" sz="2400" dirty="0">
                <a:solidFill>
                  <a:schemeClr val="tx1">
                    <a:lumMod val="95000"/>
                  </a:schemeClr>
                </a:solidFill>
              </a:rPr>
              <a:t>Luke 2:52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Joseph, Mary, and Jesus as a Carpenter  --  Sagrada Familia, Barcelona, Spain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4DC7603-937D-4FF3-B75B-91453E65EB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081117"/>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51816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https://commons.wikimedia.org/wiki/File:Hannah_in_the_temple,_Samuel%27s_prayer_testing.jpg</a:t>
            </a:r>
          </a:p>
          <a:p>
            <a:pPr>
              <a:buNone/>
            </a:pPr>
            <a:r>
              <a:rPr lang="en-US" sz="1400" dirty="0"/>
              <a:t>http://www.johnaugustswanson.com  1988 by John August Swanson</a:t>
            </a:r>
          </a:p>
          <a:p>
            <a:pPr>
              <a:buNone/>
            </a:pPr>
            <a:r>
              <a:rPr lang="en-US" sz="1400" dirty="0"/>
              <a:t>https://books.google.com/books?id=5VoEAAAAMBAJ&amp;printsec=frontcover&amp;dq=the+crisis+magazine+1939</a:t>
            </a:r>
          </a:p>
          <a:p>
            <a:pPr>
              <a:buNone/>
            </a:pPr>
            <a:r>
              <a:rPr lang="en-US" sz="1400" dirty="0"/>
              <a:t>https://commons.wikimedia.org/wiki/File:1879_Liebermann_Der_zw%C3%B6lfj%C3%A4hrige_Jesus_im_Tempel_anagoria.JPG</a:t>
            </a:r>
          </a:p>
          <a:p>
            <a:pPr>
              <a:buNone/>
            </a:pPr>
            <a:r>
              <a:rPr lang="en-US" sz="1400" dirty="0"/>
              <a:t>https://commons.wikimedia.org/wiki/File:Liebermann_Jesus_1879_det.jpg</a:t>
            </a:r>
          </a:p>
          <a:p>
            <a:pPr>
              <a:buNone/>
            </a:pPr>
            <a:r>
              <a:rPr lang="en-US" sz="1400" dirty="0"/>
              <a:t>https://commons.wikimedia.org/wiki/File:Ludovico_mazzolino,_cristo_tra_i_dottori_del_tempio,_1524,_15.JPG</a:t>
            </a:r>
          </a:p>
          <a:p>
            <a:pPr>
              <a:buNone/>
            </a:pPr>
            <a:r>
              <a:rPr lang="fr-FR" sz="1400" dirty="0"/>
              <a:t>http://www.librairie-emmanuel.fr (contact page: https://www.librairie-emmanuel.fr/contact)</a:t>
            </a:r>
            <a:endParaRPr lang="en-US" sz="1400" dirty="0"/>
          </a:p>
          <a:p>
            <a:pPr>
              <a:buNone/>
            </a:pPr>
            <a:r>
              <a:rPr lang="en-US" sz="1400" dirty="0"/>
              <a:t>https://commons.wikimedia.org/wiki/File:Duccio_di_Buoninsegna_-_Disputation_with_the_Doctors_-_WGA06768.jpg</a:t>
            </a:r>
          </a:p>
          <a:p>
            <a:pPr>
              <a:buNone/>
            </a:pPr>
            <a:r>
              <a:rPr lang="en-US" sz="1400" dirty="0"/>
              <a:t>https://commons.wikimedia.org/wiki/File:David_Teniers_after_Ribera_-_Jesus_among_the_Doctors_GG_9801.jpg</a:t>
            </a:r>
          </a:p>
          <a:p>
            <a:pPr>
              <a:buNone/>
            </a:pPr>
            <a:r>
              <a:rPr lang="en-US" sz="1400" dirty="0"/>
              <a:t>https://ga.wikipedia.org/wiki/%C3%8Dosa_Cr%C3%ADost</a:t>
            </a:r>
          </a:p>
          <a:p>
            <a:pPr>
              <a:buNone/>
            </a:pPr>
            <a:r>
              <a:rPr lang="en-US" sz="1400" dirty="0"/>
              <a:t>https://commons.wikimedia.org/wiki/File:Sagrada_Fam%C3%ADlia._Portal_de_la_Fe_(Jes%C3%BAs_treballant).jpg</a:t>
            </a:r>
          </a:p>
          <a:p>
            <a:pPr>
              <a:buNone/>
            </a:pPr>
            <a:endParaRPr lang="en-US" sz="1400" dirty="0"/>
          </a:p>
          <a:p>
            <a:pPr>
              <a:buNone/>
            </a:pPr>
            <a:r>
              <a:rPr lang="en-US" sz="1400" dirty="0"/>
              <a:t>A</a:t>
            </a:r>
            <a:r>
              <a:rPr lang="en-US" sz="1400"/>
              <a:t>dditional </a:t>
            </a:r>
            <a:r>
              <a:rPr lang="en-US" sz="1400" dirty="0"/>
              <a:t>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5710085"/>
            <a:ext cx="2133600" cy="954107"/>
          </a:xfrm>
          <a:prstGeom prst="rect">
            <a:avLst/>
          </a:prstGeom>
          <a:noFill/>
        </p:spPr>
        <p:txBody>
          <a:bodyPr wrap="square" rtlCol="0">
            <a:spAutoFit/>
          </a:bodyPr>
          <a:lstStyle/>
          <a:p>
            <a:pPr algn="ctr"/>
            <a:r>
              <a:rPr lang="en-US" sz="1400" dirty="0">
                <a:solidFill>
                  <a:schemeClr val="tx1">
                    <a:lumMod val="95000"/>
                  </a:schemeClr>
                </a:solidFill>
              </a:rPr>
              <a:t>Samuel's Prayer Testing in the Temple</a:t>
            </a:r>
          </a:p>
          <a:p>
            <a:pPr algn="ctr"/>
            <a:endParaRPr lang="en-US" sz="1400" dirty="0">
              <a:solidFill>
                <a:schemeClr val="tx1">
                  <a:lumMod val="95000"/>
                </a:schemeClr>
              </a:solidFill>
            </a:endParaRPr>
          </a:p>
          <a:p>
            <a:pPr algn="ctr"/>
            <a:r>
              <a:rPr lang="en-US" sz="1400" dirty="0">
                <a:solidFill>
                  <a:schemeClr val="tx1">
                    <a:lumMod val="95000"/>
                  </a:schemeClr>
                </a:solidFill>
              </a:rPr>
              <a:t>School of Rembrandt</a:t>
            </a:r>
          </a:p>
        </p:txBody>
      </p:sp>
      <p:pic>
        <p:nvPicPr>
          <p:cNvPr id="2" name="Picture 1">
            <a:extLst>
              <a:ext uri="{FF2B5EF4-FFF2-40B4-BE49-F238E27FC236}">
                <a16:creationId xmlns:a16="http://schemas.microsoft.com/office/drawing/2014/main" id="{D30B7B15-143D-449F-A2F5-86895BE4B486}"/>
              </a:ext>
            </a:extLst>
          </p:cNvPr>
          <p:cNvPicPr>
            <a:picLocks noChangeAspect="1"/>
          </p:cNvPicPr>
          <p:nvPr/>
        </p:nvPicPr>
        <p:blipFill>
          <a:blip r:embed="rId2"/>
          <a:stretch>
            <a:fillRect/>
          </a:stretch>
        </p:blipFill>
        <p:spPr>
          <a:xfrm>
            <a:off x="4343400" y="19050"/>
            <a:ext cx="5486400" cy="6773333"/>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162800" cy="2308324"/>
          </a:xfrm>
          <a:prstGeom prst="rect">
            <a:avLst/>
          </a:prstGeom>
        </p:spPr>
        <p:txBody>
          <a:bodyPr wrap="square">
            <a:spAutoFit/>
          </a:bodyPr>
          <a:lstStyle/>
          <a:p>
            <a:r>
              <a:rPr lang="en-US" sz="3600" dirty="0"/>
              <a:t>Praise the LORD from the earth … Wild animals and all cattle, creeping things and flying birds!</a:t>
            </a:r>
          </a:p>
          <a:p>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148:7a, 10</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715000"/>
            <a:ext cx="2362200" cy="954107"/>
          </a:xfrm>
          <a:prstGeom prst="rect">
            <a:avLst/>
          </a:prstGeom>
          <a:noFill/>
        </p:spPr>
        <p:txBody>
          <a:bodyPr wrap="square" rtlCol="0">
            <a:spAutoFit/>
          </a:bodyPr>
          <a:lstStyle/>
          <a:p>
            <a:pPr algn="ctr"/>
            <a:r>
              <a:rPr lang="en-US" sz="1400" dirty="0">
                <a:solidFill>
                  <a:schemeClr val="tx1">
                    <a:lumMod val="95000"/>
                  </a:schemeClr>
                </a:solidFill>
              </a:rPr>
              <a:t>Peaceable Kingdom</a:t>
            </a:r>
          </a:p>
          <a:p>
            <a:pPr algn="ctr"/>
            <a:endParaRPr lang="en-US" sz="1400" dirty="0">
              <a:solidFill>
                <a:schemeClr val="tx1">
                  <a:lumMod val="95000"/>
                </a:schemeClr>
              </a:solidFill>
            </a:endParaRPr>
          </a:p>
          <a:p>
            <a:pPr algn="ctr"/>
            <a:r>
              <a:rPr lang="en-US" sz="1400" dirty="0">
                <a:solidFill>
                  <a:schemeClr val="tx1">
                    <a:lumMod val="95000"/>
                  </a:schemeClr>
                </a:solidFill>
              </a:rPr>
              <a:t>John August Swanson</a:t>
            </a:r>
          </a:p>
          <a:p>
            <a:pPr algn="ctr"/>
            <a:r>
              <a:rPr lang="en-US" sz="1400" dirty="0">
                <a:solidFill>
                  <a:schemeClr val="tx1">
                    <a:lumMod val="95000"/>
                  </a:schemeClr>
                </a:solidFill>
              </a:rPr>
              <a:t>serigraph, 1994</a:t>
            </a:r>
          </a:p>
        </p:txBody>
      </p:sp>
      <p:pic>
        <p:nvPicPr>
          <p:cNvPr id="3" name="Picture 2">
            <a:extLst>
              <a:ext uri="{FF2B5EF4-FFF2-40B4-BE49-F238E27FC236}">
                <a16:creationId xmlns:a16="http://schemas.microsoft.com/office/drawing/2014/main" id="{23B0FEFD-9BA9-4C81-BF41-E1370D6F4C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1" y="0"/>
            <a:ext cx="5151549"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1" y="1828800"/>
            <a:ext cx="6652591" cy="2308324"/>
          </a:xfrm>
          <a:prstGeom prst="rect">
            <a:avLst/>
          </a:prstGeom>
        </p:spPr>
        <p:txBody>
          <a:bodyPr wrap="square">
            <a:spAutoFit/>
          </a:bodyPr>
          <a:lstStyle/>
          <a:p>
            <a:r>
              <a:rPr lang="en-US" sz="3600" dirty="0"/>
              <a:t>Let the word of Christ dwell in you richly … and with gratitude in your hearts sing psalms, hymns, and spiritual songs to God.</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3:16ac</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715000"/>
            <a:ext cx="2286000" cy="954107"/>
          </a:xfrm>
          <a:prstGeom prst="rect">
            <a:avLst/>
          </a:prstGeom>
          <a:noFill/>
        </p:spPr>
        <p:txBody>
          <a:bodyPr wrap="square" rtlCol="0">
            <a:spAutoFit/>
          </a:bodyPr>
          <a:lstStyle/>
          <a:p>
            <a:pPr algn="ctr"/>
            <a:r>
              <a:rPr lang="en-US" sz="1400" dirty="0">
                <a:solidFill>
                  <a:schemeClr val="tx1">
                    <a:lumMod val="95000"/>
                  </a:schemeClr>
                </a:solidFill>
              </a:rPr>
              <a:t>Lift Every Voice and Sing</a:t>
            </a:r>
          </a:p>
          <a:p>
            <a:pPr algn="ctr"/>
            <a:endParaRPr lang="en-US" sz="1400" dirty="0">
              <a:solidFill>
                <a:schemeClr val="tx1">
                  <a:lumMod val="95000"/>
                </a:schemeClr>
              </a:solidFill>
            </a:endParaRPr>
          </a:p>
          <a:p>
            <a:pPr algn="ctr"/>
            <a:r>
              <a:rPr lang="en-US" sz="1400" dirty="0">
                <a:solidFill>
                  <a:schemeClr val="tx1">
                    <a:lumMod val="95000"/>
                  </a:schemeClr>
                </a:solidFill>
              </a:rPr>
              <a:t>Augusta Savage</a:t>
            </a:r>
          </a:p>
          <a:p>
            <a:pPr algn="ctr"/>
            <a:r>
              <a:rPr lang="en-US" sz="1400" dirty="0">
                <a:solidFill>
                  <a:schemeClr val="tx1">
                    <a:lumMod val="95000"/>
                  </a:schemeClr>
                </a:solidFill>
              </a:rPr>
              <a:t>Model for 1939 World's Fair</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729DAF39-EDEA-4A87-82DC-45CFA5BACC99}"/>
              </a:ext>
            </a:extLst>
          </p:cNvPr>
          <p:cNvPicPr>
            <a:picLocks noChangeAspect="1"/>
          </p:cNvPicPr>
          <p:nvPr/>
        </p:nvPicPr>
        <p:blipFill>
          <a:blip r:embed="rId2"/>
          <a:stretch>
            <a:fillRect/>
          </a:stretch>
        </p:blipFill>
        <p:spPr>
          <a:xfrm>
            <a:off x="4724400" y="114982"/>
            <a:ext cx="5791200" cy="6686021"/>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When the festival was ended and they started to return, the boy Jesus stayed behind in Jerusalem, but his parents did not know it.</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5334000"/>
            <a:ext cx="2133600" cy="1169551"/>
          </a:xfrm>
          <a:prstGeom prst="rect">
            <a:avLst/>
          </a:prstGeom>
          <a:noFill/>
        </p:spPr>
        <p:txBody>
          <a:bodyPr wrap="square" rtlCol="0">
            <a:spAutoFit/>
          </a:bodyPr>
          <a:lstStyle/>
          <a:p>
            <a:pPr algn="ctr"/>
            <a:r>
              <a:rPr lang="en-US" sz="1400" dirty="0">
                <a:solidFill>
                  <a:schemeClr val="tx1">
                    <a:lumMod val="95000"/>
                  </a:schemeClr>
                </a:solidFill>
              </a:rPr>
              <a:t>Jesus Among the Doctors</a:t>
            </a:r>
          </a:p>
          <a:p>
            <a:pPr algn="ctr"/>
            <a:endParaRPr lang="en-US" sz="1400" dirty="0">
              <a:solidFill>
                <a:schemeClr val="tx1">
                  <a:lumMod val="95000"/>
                </a:schemeClr>
              </a:solidFill>
            </a:endParaRPr>
          </a:p>
          <a:p>
            <a:pPr algn="ctr"/>
            <a:r>
              <a:rPr lang="en-US" sz="1400" dirty="0">
                <a:solidFill>
                  <a:schemeClr val="tx1">
                    <a:lumMod val="95000"/>
                  </a:schemeClr>
                </a:solidFill>
              </a:rPr>
              <a:t>Max Liebermann</a:t>
            </a:r>
          </a:p>
          <a:p>
            <a:pPr algn="ctr"/>
            <a:r>
              <a:rPr lang="en-US" sz="1400" dirty="0" err="1">
                <a:solidFill>
                  <a:schemeClr val="tx1">
                    <a:lumMod val="95000"/>
                  </a:schemeClr>
                </a:solidFill>
              </a:rPr>
              <a:t>Kunsthalle</a:t>
            </a:r>
            <a:r>
              <a:rPr lang="en-US" sz="1400" dirty="0">
                <a:solidFill>
                  <a:schemeClr val="tx1">
                    <a:lumMod val="95000"/>
                  </a:schemeClr>
                </a:solidFill>
              </a:rPr>
              <a:t> Hamburg</a:t>
            </a:r>
          </a:p>
          <a:p>
            <a:pPr algn="ctr"/>
            <a:r>
              <a:rPr lang="en-US" sz="1400" dirty="0">
                <a:solidFill>
                  <a:schemeClr val="tx1">
                    <a:lumMod val="95000"/>
                  </a:schemeClr>
                </a:solidFill>
              </a:rPr>
              <a:t>Hamburg, Germany</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11B81CC3-B402-416D-9620-64C38EC58D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485061" cy="6858000"/>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673</TotalTime>
  <Words>802</Words>
  <Application>Microsoft Office PowerPoint</Application>
  <PresentationFormat>Widescreen</PresentationFormat>
  <Paragraphs>75</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FIRST SUNDAY AFTER 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106</cp:revision>
  <dcterms:created xsi:type="dcterms:W3CDTF">2016-08-31T16:46:43Z</dcterms:created>
  <dcterms:modified xsi:type="dcterms:W3CDTF">2022-10-30T14:38:21Z</dcterms:modified>
</cp:coreProperties>
</file>