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6"/>
  </p:notesMasterIdLst>
  <p:sldIdLst>
    <p:sldId id="256" r:id="rId2"/>
    <p:sldId id="282" r:id="rId3"/>
    <p:sldId id="384" r:id="rId4"/>
    <p:sldId id="383" r:id="rId5"/>
    <p:sldId id="411" r:id="rId6"/>
    <p:sldId id="385" r:id="rId7"/>
    <p:sldId id="386" r:id="rId8"/>
    <p:sldId id="387" r:id="rId9"/>
    <p:sldId id="408" r:id="rId10"/>
    <p:sldId id="409" r:id="rId11"/>
    <p:sldId id="390" r:id="rId12"/>
    <p:sldId id="391" r:id="rId13"/>
    <p:sldId id="392" r:id="rId14"/>
    <p:sldId id="393" r:id="rId15"/>
    <p:sldId id="394" r:id="rId16"/>
    <p:sldId id="395" r:id="rId17"/>
    <p:sldId id="396" r:id="rId18"/>
    <p:sldId id="397" r:id="rId19"/>
    <p:sldId id="400" r:id="rId20"/>
    <p:sldId id="399" r:id="rId21"/>
    <p:sldId id="398" r:id="rId22"/>
    <p:sldId id="401" r:id="rId23"/>
    <p:sldId id="402" r:id="rId24"/>
    <p:sldId id="29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240F"/>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0" autoAdjust="0"/>
    <p:restoredTop sz="94660"/>
  </p:normalViewPr>
  <p:slideViewPr>
    <p:cSldViewPr>
      <p:cViewPr varScale="1">
        <p:scale>
          <a:sx n="79" d="100"/>
          <a:sy n="79" d="100"/>
        </p:scale>
        <p:origin x="634" y="82"/>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4603"/>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143001"/>
            <a:ext cx="8458200" cy="1698625"/>
          </a:xfrm>
        </p:spPr>
        <p:txBody>
          <a:bodyPr>
            <a:noAutofit/>
          </a:bodyPr>
          <a:lstStyle/>
          <a:p>
            <a:r>
              <a:rPr lang="en-US" sz="8800" dirty="0">
                <a:solidFill>
                  <a:schemeClr val="bg1"/>
                </a:solidFill>
              </a:rPr>
              <a:t>FIFTH SUNDAY OF EASTER</a:t>
            </a:r>
          </a:p>
        </p:txBody>
      </p:sp>
      <p:sp>
        <p:nvSpPr>
          <p:cNvPr id="3" name="Subtitle 2"/>
          <p:cNvSpPr>
            <a:spLocks noGrp="1"/>
          </p:cNvSpPr>
          <p:nvPr>
            <p:ph type="subTitle" idx="1"/>
          </p:nvPr>
        </p:nvSpPr>
        <p:spPr>
          <a:xfrm>
            <a:off x="3048000" y="4191000"/>
            <a:ext cx="6400800" cy="838200"/>
          </a:xfrm>
        </p:spPr>
        <p:txBody>
          <a:bodyPr>
            <a:normAutofit lnSpcReduction="10000"/>
          </a:bodyPr>
          <a:lstStyle/>
          <a:p>
            <a:r>
              <a:rPr lang="en-US" sz="5400" i="1" dirty="0">
                <a:solidFill>
                  <a:schemeClr val="tx1"/>
                </a:solidFill>
              </a:rPr>
              <a:t>Year C</a:t>
            </a:r>
          </a:p>
        </p:txBody>
      </p:sp>
      <p:sp>
        <p:nvSpPr>
          <p:cNvPr id="4" name="Rectangle 3"/>
          <p:cNvSpPr/>
          <p:nvPr/>
        </p:nvSpPr>
        <p:spPr>
          <a:xfrm>
            <a:off x="1905000" y="6243936"/>
            <a:ext cx="8305800" cy="461665"/>
          </a:xfrm>
          <a:prstGeom prst="rect">
            <a:avLst/>
          </a:prstGeom>
          <a:solidFill>
            <a:srgbClr val="92240F">
              <a:alpha val="90000"/>
            </a:srgbClr>
          </a:solidFill>
        </p:spPr>
        <p:txBody>
          <a:bodyPr wrap="square">
            <a:spAutoFit/>
          </a:bodyPr>
          <a:lstStyle/>
          <a:p>
            <a:pPr algn="ctr"/>
            <a:r>
              <a:rPr lang="en-US" sz="2400" dirty="0"/>
              <a:t>Acts 11:1-18  •  Psalm 148  •  Revelation 21:1-6  •  John 13:31-35</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48050" y="2438401"/>
            <a:ext cx="5295900" cy="1200329"/>
          </a:xfrm>
          <a:prstGeom prst="rect">
            <a:avLst/>
          </a:prstGeom>
        </p:spPr>
        <p:txBody>
          <a:bodyPr wrap="square">
            <a:spAutoFit/>
          </a:bodyPr>
          <a:lstStyle/>
          <a:p>
            <a:r>
              <a:rPr lang="en-US" sz="3600" dirty="0"/>
              <a:t>Mountains and all hills, fruit trees and all cedars!</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Psalm 148:9</a:t>
            </a:r>
          </a:p>
        </p:txBody>
      </p:sp>
    </p:spTree>
    <p:extLst>
      <p:ext uri="{BB962C8B-B14F-4D97-AF65-F5344CB8AC3E}">
        <p14:creationId xmlns:p14="http://schemas.microsoft.com/office/powerpoint/2010/main" val="2368290017"/>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77000"/>
            <a:ext cx="8763000" cy="307777"/>
          </a:xfrm>
          <a:prstGeom prst="rect">
            <a:avLst/>
          </a:prstGeom>
          <a:noFill/>
        </p:spPr>
        <p:txBody>
          <a:bodyPr wrap="square" rtlCol="0">
            <a:spAutoFit/>
          </a:bodyPr>
          <a:lstStyle/>
          <a:p>
            <a:pPr algn="ctr"/>
            <a:r>
              <a:rPr lang="en-US" sz="1400" dirty="0">
                <a:solidFill>
                  <a:schemeClr val="tx1">
                    <a:lumMod val="95000"/>
                  </a:schemeClr>
                </a:solidFill>
              </a:rPr>
              <a:t>Orchard in Spring  --  Alfred Sisley, Museum </a:t>
            </a:r>
            <a:r>
              <a:rPr lang="en-US" sz="1400" dirty="0" err="1">
                <a:solidFill>
                  <a:schemeClr val="tx1">
                    <a:lumMod val="95000"/>
                  </a:schemeClr>
                </a:solidFill>
              </a:rPr>
              <a:t>Boijmans</a:t>
            </a:r>
            <a:r>
              <a:rPr lang="en-US" sz="1400" dirty="0">
                <a:solidFill>
                  <a:schemeClr val="tx1">
                    <a:lumMod val="95000"/>
                  </a:schemeClr>
                </a:solidFill>
              </a:rPr>
              <a:t> Van </a:t>
            </a:r>
            <a:r>
              <a:rPr lang="en-US" sz="1400" dirty="0" err="1">
                <a:solidFill>
                  <a:schemeClr val="tx1">
                    <a:lumMod val="95000"/>
                  </a:schemeClr>
                </a:solidFill>
              </a:rPr>
              <a:t>Beuningen</a:t>
            </a:r>
            <a:r>
              <a:rPr lang="en-US" sz="1400" dirty="0">
                <a:solidFill>
                  <a:schemeClr val="tx1">
                    <a:lumMod val="95000"/>
                  </a:schemeClr>
                </a:solidFill>
              </a:rPr>
              <a:t>, Rotterdam, Netherlands </a:t>
            </a:r>
            <a:endParaRPr lang="en-US" sz="1600" dirty="0">
              <a:solidFill>
                <a:schemeClr val="tx1">
                  <a:lumMod val="95000"/>
                </a:schemeClr>
              </a:solidFill>
            </a:endParaRPr>
          </a:p>
        </p:txBody>
      </p:sp>
      <p:pic>
        <p:nvPicPr>
          <p:cNvPr id="5" name="Picture 4">
            <a:extLst>
              <a:ext uri="{FF2B5EF4-FFF2-40B4-BE49-F238E27FC236}">
                <a16:creationId xmlns:a16="http://schemas.microsoft.com/office/drawing/2014/main" id="{40AA3AB2-493C-4564-A608-4F196B3F8B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4749" y="0"/>
            <a:ext cx="8544651" cy="6394152"/>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133601"/>
            <a:ext cx="6934200" cy="1200329"/>
          </a:xfrm>
          <a:prstGeom prst="rect">
            <a:avLst/>
          </a:prstGeom>
        </p:spPr>
        <p:txBody>
          <a:bodyPr wrap="square">
            <a:spAutoFit/>
          </a:bodyPr>
          <a:lstStyle/>
          <a:p>
            <a:r>
              <a:rPr lang="en-US" sz="3600" dirty="0"/>
              <a:t>Wild animals and all cattle, </a:t>
            </a:r>
          </a:p>
          <a:p>
            <a:r>
              <a:rPr lang="en-US" sz="3600" dirty="0"/>
              <a:t>creeping things and flying birds!</a:t>
            </a:r>
            <a:endParaRPr lang="en-US" sz="3600" dirty="0">
              <a:cs typeface="Arial" pitchFamily="34" charset="0"/>
            </a:endParaRPr>
          </a:p>
        </p:txBody>
      </p:sp>
      <p:sp>
        <p:nvSpPr>
          <p:cNvPr id="5" name="TextBox 4"/>
          <p:cNvSpPr txBox="1"/>
          <p:nvPr/>
        </p:nvSpPr>
        <p:spPr>
          <a:xfrm>
            <a:off x="5943600" y="4191001"/>
            <a:ext cx="3352800" cy="461665"/>
          </a:xfrm>
          <a:prstGeom prst="rect">
            <a:avLst/>
          </a:prstGeom>
          <a:noFill/>
        </p:spPr>
        <p:txBody>
          <a:bodyPr wrap="square" rtlCol="0">
            <a:spAutoFit/>
          </a:bodyPr>
          <a:lstStyle/>
          <a:p>
            <a:pPr algn="ctr"/>
            <a:r>
              <a:rPr lang="en-US" sz="2400" dirty="0">
                <a:solidFill>
                  <a:schemeClr val="tx1">
                    <a:lumMod val="95000"/>
                  </a:schemeClr>
                </a:solidFill>
              </a:rPr>
              <a:t>Psalm 148:10</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Paradise Landscape with Animals  --  Jan Brueghel the Elder, Museum of Fine Arts, Budapest, Hungary</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B690BF23-E71B-4949-AAFC-55907FC7A4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2445" y="1"/>
            <a:ext cx="9144000" cy="6143625"/>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209801"/>
            <a:ext cx="6781800" cy="1200329"/>
          </a:xfrm>
          <a:prstGeom prst="rect">
            <a:avLst/>
          </a:prstGeom>
        </p:spPr>
        <p:txBody>
          <a:bodyPr wrap="square">
            <a:spAutoFit/>
          </a:bodyPr>
          <a:lstStyle/>
          <a:p>
            <a:r>
              <a:rPr lang="en-US" sz="3600" dirty="0"/>
              <a:t>Kings of the earth and all peoples, princes and all rulers of the earth!</a:t>
            </a:r>
            <a:endParaRPr lang="en-US" sz="3600" dirty="0">
              <a:cs typeface="Arial" pitchFamily="34" charset="0"/>
            </a:endParaRPr>
          </a:p>
        </p:txBody>
      </p:sp>
      <p:sp>
        <p:nvSpPr>
          <p:cNvPr id="5" name="TextBox 4"/>
          <p:cNvSpPr txBox="1"/>
          <p:nvPr/>
        </p:nvSpPr>
        <p:spPr>
          <a:xfrm>
            <a:off x="5867400" y="4191001"/>
            <a:ext cx="3352800" cy="461665"/>
          </a:xfrm>
          <a:prstGeom prst="rect">
            <a:avLst/>
          </a:prstGeom>
          <a:noFill/>
        </p:spPr>
        <p:txBody>
          <a:bodyPr wrap="square" rtlCol="0">
            <a:spAutoFit/>
          </a:bodyPr>
          <a:lstStyle/>
          <a:p>
            <a:pPr algn="ctr"/>
            <a:r>
              <a:rPr lang="en-US" sz="2400" dirty="0">
                <a:solidFill>
                  <a:schemeClr val="tx1">
                    <a:lumMod val="95000"/>
                  </a:schemeClr>
                </a:solidFill>
              </a:rPr>
              <a:t>Psalm 148:11</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105400"/>
            <a:ext cx="1905000" cy="1569660"/>
          </a:xfrm>
          <a:prstGeom prst="rect">
            <a:avLst/>
          </a:prstGeom>
          <a:noFill/>
        </p:spPr>
        <p:txBody>
          <a:bodyPr wrap="square" rtlCol="0">
            <a:spAutoFit/>
          </a:bodyPr>
          <a:lstStyle/>
          <a:p>
            <a:pPr algn="ctr"/>
            <a:r>
              <a:rPr lang="en-US" sz="1600" dirty="0">
                <a:solidFill>
                  <a:schemeClr val="tx1">
                    <a:lumMod val="95000"/>
                  </a:schemeClr>
                </a:solidFill>
              </a:rPr>
              <a:t>King and Queen Icon with Hand of God</a:t>
            </a:r>
          </a:p>
          <a:p>
            <a:pPr algn="ctr"/>
            <a:endParaRPr lang="en-US" sz="1600" dirty="0">
              <a:solidFill>
                <a:schemeClr val="tx1">
                  <a:lumMod val="95000"/>
                </a:schemeClr>
              </a:solidFill>
            </a:endParaRPr>
          </a:p>
          <a:p>
            <a:pPr algn="ctr"/>
            <a:r>
              <a:rPr lang="en-US" sz="1600" dirty="0">
                <a:solidFill>
                  <a:schemeClr val="tx1">
                    <a:lumMod val="95000"/>
                  </a:schemeClr>
                </a:solidFill>
              </a:rPr>
              <a:t>Holy Trinity Cathedral</a:t>
            </a:r>
          </a:p>
          <a:p>
            <a:pPr algn="ctr"/>
            <a:r>
              <a:rPr lang="en-US" sz="1600" dirty="0">
                <a:solidFill>
                  <a:schemeClr val="tx1">
                    <a:lumMod val="95000"/>
                  </a:schemeClr>
                </a:solidFill>
              </a:rPr>
              <a:t>Tbilisi, Georgia</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C333B7EC-E829-4C26-8874-02C7A7137DC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67200" y="30012"/>
            <a:ext cx="5140171" cy="6827988"/>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2133600"/>
            <a:ext cx="7086600" cy="1754326"/>
          </a:xfrm>
          <a:prstGeom prst="rect">
            <a:avLst/>
          </a:prstGeom>
        </p:spPr>
        <p:txBody>
          <a:bodyPr wrap="square">
            <a:spAutoFit/>
          </a:bodyPr>
          <a:lstStyle/>
          <a:p>
            <a:r>
              <a:rPr lang="en-US" sz="3600" dirty="0"/>
              <a:t>Young men and women alike, </a:t>
            </a:r>
          </a:p>
          <a:p>
            <a:r>
              <a:rPr lang="en-US" sz="3600" dirty="0"/>
              <a:t>old and young together! </a:t>
            </a:r>
          </a:p>
          <a:p>
            <a:r>
              <a:rPr lang="en-US" sz="3600" dirty="0"/>
              <a:t>Praise the LORD!</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148:12, 14b</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Wedding at Cana  --  JESUS MAFA	, Cameroon</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CE07BD80-64A8-4F20-BA96-291D5E534E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2903" y="1"/>
            <a:ext cx="9144000" cy="6187829"/>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81201"/>
            <a:ext cx="6858000" cy="1200329"/>
          </a:xfrm>
          <a:prstGeom prst="rect">
            <a:avLst/>
          </a:prstGeom>
        </p:spPr>
        <p:txBody>
          <a:bodyPr wrap="square">
            <a:spAutoFit/>
          </a:bodyPr>
          <a:lstStyle/>
          <a:p>
            <a:r>
              <a:rPr lang="en-US" sz="3600" dirty="0"/>
              <a:t>… "the home of God is among mortals. He will dwell with them" …</a:t>
            </a:r>
          </a:p>
        </p:txBody>
      </p:sp>
      <p:sp>
        <p:nvSpPr>
          <p:cNvPr id="5" name="TextBox 4"/>
          <p:cNvSpPr txBox="1"/>
          <p:nvPr/>
        </p:nvSpPr>
        <p:spPr>
          <a:xfrm>
            <a:off x="5562600" y="3962401"/>
            <a:ext cx="3352800" cy="461665"/>
          </a:xfrm>
          <a:prstGeom prst="rect">
            <a:avLst/>
          </a:prstGeom>
          <a:noFill/>
        </p:spPr>
        <p:txBody>
          <a:bodyPr wrap="square" rtlCol="0">
            <a:spAutoFit/>
          </a:bodyPr>
          <a:lstStyle/>
          <a:p>
            <a:pPr algn="ctr"/>
            <a:r>
              <a:rPr lang="en-US" sz="2400" dirty="0">
                <a:solidFill>
                  <a:schemeClr val="tx1">
                    <a:lumMod val="95000"/>
                  </a:schemeClr>
                </a:solidFill>
              </a:rPr>
              <a:t>Revelation 21:3b</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519446"/>
            <a:ext cx="8763000" cy="338554"/>
          </a:xfrm>
          <a:prstGeom prst="rect">
            <a:avLst/>
          </a:prstGeom>
          <a:noFill/>
        </p:spPr>
        <p:txBody>
          <a:bodyPr wrap="square" rtlCol="0">
            <a:spAutoFit/>
          </a:bodyPr>
          <a:lstStyle/>
          <a:p>
            <a:pPr algn="ctr"/>
            <a:r>
              <a:rPr lang="en-US" sz="1600" dirty="0">
                <a:solidFill>
                  <a:schemeClr val="tx1">
                    <a:lumMod val="95000"/>
                  </a:schemeClr>
                </a:solidFill>
              </a:rPr>
              <a:t>Jesus Christ Lends a Helping Hand  --  Community mural, Washington, DC</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5B822443-0FC4-47FD-B022-EC6C1ECA21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75924" y="58242"/>
            <a:ext cx="7726139" cy="6342558"/>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676400"/>
            <a:ext cx="7848600" cy="2862322"/>
          </a:xfrm>
          <a:prstGeom prst="rect">
            <a:avLst/>
          </a:prstGeom>
        </p:spPr>
        <p:txBody>
          <a:bodyPr wrap="square">
            <a:spAutoFit/>
          </a:bodyPr>
          <a:lstStyle/>
          <a:p>
            <a:r>
              <a:rPr lang="en-US" sz="3600" dirty="0"/>
              <a:t>At that very moment three men … arrived at the house where we were.    The Spirit told me to go with them and not to make a distinction between them and us. </a:t>
            </a:r>
            <a:endParaRPr lang="en-US" sz="3600" dirty="0">
              <a:cs typeface="Arial" pitchFamily="34" charset="0"/>
            </a:endParaRPr>
          </a:p>
        </p:txBody>
      </p:sp>
      <p:sp>
        <p:nvSpPr>
          <p:cNvPr id="4" name="TextBox 3"/>
          <p:cNvSpPr txBox="1"/>
          <p:nvPr/>
        </p:nvSpPr>
        <p:spPr>
          <a:xfrm>
            <a:off x="5867400" y="4876801"/>
            <a:ext cx="3352800" cy="461665"/>
          </a:xfrm>
          <a:prstGeom prst="rect">
            <a:avLst/>
          </a:prstGeom>
          <a:noFill/>
        </p:spPr>
        <p:txBody>
          <a:bodyPr wrap="square" rtlCol="0">
            <a:spAutoFit/>
          </a:bodyPr>
          <a:lstStyle/>
          <a:p>
            <a:pPr algn="ctr"/>
            <a:r>
              <a:rPr lang="en-US" sz="2400" dirty="0">
                <a:solidFill>
                  <a:schemeClr val="tx1">
                    <a:lumMod val="95000"/>
                  </a:schemeClr>
                </a:solidFill>
              </a:rPr>
              <a:t>Acts 11:11ac, 12a</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846817"/>
            <a:ext cx="6934200" cy="2308324"/>
          </a:xfrm>
          <a:prstGeom prst="rect">
            <a:avLst/>
          </a:prstGeom>
        </p:spPr>
        <p:txBody>
          <a:bodyPr wrap="square">
            <a:spAutoFit/>
          </a:bodyPr>
          <a:lstStyle/>
          <a:p>
            <a:r>
              <a:rPr lang="en-US" sz="3600" dirty="0"/>
              <a:t>"I give you a new commandment, that you love one another. Just as I have loved you, you also should love one another.</a:t>
            </a:r>
            <a:endParaRPr lang="en-US" sz="3600" dirty="0">
              <a:cs typeface="Arial" pitchFamily="34" charset="0"/>
            </a:endParaRPr>
          </a:p>
        </p:txBody>
      </p:sp>
      <p:sp>
        <p:nvSpPr>
          <p:cNvPr id="5" name="TextBox 4"/>
          <p:cNvSpPr txBox="1"/>
          <p:nvPr/>
        </p:nvSpPr>
        <p:spPr>
          <a:xfrm>
            <a:off x="5791200" y="4495801"/>
            <a:ext cx="3352800" cy="461665"/>
          </a:xfrm>
          <a:prstGeom prst="rect">
            <a:avLst/>
          </a:prstGeom>
          <a:noFill/>
        </p:spPr>
        <p:txBody>
          <a:bodyPr wrap="square" rtlCol="0">
            <a:spAutoFit/>
          </a:bodyPr>
          <a:lstStyle/>
          <a:p>
            <a:pPr algn="ctr"/>
            <a:r>
              <a:rPr lang="en-US" sz="2400" dirty="0">
                <a:solidFill>
                  <a:schemeClr val="tx1">
                    <a:lumMod val="95000"/>
                  </a:schemeClr>
                </a:solidFill>
              </a:rPr>
              <a:t>John 13:34</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77000"/>
            <a:ext cx="8763000" cy="338554"/>
          </a:xfrm>
          <a:prstGeom prst="rect">
            <a:avLst/>
          </a:prstGeom>
          <a:noFill/>
        </p:spPr>
        <p:txBody>
          <a:bodyPr wrap="square" rtlCol="0">
            <a:spAutoFit/>
          </a:bodyPr>
          <a:lstStyle/>
          <a:p>
            <a:pPr algn="ctr"/>
            <a:r>
              <a:rPr lang="en-US" sz="1600" dirty="0">
                <a:solidFill>
                  <a:schemeClr val="tx1">
                    <a:lumMod val="95000"/>
                  </a:schemeClr>
                </a:solidFill>
              </a:rPr>
              <a:t>Global Refugee Mural  --  Joel Bergner, Silver Spring, MD</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C84818C5-90BE-447C-85B5-40D2231321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5001" y="1"/>
            <a:ext cx="8395799" cy="6383981"/>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133600"/>
            <a:ext cx="6934200" cy="1754326"/>
          </a:xfrm>
          <a:prstGeom prst="rect">
            <a:avLst/>
          </a:prstGeom>
        </p:spPr>
        <p:txBody>
          <a:bodyPr wrap="square">
            <a:spAutoFit/>
          </a:bodyPr>
          <a:lstStyle/>
          <a:p>
            <a:r>
              <a:rPr lang="en-US" sz="3600" dirty="0"/>
              <a:t>By this everyone will know that you are my disciples, if you have love </a:t>
            </a:r>
            <a:r>
              <a:rPr lang="en-US" sz="3600"/>
              <a:t>for one </a:t>
            </a:r>
            <a:r>
              <a:rPr lang="en-US" sz="3600" dirty="0"/>
              <a:t>another."</a:t>
            </a:r>
            <a:endParaRPr lang="en-US" sz="3600" dirty="0">
              <a:cs typeface="Arial" pitchFamily="34" charset="0"/>
            </a:endParaRPr>
          </a:p>
        </p:txBody>
      </p:sp>
      <p:sp>
        <p:nvSpPr>
          <p:cNvPr id="5" name="TextBox 4"/>
          <p:cNvSpPr txBox="1"/>
          <p:nvPr/>
        </p:nvSpPr>
        <p:spPr>
          <a:xfrm>
            <a:off x="5943600" y="4363492"/>
            <a:ext cx="3352800" cy="461665"/>
          </a:xfrm>
          <a:prstGeom prst="rect">
            <a:avLst/>
          </a:prstGeom>
          <a:noFill/>
        </p:spPr>
        <p:txBody>
          <a:bodyPr wrap="square" rtlCol="0">
            <a:spAutoFit/>
          </a:bodyPr>
          <a:lstStyle/>
          <a:p>
            <a:pPr algn="ctr"/>
            <a:r>
              <a:rPr lang="en-US" sz="2400" dirty="0">
                <a:solidFill>
                  <a:schemeClr val="tx1">
                    <a:lumMod val="95000"/>
                  </a:schemeClr>
                </a:solidFill>
              </a:rPr>
              <a:t>John 13:35</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Mississippi Special Olympics Assisted Wheelchair Race, Keesler Air Force Base, MS</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A0678722-DE83-40D8-86F4-714D3B7633C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252412"/>
            <a:ext cx="9144000" cy="6072188"/>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r>
              <a:rPr lang="en-US" sz="1600" dirty="0"/>
              <a:t>https://www.flickr.com/photos/spbpda/14131553388</a:t>
            </a:r>
          </a:p>
          <a:p>
            <a:pPr>
              <a:buNone/>
            </a:pPr>
            <a:r>
              <a:rPr lang="en-US" sz="1600" dirty="0"/>
              <a:t>https://commons.wikimedia.org/wiki/File:Van_Gogh_-_Starry_Night_-_Google_Art_Project.jpg</a:t>
            </a:r>
          </a:p>
          <a:p>
            <a:pPr>
              <a:buNone/>
            </a:pPr>
            <a:r>
              <a:rPr lang="en-US" sz="1600" dirty="0"/>
              <a:t>https://commons.wikimedia.org/wiki/File:Odilon_Rendon_Animals-of-the-Bottom-of-the-Sea.jpg</a:t>
            </a:r>
          </a:p>
          <a:p>
            <a:pPr>
              <a:buNone/>
            </a:pPr>
            <a:r>
              <a:rPr lang="en-US" sz="1600" dirty="0"/>
              <a:t>https://commons.wikimedia.org/wiki/File:William_Turner_-_Snowstorm.JPG</a:t>
            </a:r>
          </a:p>
          <a:p>
            <a:pPr>
              <a:buNone/>
            </a:pPr>
            <a:r>
              <a:rPr lang="en-US" sz="1600" dirty="0"/>
              <a:t>https://commons.wikimedia.org/wiki/File:Alfred_Sisley_-_Orchard_in_Spring,_By_-_Google_Art_Project.jpg</a:t>
            </a:r>
          </a:p>
          <a:p>
            <a:pPr>
              <a:buNone/>
            </a:pPr>
            <a:r>
              <a:rPr lang="en-US" sz="1600" dirty="0"/>
              <a:t>https://commons.wikimedia.org/wiki/File:Jan_Breughel_Ii_-_Paradise_Landscape_with_Animals_-_Google_Art_Project.jpg</a:t>
            </a:r>
          </a:p>
          <a:p>
            <a:pPr>
              <a:buNone/>
            </a:pPr>
            <a:r>
              <a:rPr lang="en-US" sz="1600" dirty="0"/>
              <a:t>https://commons.wikimedia.org/wiki/File:An_icon_depicting_King_and_Queen_(of_Georgia)_at_Holy_Trinity_(Sameba)_Cathedral,_Tbilisi,_Georgia.jpg – Margot </a:t>
            </a:r>
            <a:r>
              <a:rPr lang="en-US" sz="1600" dirty="0" err="1"/>
              <a:t>Kask</a:t>
            </a:r>
            <a:endParaRPr lang="en-US" sz="1600" dirty="0"/>
          </a:p>
          <a:p>
            <a:pPr>
              <a:buNone/>
            </a:pPr>
            <a:r>
              <a:rPr lang="en-US" sz="1600" dirty="0"/>
              <a:t>http://diglib.library.vanderbilt.edu/act-imagelink.pl?RC=48305</a:t>
            </a:r>
          </a:p>
          <a:p>
            <a:pPr>
              <a:buNone/>
            </a:pPr>
            <a:r>
              <a:rPr lang="en-US" sz="1600" dirty="0"/>
              <a:t>https://www.flickr.com/photos/daquellamanera/3994554964 - Daniel Lobo</a:t>
            </a:r>
          </a:p>
          <a:p>
            <a:pPr>
              <a:buNone/>
            </a:pPr>
            <a:r>
              <a:rPr lang="en-US" sz="1600" dirty="0"/>
              <a:t>Creative Commons Attribution </a:t>
            </a:r>
            <a:r>
              <a:rPr lang="en-US" sz="1600" dirty="0" err="1"/>
              <a:t>ShareAlike</a:t>
            </a:r>
            <a:r>
              <a:rPr lang="en-US" sz="1600" dirty="0"/>
              <a:t> - CC-BY-SA-3.0</a:t>
            </a:r>
          </a:p>
          <a:p>
            <a:pPr>
              <a:buNone/>
            </a:pPr>
            <a:r>
              <a:rPr lang="en-US" sz="1600" dirty="0"/>
              <a:t>https://commons.wikimedia.org/wiki/File:U.S._Air_Force_Airman_Basic_Tyler_Hewitt,_left,_pushes_Veronica_Nickelson_and_Airman_1st_Class_Adam_Trochesset_pushes_Roderick_Smith_while_competing_in_the_25-meter_assisted_wheelchair_race_at_the_2010_100515-F-BD983-009.jpg</a:t>
            </a:r>
          </a:p>
          <a:p>
            <a:pPr>
              <a:buNone/>
            </a:pPr>
            <a:r>
              <a:rPr lang="en-US" sz="1600" dirty="0"/>
              <a:t>Additional descriptions can be found at the Art in the Christian Tradition image library, a service of the Vanderbilt Divinity Library, http://diglib.library.vanderbilt.edu/.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67046"/>
            <a:ext cx="8763000" cy="338554"/>
          </a:xfrm>
          <a:prstGeom prst="rect">
            <a:avLst/>
          </a:prstGeom>
          <a:noFill/>
        </p:spPr>
        <p:txBody>
          <a:bodyPr wrap="square" rtlCol="0">
            <a:spAutoFit/>
          </a:bodyPr>
          <a:lstStyle/>
          <a:p>
            <a:pPr algn="ctr"/>
            <a:r>
              <a:rPr lang="en-US" sz="1600" dirty="0">
                <a:solidFill>
                  <a:schemeClr val="tx1">
                    <a:lumMod val="95000"/>
                  </a:schemeClr>
                </a:solidFill>
              </a:rPr>
              <a:t>Holy Fathers of the First Ecumenical Council, St. Petersburg Theological Seminary, St. Petersburg, Russia</a:t>
            </a:r>
          </a:p>
        </p:txBody>
      </p:sp>
      <p:pic>
        <p:nvPicPr>
          <p:cNvPr id="3" name="Picture 2">
            <a:extLst>
              <a:ext uri="{FF2B5EF4-FFF2-40B4-BE49-F238E27FC236}">
                <a16:creationId xmlns:a16="http://schemas.microsoft.com/office/drawing/2014/main" id="{02A4232A-9B07-4011-A6ED-658667A218C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52401"/>
            <a:ext cx="9144000" cy="6098977"/>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81200"/>
            <a:ext cx="6858000" cy="1754326"/>
          </a:xfrm>
          <a:prstGeom prst="rect">
            <a:avLst/>
          </a:prstGeom>
        </p:spPr>
        <p:txBody>
          <a:bodyPr wrap="square">
            <a:spAutoFit/>
          </a:bodyPr>
          <a:lstStyle/>
          <a:p>
            <a:r>
              <a:rPr lang="en-US" sz="3600" dirty="0"/>
              <a:t>Praise the LORD! </a:t>
            </a:r>
            <a:r>
              <a:rPr lang="en-US" sz="3600" dirty="0">
                <a:cs typeface="Arial" pitchFamily="34" charset="0"/>
              </a:rPr>
              <a:t> </a:t>
            </a:r>
          </a:p>
          <a:p>
            <a:r>
              <a:rPr lang="en-US" sz="3600" dirty="0">
                <a:cs typeface="Arial" pitchFamily="34" charset="0"/>
              </a:rPr>
              <a:t>Praise him, sun and moon; </a:t>
            </a:r>
          </a:p>
          <a:p>
            <a:r>
              <a:rPr lang="en-US" sz="3600" dirty="0">
                <a:cs typeface="Arial" pitchFamily="34" charset="0"/>
              </a:rPr>
              <a:t>praise him, all you shining stars!</a:t>
            </a: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148:1a, 3</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519446"/>
            <a:ext cx="8763000" cy="338554"/>
          </a:xfrm>
          <a:prstGeom prst="rect">
            <a:avLst/>
          </a:prstGeom>
          <a:noFill/>
        </p:spPr>
        <p:txBody>
          <a:bodyPr wrap="square" rtlCol="0">
            <a:spAutoFit/>
          </a:bodyPr>
          <a:lstStyle/>
          <a:p>
            <a:pPr algn="ctr"/>
            <a:r>
              <a:rPr lang="en-US" sz="1600" dirty="0">
                <a:solidFill>
                  <a:schemeClr val="tx1">
                    <a:lumMod val="95000"/>
                  </a:schemeClr>
                </a:solidFill>
              </a:rPr>
              <a:t>Starry Night  --  Vincent van Gogh, Museum of Modern Art, New York, NY</a:t>
            </a:r>
          </a:p>
        </p:txBody>
      </p:sp>
      <p:pic>
        <p:nvPicPr>
          <p:cNvPr id="3" name="Picture 2">
            <a:extLst>
              <a:ext uri="{FF2B5EF4-FFF2-40B4-BE49-F238E27FC236}">
                <a16:creationId xmlns:a16="http://schemas.microsoft.com/office/drawing/2014/main" id="{FA6D967D-BC4D-4960-AD13-2DA3295FAA9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09800" y="0"/>
            <a:ext cx="7924800" cy="6433996"/>
          </a:xfrm>
          <a:prstGeom prst="rect">
            <a:avLst/>
          </a:prstGeom>
        </p:spPr>
      </p:pic>
    </p:spTree>
    <p:extLst>
      <p:ext uri="{BB962C8B-B14F-4D97-AF65-F5344CB8AC3E}">
        <p14:creationId xmlns:p14="http://schemas.microsoft.com/office/powerpoint/2010/main" val="2362775088"/>
      </p:ext>
    </p:extLst>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2362201"/>
            <a:ext cx="6324600" cy="1200329"/>
          </a:xfrm>
          <a:prstGeom prst="rect">
            <a:avLst/>
          </a:prstGeom>
        </p:spPr>
        <p:txBody>
          <a:bodyPr wrap="square">
            <a:spAutoFit/>
          </a:bodyPr>
          <a:lstStyle/>
          <a:p>
            <a:r>
              <a:rPr lang="en-US" sz="3600" dirty="0"/>
              <a:t>Praise the LORD from the earth, you sea monsters and all deeps,</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148:7</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5494" y="5257801"/>
            <a:ext cx="2514600" cy="1354217"/>
          </a:xfrm>
          <a:prstGeom prst="rect">
            <a:avLst/>
          </a:prstGeom>
          <a:noFill/>
        </p:spPr>
        <p:txBody>
          <a:bodyPr wrap="square" rtlCol="0">
            <a:spAutoFit/>
          </a:bodyPr>
          <a:lstStyle/>
          <a:p>
            <a:pPr algn="ctr"/>
            <a:r>
              <a:rPr lang="en-US" sz="1600" dirty="0">
                <a:solidFill>
                  <a:schemeClr val="tx1">
                    <a:lumMod val="95000"/>
                  </a:schemeClr>
                </a:solidFill>
              </a:rPr>
              <a:t>Animals at the Bottom of the Sea</a:t>
            </a:r>
          </a:p>
          <a:p>
            <a:pPr algn="ctr"/>
            <a:endParaRPr lang="en-US" sz="1600" dirty="0">
              <a:solidFill>
                <a:schemeClr val="tx1">
                  <a:lumMod val="95000"/>
                </a:schemeClr>
              </a:solidFill>
            </a:endParaRPr>
          </a:p>
          <a:p>
            <a:pPr algn="ctr"/>
            <a:r>
              <a:rPr lang="en-US" sz="1600" dirty="0" err="1">
                <a:solidFill>
                  <a:schemeClr val="tx1">
                    <a:lumMod val="95000"/>
                  </a:schemeClr>
                </a:solidFill>
              </a:rPr>
              <a:t>Odilon</a:t>
            </a:r>
            <a:r>
              <a:rPr lang="en-US" sz="1600" dirty="0">
                <a:solidFill>
                  <a:schemeClr val="tx1">
                    <a:lumMod val="95000"/>
                  </a:schemeClr>
                </a:solidFill>
              </a:rPr>
              <a:t> Redon</a:t>
            </a:r>
          </a:p>
          <a:p>
            <a:pPr algn="ctr"/>
            <a:r>
              <a:rPr lang="en-US" dirty="0">
                <a:solidFill>
                  <a:schemeClr val="tx1">
                    <a:lumMod val="95000"/>
                  </a:schemeClr>
                </a:solidFill>
              </a:rPr>
              <a:t>1916</a:t>
            </a:r>
          </a:p>
        </p:txBody>
      </p:sp>
      <p:pic>
        <p:nvPicPr>
          <p:cNvPr id="2" name="Picture 1">
            <a:extLst>
              <a:ext uri="{FF2B5EF4-FFF2-40B4-BE49-F238E27FC236}">
                <a16:creationId xmlns:a16="http://schemas.microsoft.com/office/drawing/2014/main" id="{EB8DFEB2-5933-410C-B14A-E131ED7BB24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4400" y="0"/>
            <a:ext cx="5304234" cy="68580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362201"/>
            <a:ext cx="7086600" cy="1200329"/>
          </a:xfrm>
          <a:prstGeom prst="rect">
            <a:avLst/>
          </a:prstGeom>
        </p:spPr>
        <p:txBody>
          <a:bodyPr wrap="square">
            <a:spAutoFit/>
          </a:bodyPr>
          <a:lstStyle/>
          <a:p>
            <a:r>
              <a:rPr lang="en-US" sz="3600" dirty="0"/>
              <a:t>fire and hail, snow and frost, stormy wind fulfilling his command!</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Psalm 148:8</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Snowstorm  --  J. M. W. Turner, Tate Britain, London, England</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EAA970D3-93B8-49FB-9655-E40312C91F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8800" y="1"/>
            <a:ext cx="8534400" cy="6334125"/>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1235</TotalTime>
  <Words>782</Words>
  <Application>Microsoft Office PowerPoint</Application>
  <PresentationFormat>Widescreen</PresentationFormat>
  <Paragraphs>62</Paragraphs>
  <Slides>24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First Sunday after Christmas Day Year A</vt:lpstr>
      <vt:lpstr>FIFTH SUNDAY OF EASTER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121</cp:revision>
  <dcterms:created xsi:type="dcterms:W3CDTF">2016-08-31T16:46:43Z</dcterms:created>
  <dcterms:modified xsi:type="dcterms:W3CDTF">2022-11-01T15:50:40Z</dcterms:modified>
</cp:coreProperties>
</file>