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8"/>
  </p:notesMasterIdLst>
  <p:sldIdLst>
    <p:sldId id="256" r:id="rId2"/>
    <p:sldId id="282" r:id="rId3"/>
    <p:sldId id="382" r:id="rId4"/>
    <p:sldId id="383" r:id="rId5"/>
    <p:sldId id="384" r:id="rId6"/>
    <p:sldId id="385" r:id="rId7"/>
    <p:sldId id="386" r:id="rId8"/>
    <p:sldId id="387" r:id="rId9"/>
    <p:sldId id="388" r:id="rId10"/>
    <p:sldId id="391" r:id="rId11"/>
    <p:sldId id="392" r:id="rId12"/>
    <p:sldId id="395" r:id="rId13"/>
    <p:sldId id="396" r:id="rId14"/>
    <p:sldId id="397" r:id="rId15"/>
    <p:sldId id="394" r:id="rId16"/>
    <p:sldId id="399" r:id="rId17"/>
    <p:sldId id="400" r:id="rId18"/>
    <p:sldId id="401" r:id="rId19"/>
    <p:sldId id="402" r:id="rId20"/>
    <p:sldId id="403" r:id="rId21"/>
    <p:sldId id="404" r:id="rId22"/>
    <p:sldId id="405" r:id="rId23"/>
    <p:sldId id="420" r:id="rId24"/>
    <p:sldId id="419" r:id="rId25"/>
    <p:sldId id="434" r:id="rId26"/>
    <p:sldId id="29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A6B65"/>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778" y="58"/>
      </p:cViewPr>
      <p:guideLst>
        <p:guide orient="horz" pos="2160"/>
        <p:guide pos="3840"/>
      </p:guideLst>
    </p:cSldViewPr>
  </p:slideViewPr>
  <p:notesTextViewPr>
    <p:cViewPr>
      <p:scale>
        <a:sx n="100" d="100"/>
        <a:sy n="100" d="100"/>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11/1/2022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11/1/2022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 y="93427"/>
            <a:ext cx="5029200" cy="2326184"/>
          </a:xfrm>
        </p:spPr>
        <p:txBody>
          <a:bodyPr>
            <a:noAutofit/>
          </a:bodyPr>
          <a:lstStyle/>
          <a:p>
            <a:r>
              <a:rPr lang="en-US" sz="9600" dirty="0"/>
              <a:t>Easter Vigil</a:t>
            </a:r>
          </a:p>
        </p:txBody>
      </p:sp>
      <p:sp>
        <p:nvSpPr>
          <p:cNvPr id="3" name="Subtitle 2"/>
          <p:cNvSpPr>
            <a:spLocks noGrp="1"/>
          </p:cNvSpPr>
          <p:nvPr>
            <p:ph type="subTitle" idx="1"/>
          </p:nvPr>
        </p:nvSpPr>
        <p:spPr>
          <a:xfrm>
            <a:off x="2895600" y="1752600"/>
            <a:ext cx="6400800" cy="838200"/>
          </a:xfrm>
        </p:spPr>
        <p:txBody>
          <a:bodyPr>
            <a:normAutofit lnSpcReduction="10000"/>
          </a:bodyPr>
          <a:lstStyle/>
          <a:p>
            <a:r>
              <a:rPr lang="en-US" sz="5400" i="1" dirty="0">
                <a:solidFill>
                  <a:schemeClr val="tx1"/>
                </a:solidFill>
              </a:rPr>
              <a:t>Year C</a:t>
            </a:r>
          </a:p>
        </p:txBody>
      </p:sp>
      <p:sp>
        <p:nvSpPr>
          <p:cNvPr id="4" name="Rectangle 3"/>
          <p:cNvSpPr/>
          <p:nvPr/>
        </p:nvSpPr>
        <p:spPr>
          <a:xfrm>
            <a:off x="1714500" y="2590800"/>
            <a:ext cx="8839200" cy="4154984"/>
          </a:xfrm>
          <a:prstGeom prst="rect">
            <a:avLst/>
          </a:prstGeom>
          <a:solidFill>
            <a:srgbClr val="6A6B65">
              <a:alpha val="60000"/>
            </a:srgbClr>
          </a:solidFill>
        </p:spPr>
        <p:txBody>
          <a:bodyPr wrap="square">
            <a:spAutoFit/>
          </a:bodyPr>
          <a:lstStyle/>
          <a:p>
            <a:r>
              <a:rPr lang="en-US" sz="2400" dirty="0"/>
              <a:t>Genesis </a:t>
            </a:r>
            <a:r>
              <a:rPr lang="en-US" sz="2400" dirty="0" err="1"/>
              <a:t>1:1-2:4a</a:t>
            </a:r>
            <a:r>
              <a:rPr lang="en-US" sz="2400" dirty="0"/>
              <a:t> and Psalm 136:1-9, 23-26</a:t>
            </a:r>
          </a:p>
          <a:p>
            <a:r>
              <a:rPr lang="en-US" sz="2400" dirty="0"/>
              <a:t>Genesis 7:1-5, 11-18; 8:6-18; 9:8-13 and Psalm 46</a:t>
            </a:r>
          </a:p>
          <a:p>
            <a:r>
              <a:rPr lang="en-US" sz="2400" dirty="0"/>
              <a:t>Genesis 22:1-18 and Psalm 16</a:t>
            </a:r>
          </a:p>
          <a:p>
            <a:r>
              <a:rPr lang="en-US" sz="2400" dirty="0"/>
              <a:t>Exodus 14:10-31; 15:20-21 and Exodus </a:t>
            </a:r>
            <a:r>
              <a:rPr lang="en-US" sz="2400" dirty="0" err="1"/>
              <a:t>15:1b-13</a:t>
            </a:r>
            <a:r>
              <a:rPr lang="en-US" sz="2400" dirty="0"/>
              <a:t>, 17-18</a:t>
            </a:r>
          </a:p>
          <a:p>
            <a:r>
              <a:rPr lang="en-US" sz="2400" dirty="0"/>
              <a:t>Isaiah 55:1-11 and Isaiah 12:2-6</a:t>
            </a:r>
          </a:p>
          <a:p>
            <a:r>
              <a:rPr lang="en-US" sz="2400" dirty="0"/>
              <a:t>Baruch 3:9-15, 3:32-4:4 or Proverbs 8:1-8, 19-21; </a:t>
            </a:r>
            <a:r>
              <a:rPr lang="en-US" sz="2400" dirty="0" err="1"/>
              <a:t>9:4b-6</a:t>
            </a:r>
            <a:r>
              <a:rPr lang="en-US" sz="2400" dirty="0"/>
              <a:t> and Psalm 19</a:t>
            </a:r>
          </a:p>
          <a:p>
            <a:r>
              <a:rPr lang="en-US" sz="2400" dirty="0"/>
              <a:t>Ezekiel 36:24-28 and Psalm 42, 43</a:t>
            </a:r>
          </a:p>
          <a:p>
            <a:r>
              <a:rPr lang="en-US" sz="2400" dirty="0"/>
              <a:t>Ezekiel 37:1-14 and Psalm 143</a:t>
            </a:r>
          </a:p>
          <a:p>
            <a:r>
              <a:rPr lang="en-US" sz="2400" dirty="0"/>
              <a:t>Zephaniah 3:14-20 and Psalm 98 </a:t>
            </a:r>
            <a:r>
              <a:rPr lang="fi-FI" sz="2400" dirty="0"/>
              <a:t>	</a:t>
            </a:r>
          </a:p>
          <a:p>
            <a:r>
              <a:rPr lang="en-US" sz="2400" dirty="0"/>
              <a:t>Romans 6:3-11 and Psalm 114</a:t>
            </a:r>
          </a:p>
          <a:p>
            <a:r>
              <a:rPr lang="en-US" sz="2400" dirty="0"/>
              <a:t>Luke 24:1-12</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676400"/>
            <a:ext cx="7391400" cy="2862322"/>
          </a:xfrm>
          <a:prstGeom prst="rect">
            <a:avLst/>
          </a:prstGeom>
        </p:spPr>
        <p:txBody>
          <a:bodyPr wrap="square">
            <a:spAutoFit/>
          </a:bodyPr>
          <a:lstStyle/>
          <a:p>
            <a:r>
              <a:rPr lang="en-US" sz="3600" dirty="0"/>
              <a:t>"Take your son, your only son Isaac, whom you love, and go to the land of Moriah, and offer him there as a burnt offering on one of the mountains that I shall show you."</a:t>
            </a:r>
            <a:endParaRPr lang="en-US" sz="3600" dirty="0">
              <a:cs typeface="Arial" pitchFamily="34" charset="0"/>
            </a:endParaRPr>
          </a:p>
        </p:txBody>
      </p:sp>
      <p:sp>
        <p:nvSpPr>
          <p:cNvPr id="5" name="TextBox 4"/>
          <p:cNvSpPr txBox="1"/>
          <p:nvPr/>
        </p:nvSpPr>
        <p:spPr>
          <a:xfrm>
            <a:off x="5943600" y="4953001"/>
            <a:ext cx="3352800" cy="461665"/>
          </a:xfrm>
          <a:prstGeom prst="rect">
            <a:avLst/>
          </a:prstGeom>
          <a:noFill/>
        </p:spPr>
        <p:txBody>
          <a:bodyPr wrap="square" rtlCol="0">
            <a:spAutoFit/>
          </a:bodyPr>
          <a:lstStyle/>
          <a:p>
            <a:pPr algn="ctr"/>
            <a:r>
              <a:rPr lang="en-US" sz="2400" dirty="0">
                <a:solidFill>
                  <a:schemeClr val="tx1">
                    <a:lumMod val="95000"/>
                  </a:schemeClr>
                </a:solidFill>
              </a:rPr>
              <a:t>Genesis 22:2</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Sacrifice of Isaac  --  Washington Cathedral, Washington, DC</a:t>
            </a:r>
          </a:p>
        </p:txBody>
      </p:sp>
      <p:pic>
        <p:nvPicPr>
          <p:cNvPr id="3" name="Picture 2"/>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209800" y="190500"/>
            <a:ext cx="7848600" cy="6057900"/>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600200"/>
            <a:ext cx="7467600" cy="3416320"/>
          </a:xfrm>
          <a:prstGeom prst="rect">
            <a:avLst/>
          </a:prstGeom>
        </p:spPr>
        <p:txBody>
          <a:bodyPr wrap="square">
            <a:spAutoFit/>
          </a:bodyPr>
          <a:lstStyle/>
          <a:p>
            <a:r>
              <a:rPr lang="en-US" sz="3600" dirty="0"/>
              <a:t>When they came to the place that God had shown him, Abraham built an altar there and laid the wood in order. He bound his son Isaac, and laid him on the altar, on top of the wood.</a:t>
            </a:r>
          </a:p>
          <a:p>
            <a:endParaRPr lang="en-US" sz="3600" dirty="0">
              <a:cs typeface="Arial" pitchFamily="34" charset="0"/>
            </a:endParaRPr>
          </a:p>
        </p:txBody>
      </p:sp>
      <p:sp>
        <p:nvSpPr>
          <p:cNvPr id="5" name="TextBox 4"/>
          <p:cNvSpPr txBox="1"/>
          <p:nvPr/>
        </p:nvSpPr>
        <p:spPr>
          <a:xfrm>
            <a:off x="5943600" y="5105401"/>
            <a:ext cx="3352800" cy="461665"/>
          </a:xfrm>
          <a:prstGeom prst="rect">
            <a:avLst/>
          </a:prstGeom>
          <a:noFill/>
        </p:spPr>
        <p:txBody>
          <a:bodyPr wrap="square" rtlCol="0">
            <a:spAutoFit/>
          </a:bodyPr>
          <a:lstStyle/>
          <a:p>
            <a:pPr algn="ctr"/>
            <a:r>
              <a:rPr lang="en-US" sz="2400" dirty="0">
                <a:solidFill>
                  <a:schemeClr val="tx1">
                    <a:lumMod val="95000"/>
                  </a:schemeClr>
                </a:solidFill>
              </a:rPr>
              <a:t>Genesis 22:9</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Bet Alfa Synagogue 5</a:t>
            </a:r>
            <a:r>
              <a:rPr lang="en-US" sz="1600" baseline="30000" dirty="0">
                <a:solidFill>
                  <a:schemeClr val="tx1">
                    <a:lumMod val="95000"/>
                  </a:schemeClr>
                </a:solidFill>
              </a:rPr>
              <a:t>th</a:t>
            </a:r>
            <a:r>
              <a:rPr lang="en-US" sz="1600" dirty="0">
                <a:solidFill>
                  <a:schemeClr val="tx1">
                    <a:lumMod val="95000"/>
                  </a:schemeClr>
                </a:solidFill>
              </a:rPr>
              <a:t> century floor mosaic  --  Bet Alfa, Israel</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01514" y="762000"/>
            <a:ext cx="9066486" cy="5105400"/>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600200"/>
            <a:ext cx="6922770" cy="2862322"/>
          </a:xfrm>
          <a:prstGeom prst="rect">
            <a:avLst/>
          </a:prstGeom>
        </p:spPr>
        <p:txBody>
          <a:bodyPr wrap="square">
            <a:spAutoFit/>
          </a:bodyPr>
          <a:lstStyle/>
          <a:p>
            <a:r>
              <a:rPr lang="en-US" sz="3600" dirty="0"/>
              <a:t>But the angel of the LORD called to him from heaven, and said … </a:t>
            </a:r>
          </a:p>
          <a:p>
            <a:r>
              <a:rPr lang="en-US" sz="3600" dirty="0"/>
              <a:t>"Do not lay your hand on the boy or do anything to him; for now I know that you fear God …"</a:t>
            </a:r>
            <a:endParaRPr lang="en-US" sz="3600" dirty="0">
              <a:cs typeface="Arial" pitchFamily="34" charset="0"/>
            </a:endParaRPr>
          </a:p>
        </p:txBody>
      </p:sp>
      <p:sp>
        <p:nvSpPr>
          <p:cNvPr id="5" name="TextBox 4"/>
          <p:cNvSpPr txBox="1"/>
          <p:nvPr/>
        </p:nvSpPr>
        <p:spPr>
          <a:xfrm>
            <a:off x="5943600" y="5105401"/>
            <a:ext cx="3352800" cy="461665"/>
          </a:xfrm>
          <a:prstGeom prst="rect">
            <a:avLst/>
          </a:prstGeom>
          <a:noFill/>
        </p:spPr>
        <p:txBody>
          <a:bodyPr wrap="square" rtlCol="0">
            <a:spAutoFit/>
          </a:bodyPr>
          <a:lstStyle/>
          <a:p>
            <a:pPr algn="ctr"/>
            <a:r>
              <a:rPr lang="en-US" sz="2400" dirty="0">
                <a:solidFill>
                  <a:schemeClr val="tx1">
                    <a:lumMod val="95000"/>
                  </a:schemeClr>
                </a:solidFill>
              </a:rPr>
              <a:t>Genesis </a:t>
            </a:r>
            <a:r>
              <a:rPr lang="en-US" sz="2400" dirty="0" err="1">
                <a:solidFill>
                  <a:schemeClr val="tx1">
                    <a:lumMod val="95000"/>
                  </a:schemeClr>
                </a:solidFill>
              </a:rPr>
              <a:t>22:11a</a:t>
            </a:r>
            <a:r>
              <a:rPr lang="en-US" sz="2400" dirty="0">
                <a:solidFill>
                  <a:schemeClr val="tx1">
                    <a:lumMod val="95000"/>
                  </a:schemeClr>
                </a:solidFill>
              </a:rPr>
              <a:t>, </a:t>
            </a:r>
            <a:r>
              <a:rPr lang="en-US" sz="2400" dirty="0" err="1">
                <a:solidFill>
                  <a:schemeClr val="tx1">
                    <a:lumMod val="95000"/>
                  </a:schemeClr>
                </a:solidFill>
              </a:rPr>
              <a:t>12a</a:t>
            </a:r>
            <a:endParaRPr lang="en-US" sz="2400" dirty="0">
              <a:solidFill>
                <a:schemeClr val="tx1">
                  <a:lumMod val="95000"/>
                </a:schemeClr>
              </a:solidFill>
            </a:endParaRP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fr-FR" sz="1600" dirty="0" err="1">
                <a:solidFill>
                  <a:schemeClr val="tx1">
                    <a:lumMod val="95000"/>
                  </a:schemeClr>
                </a:solidFill>
              </a:rPr>
              <a:t>Abraham's</a:t>
            </a:r>
            <a:r>
              <a:rPr lang="fr-FR" sz="1600" dirty="0">
                <a:solidFill>
                  <a:schemeClr val="tx1">
                    <a:lumMod val="95000"/>
                  </a:schemeClr>
                </a:solidFill>
              </a:rPr>
              <a:t> Sacrifice  –  Peter Koenig</a:t>
            </a:r>
            <a:endParaRPr lang="en-US" sz="1600" dirty="0">
              <a:solidFill>
                <a:schemeClr val="tx1">
                  <a:lumMod val="95000"/>
                </a:schemeClr>
              </a:solidFill>
            </a:endParaRPr>
          </a:p>
        </p:txBody>
      </p:sp>
      <p:pic>
        <p:nvPicPr>
          <p:cNvPr id="5" name="Picture 4">
            <a:extLst>
              <a:ext uri="{FF2B5EF4-FFF2-40B4-BE49-F238E27FC236}">
                <a16:creationId xmlns:a16="http://schemas.microsoft.com/office/drawing/2014/main" id="{28EE737A-0E2B-4F33-A03A-2B8BDFB63B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84078" y="312420"/>
            <a:ext cx="8731522" cy="5783580"/>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2438401"/>
            <a:ext cx="7391400" cy="1200329"/>
          </a:xfrm>
          <a:prstGeom prst="rect">
            <a:avLst/>
          </a:prstGeom>
        </p:spPr>
        <p:txBody>
          <a:bodyPr wrap="square">
            <a:spAutoFit/>
          </a:bodyPr>
          <a:lstStyle/>
          <a:p>
            <a:r>
              <a:rPr lang="en-US" sz="3600" dirty="0"/>
              <a:t>You show me the path of life. In your presence there is fullness of joy;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Psalm </a:t>
            </a:r>
            <a:r>
              <a:rPr lang="en-US" sz="2400" dirty="0" err="1">
                <a:solidFill>
                  <a:schemeClr val="tx1">
                    <a:lumMod val="95000"/>
                  </a:schemeClr>
                </a:solidFill>
              </a:rPr>
              <a:t>16:11a</a:t>
            </a:r>
            <a:endParaRPr lang="en-US" sz="2400" dirty="0">
              <a:solidFill>
                <a:schemeClr val="tx1">
                  <a:lumMod val="95000"/>
                </a:schemeClr>
              </a:solidFill>
            </a:endParaRP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67046"/>
            <a:ext cx="8763000" cy="338554"/>
          </a:xfrm>
          <a:prstGeom prst="rect">
            <a:avLst/>
          </a:prstGeom>
          <a:noFill/>
        </p:spPr>
        <p:txBody>
          <a:bodyPr wrap="square" rtlCol="0">
            <a:spAutoFit/>
          </a:bodyPr>
          <a:lstStyle/>
          <a:p>
            <a:pPr algn="ctr"/>
            <a:r>
              <a:rPr lang="en-US" sz="1600" dirty="0">
                <a:solidFill>
                  <a:schemeClr val="tx1">
                    <a:lumMod val="95000"/>
                  </a:schemeClr>
                </a:solidFill>
              </a:rPr>
              <a:t>Joyful Mountain Landscape  --  Paul Klee, Yale University Art Gallery, New Haven , CT </a:t>
            </a:r>
          </a:p>
        </p:txBody>
      </p:sp>
      <p:pic>
        <p:nvPicPr>
          <p:cNvPr id="2" name="Picture 1"/>
          <p:cNvPicPr>
            <a:picLocks noChangeAspect="1"/>
          </p:cNvPicPr>
          <p:nvPr/>
        </p:nvPicPr>
        <p:blipFill>
          <a:blip r:embed="rId2"/>
          <a:stretch>
            <a:fillRect/>
          </a:stretch>
        </p:blipFill>
        <p:spPr>
          <a:xfrm>
            <a:off x="1847438" y="228601"/>
            <a:ext cx="8573324" cy="6001327"/>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1600200"/>
            <a:ext cx="7467600" cy="2862322"/>
          </a:xfrm>
          <a:prstGeom prst="rect">
            <a:avLst/>
          </a:prstGeom>
        </p:spPr>
        <p:txBody>
          <a:bodyPr wrap="square">
            <a:spAutoFit/>
          </a:bodyPr>
          <a:lstStyle/>
          <a:p>
            <a:r>
              <a:rPr lang="en-US" sz="3600" dirty="0"/>
              <a:t>Then the LORD said to Moses, "Stretch out your hand over the sea, so that the water may come back upon the Egyptians, upon their chariots and chariot drivers."</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Exodus 14:26</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Crossing the Red Sea  --  John August Swanson, serigraph, 1983</a:t>
            </a:r>
          </a:p>
        </p:txBody>
      </p:sp>
      <p:pic>
        <p:nvPicPr>
          <p:cNvPr id="2" name="Picture 1">
            <a:extLst>
              <a:ext uri="{FF2B5EF4-FFF2-40B4-BE49-F238E27FC236}">
                <a16:creationId xmlns:a16="http://schemas.microsoft.com/office/drawing/2014/main" id="{C38D634C-FDA4-410B-A207-15B226BF712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1" y="1"/>
            <a:ext cx="9144175" cy="6373213"/>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676400"/>
            <a:ext cx="7086600" cy="2308324"/>
          </a:xfrm>
          <a:prstGeom prst="rect">
            <a:avLst/>
          </a:prstGeom>
        </p:spPr>
        <p:txBody>
          <a:bodyPr wrap="square">
            <a:spAutoFit/>
          </a:bodyPr>
          <a:lstStyle/>
          <a:p>
            <a:r>
              <a:rPr lang="en-US" sz="3600" dirty="0"/>
              <a:t>God saw everything that he had made, and indeed, it was very good. And there was evening and there was morning, the sixth day.</a:t>
            </a:r>
            <a:endParaRPr lang="en-US" sz="3600" dirty="0">
              <a:cs typeface="Arial" pitchFamily="34" charset="0"/>
            </a:endParaRPr>
          </a:p>
        </p:txBody>
      </p:sp>
      <p:sp>
        <p:nvSpPr>
          <p:cNvPr id="4" name="TextBox 3"/>
          <p:cNvSpPr txBox="1"/>
          <p:nvPr/>
        </p:nvSpPr>
        <p:spPr>
          <a:xfrm>
            <a:off x="5638800" y="4953001"/>
            <a:ext cx="3352800" cy="461665"/>
          </a:xfrm>
          <a:prstGeom prst="rect">
            <a:avLst/>
          </a:prstGeom>
          <a:noFill/>
        </p:spPr>
        <p:txBody>
          <a:bodyPr wrap="square" rtlCol="0">
            <a:spAutoFit/>
          </a:bodyPr>
          <a:lstStyle/>
          <a:p>
            <a:pPr algn="ctr"/>
            <a:r>
              <a:rPr lang="en-US" sz="2400" dirty="0">
                <a:solidFill>
                  <a:schemeClr val="tx1">
                    <a:lumMod val="95000"/>
                  </a:schemeClr>
                </a:solidFill>
              </a:rPr>
              <a:t>Genesis 1:31</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462712"/>
            <a:ext cx="7467600" cy="3416320"/>
          </a:xfrm>
          <a:prstGeom prst="rect">
            <a:avLst/>
          </a:prstGeom>
        </p:spPr>
        <p:txBody>
          <a:bodyPr wrap="square">
            <a:spAutoFit/>
          </a:bodyPr>
          <a:lstStyle/>
          <a:p>
            <a:r>
              <a:rPr lang="en-US" sz="3600" dirty="0"/>
              <a:t>Then the prophet Miriam, Aaron's sister, took a tambourine in her hand; "Sing to the LORD, for he has triumphed gloriously; horse and rider he has thrown into the sea."</a:t>
            </a:r>
          </a:p>
          <a:p>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Exodus </a:t>
            </a:r>
            <a:r>
              <a:rPr lang="en-US" sz="2400" dirty="0" err="1">
                <a:solidFill>
                  <a:schemeClr val="tx1">
                    <a:lumMod val="95000"/>
                  </a:schemeClr>
                </a:solidFill>
              </a:rPr>
              <a:t>15:20a</a:t>
            </a:r>
            <a:r>
              <a:rPr lang="en-US" sz="2400" dirty="0">
                <a:solidFill>
                  <a:schemeClr val="tx1">
                    <a:lumMod val="95000"/>
                  </a:schemeClr>
                </a:solidFill>
              </a:rPr>
              <a:t>, </a:t>
            </a:r>
            <a:r>
              <a:rPr lang="en-US" sz="2400" dirty="0" err="1">
                <a:solidFill>
                  <a:schemeClr val="tx1">
                    <a:lumMod val="95000"/>
                  </a:schemeClr>
                </a:solidFill>
              </a:rPr>
              <a:t>21b</a:t>
            </a:r>
            <a:endParaRPr lang="en-US" sz="2400" dirty="0">
              <a:solidFill>
                <a:schemeClr val="tx1">
                  <a:lumMod val="95000"/>
                </a:schemeClr>
              </a:solidFill>
            </a:endParaRP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5135941"/>
            <a:ext cx="1219200" cy="1569660"/>
          </a:xfrm>
          <a:prstGeom prst="rect">
            <a:avLst/>
          </a:prstGeom>
          <a:noFill/>
        </p:spPr>
        <p:txBody>
          <a:bodyPr wrap="square" rtlCol="0">
            <a:spAutoFit/>
          </a:bodyPr>
          <a:lstStyle/>
          <a:p>
            <a:pPr algn="ctr"/>
            <a:r>
              <a:rPr lang="en-US" sz="1600" dirty="0">
                <a:solidFill>
                  <a:schemeClr val="tx1">
                    <a:lumMod val="95000"/>
                  </a:schemeClr>
                </a:solidFill>
              </a:rPr>
              <a:t>Miriam</a:t>
            </a:r>
          </a:p>
          <a:p>
            <a:pPr algn="ctr"/>
            <a:endParaRPr lang="en-US" sz="1600" dirty="0">
              <a:solidFill>
                <a:schemeClr val="tx1">
                  <a:lumMod val="95000"/>
                </a:schemeClr>
              </a:solidFill>
            </a:endParaRPr>
          </a:p>
          <a:p>
            <a:pPr algn="ctr"/>
            <a:r>
              <a:rPr lang="en-US" sz="1600" dirty="0">
                <a:solidFill>
                  <a:schemeClr val="tx1">
                    <a:lumMod val="95000"/>
                  </a:schemeClr>
                </a:solidFill>
              </a:rPr>
              <a:t>Dormition Church</a:t>
            </a:r>
          </a:p>
          <a:p>
            <a:pPr algn="ctr"/>
            <a:r>
              <a:rPr lang="en-US" sz="1600" dirty="0">
                <a:solidFill>
                  <a:schemeClr val="tx1">
                    <a:lumMod val="95000"/>
                  </a:schemeClr>
                </a:solidFill>
              </a:rPr>
              <a:t>Mt. Zion, Jerusalem</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00400" y="72166"/>
            <a:ext cx="7322344" cy="6633435"/>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1676400"/>
            <a:ext cx="7086600" cy="2308324"/>
          </a:xfrm>
          <a:prstGeom prst="rect">
            <a:avLst/>
          </a:prstGeom>
        </p:spPr>
        <p:txBody>
          <a:bodyPr wrap="square">
            <a:spAutoFit/>
          </a:bodyPr>
          <a:lstStyle/>
          <a:p>
            <a:r>
              <a:rPr lang="en-US" sz="3600" dirty="0"/>
              <a:t>In your steadfast love you led the people whom you redeemed; you guided them by your strength to your holy abode.</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Exodus 15:13</a:t>
            </a:r>
          </a:p>
        </p:txBody>
      </p:sp>
    </p:spTree>
    <p:extLst>
      <p:ext uri="{BB962C8B-B14F-4D97-AF65-F5344CB8AC3E}">
        <p14:creationId xmlns:p14="http://schemas.microsoft.com/office/powerpoint/2010/main" val="3655060425"/>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The Immigrant’s Ship  --  John </a:t>
            </a:r>
            <a:r>
              <a:rPr lang="en-US" sz="1600" dirty="0" err="1">
                <a:solidFill>
                  <a:schemeClr val="tx1">
                    <a:lumMod val="95000"/>
                  </a:schemeClr>
                </a:solidFill>
              </a:rPr>
              <a:t>Dollman</a:t>
            </a:r>
            <a:r>
              <a:rPr lang="en-US" sz="1600" dirty="0">
                <a:solidFill>
                  <a:schemeClr val="tx1">
                    <a:lumMod val="95000"/>
                  </a:schemeClr>
                </a:solidFill>
              </a:rPr>
              <a:t>, Art Gallery of South Australia, Adelaide, Australia</a:t>
            </a: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12562" y="183224"/>
            <a:ext cx="8626838" cy="5912777"/>
          </a:xfrm>
          <a:prstGeom prst="rect">
            <a:avLst/>
          </a:prstGeom>
        </p:spPr>
      </p:pic>
    </p:spTree>
    <p:extLst>
      <p:ext uri="{BB962C8B-B14F-4D97-AF65-F5344CB8AC3E}">
        <p14:creationId xmlns:p14="http://schemas.microsoft.com/office/powerpoint/2010/main" val="417516633"/>
      </p:ext>
    </p:extLst>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828800"/>
            <a:ext cx="7467600" cy="2308324"/>
          </a:xfrm>
          <a:prstGeom prst="rect">
            <a:avLst/>
          </a:prstGeom>
        </p:spPr>
        <p:txBody>
          <a:bodyPr wrap="square">
            <a:spAutoFit/>
          </a:bodyPr>
          <a:lstStyle/>
          <a:p>
            <a:r>
              <a:rPr lang="en-US" sz="3600" dirty="0"/>
              <a:t>The women were terrified … but the men said to them, "Why do you </a:t>
            </a:r>
            <a:r>
              <a:rPr lang="en-US" sz="3600"/>
              <a:t>look for </a:t>
            </a:r>
            <a:r>
              <a:rPr lang="en-US" sz="3600" dirty="0"/>
              <a:t>the living among the dead? He is not here, but has risen."</a:t>
            </a:r>
          </a:p>
        </p:txBody>
      </p:sp>
      <p:sp>
        <p:nvSpPr>
          <p:cNvPr id="5" name="TextBox 4"/>
          <p:cNvSpPr txBox="1"/>
          <p:nvPr/>
        </p:nvSpPr>
        <p:spPr>
          <a:xfrm>
            <a:off x="5867400" y="4724401"/>
            <a:ext cx="3352800" cy="461665"/>
          </a:xfrm>
          <a:prstGeom prst="rect">
            <a:avLst/>
          </a:prstGeom>
          <a:noFill/>
        </p:spPr>
        <p:txBody>
          <a:bodyPr wrap="square" rtlCol="0">
            <a:spAutoFit/>
          </a:bodyPr>
          <a:lstStyle/>
          <a:p>
            <a:pPr algn="ctr"/>
            <a:r>
              <a:rPr lang="en-US" sz="2400" dirty="0">
                <a:solidFill>
                  <a:schemeClr val="tx1">
                    <a:lumMod val="95000"/>
                  </a:schemeClr>
                </a:solidFill>
              </a:rPr>
              <a:t>Luke 24:5ac</a:t>
            </a:r>
          </a:p>
        </p:txBody>
      </p:sp>
    </p:spTree>
    <p:extLst>
      <p:ext uri="{BB962C8B-B14F-4D97-AF65-F5344CB8AC3E}">
        <p14:creationId xmlns:p14="http://schemas.microsoft.com/office/powerpoint/2010/main" val="2943123664"/>
      </p:ext>
    </p:extLst>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Empty Tomb  -- JESUS </a:t>
            </a:r>
            <a:r>
              <a:rPr lang="en-US" sz="1600" dirty="0" err="1">
                <a:solidFill>
                  <a:schemeClr val="tx1">
                    <a:lumMod val="95000"/>
                  </a:schemeClr>
                </a:solidFill>
              </a:rPr>
              <a:t>MAFA</a:t>
            </a:r>
            <a:r>
              <a:rPr lang="en-US" sz="1600" dirty="0">
                <a:solidFill>
                  <a:schemeClr val="tx1">
                    <a:lumMod val="95000"/>
                  </a:schemeClr>
                </a:solidFill>
              </a:rPr>
              <a:t>, Cameroon</a:t>
            </a:r>
          </a:p>
        </p:txBody>
      </p:sp>
      <p:pic>
        <p:nvPicPr>
          <p:cNvPr id="5" name="Picture 4">
            <a:extLst>
              <a:ext uri="{FF2B5EF4-FFF2-40B4-BE49-F238E27FC236}">
                <a16:creationId xmlns:a16="http://schemas.microsoft.com/office/drawing/2014/main" id="{913BBBA4-7D30-4A81-8277-86E125EC227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4177"/>
            <a:ext cx="9144000" cy="6081823"/>
          </a:xfrm>
          <a:prstGeom prst="rect">
            <a:avLst/>
          </a:prstGeom>
        </p:spPr>
      </p:pic>
    </p:spTree>
    <p:extLst>
      <p:ext uri="{BB962C8B-B14F-4D97-AF65-F5344CB8AC3E}">
        <p14:creationId xmlns:p14="http://schemas.microsoft.com/office/powerpoint/2010/main" val="2474884575"/>
      </p:ext>
    </p:extLst>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r>
              <a:rPr lang="en-US" sz="1050" b="0" i="0" dirty="0">
                <a:solidFill>
                  <a:srgbClr val="000000"/>
                </a:solidFill>
                <a:effectLst/>
                <a:latin typeface="Trebuchet MS" panose="020B0603020202020204" pitchFamily="34" charset="0"/>
              </a:rPr>
              <a:t>flickr.com/photos/dominikkustra/4013203751</a:t>
            </a:r>
            <a:endParaRPr lang="en-US" sz="1600" dirty="0"/>
          </a:p>
          <a:p>
            <a:pPr>
              <a:buNone/>
            </a:pPr>
            <a:r>
              <a:rPr lang="en-US" sz="1600" dirty="0"/>
              <a:t>https://www.flickr.com/photos/dominikkustra/4013203751</a:t>
            </a:r>
          </a:p>
          <a:p>
            <a:pPr>
              <a:buNone/>
            </a:pPr>
            <a:r>
              <a:rPr lang="en-US" sz="1600" dirty="0"/>
              <a:t>https://commons.wikimedia.org/wiki/File:Stained_glass_window_Washington_National_Cathedral_2012_06.JPG</a:t>
            </a:r>
          </a:p>
          <a:p>
            <a:pPr>
              <a:buNone/>
            </a:pPr>
            <a:r>
              <a:rPr lang="en-US" sz="1600" dirty="0"/>
              <a:t>http://commons.wikimedia.org/wiki/File:Noahs_Ark.jpg</a:t>
            </a:r>
          </a:p>
          <a:p>
            <a:pPr>
              <a:buNone/>
            </a:pPr>
            <a:r>
              <a:rPr lang="en-US" sz="1600" dirty="0"/>
              <a:t>www.JohnAugustSwanson.com - copyright 1974 by John August Swanson</a:t>
            </a:r>
          </a:p>
          <a:p>
            <a:pPr>
              <a:buNone/>
            </a:pPr>
            <a:r>
              <a:rPr lang="en-US" sz="1600" dirty="0"/>
              <a:t>http://www.flickr.com/photos/sshb/2253871778/</a:t>
            </a:r>
          </a:p>
          <a:p>
            <a:pPr>
              <a:buNone/>
            </a:pPr>
            <a:r>
              <a:rPr lang="en-US" sz="1600" dirty="0"/>
              <a:t>https://www.flickr.com/photos/dnwinterburn/8587586562</a:t>
            </a:r>
          </a:p>
          <a:p>
            <a:pPr>
              <a:buNone/>
            </a:pPr>
            <a:r>
              <a:rPr lang="en-US" sz="1600" dirty="0"/>
              <a:t>https://www.pwkoenig.co.uk/</a:t>
            </a:r>
          </a:p>
          <a:p>
            <a:pPr>
              <a:buNone/>
            </a:pPr>
            <a:r>
              <a:rPr lang="en-US" sz="1600" dirty="0"/>
              <a:t>http://commons.wikimedia.org/wiki/File:Heitere_Gebirgslandschaft_by_Paul_Klee_1929.jpeg</a:t>
            </a:r>
          </a:p>
          <a:p>
            <a:pPr>
              <a:buNone/>
            </a:pPr>
            <a:r>
              <a:rPr lang="en-US" sz="1600" dirty="0"/>
              <a:t>www.JohnAugustSwanson.com - copyright 1983 by John August Swanson</a:t>
            </a:r>
          </a:p>
          <a:p>
            <a:pPr>
              <a:buNone/>
            </a:pPr>
            <a:r>
              <a:rPr lang="en-US" sz="1600" dirty="0"/>
              <a:t>https://commons.wikimedia.org/wiki/File:Miriam_IMG_28071.JPG</a:t>
            </a:r>
          </a:p>
          <a:p>
            <a:pPr>
              <a:buNone/>
            </a:pPr>
            <a:r>
              <a:rPr lang="en-US" sz="1600" dirty="0"/>
              <a:t>https://</a:t>
            </a:r>
            <a:r>
              <a:rPr lang="en-US" sz="1600" dirty="0" err="1"/>
              <a:t>commons.wikimedia.org</a:t>
            </a:r>
            <a:r>
              <a:rPr lang="en-US" sz="1600" dirty="0"/>
              <a:t>/wiki/File:John_C._Dollman_-_The_immigrants%27_ship_-_Google_Art_Project.jpg</a:t>
            </a:r>
          </a:p>
          <a:p>
            <a:pPr>
              <a:buNone/>
            </a:pPr>
            <a:r>
              <a:rPr lang="en-US" sz="1600" dirty="0"/>
              <a:t>http://diglib.library.vanderbilt.edu/act-imagelink.pl?RC=48301</a:t>
            </a:r>
          </a:p>
          <a:p>
            <a:pPr>
              <a:buNone/>
            </a:pPr>
            <a:endParaRPr lang="en-US" sz="1600" dirty="0"/>
          </a:p>
          <a:p>
            <a:pPr>
              <a:buNone/>
            </a:pPr>
            <a:r>
              <a:rPr lang="en-US" sz="1600" dirty="0"/>
              <a:t>Additional descriptions can be found at the Art in the Christian Tradition image library, a service of the Vanderbilt Divinity Library, http://</a:t>
            </a:r>
            <a:r>
              <a:rPr lang="en-US" sz="1600" dirty="0" err="1"/>
              <a:t>diglib.library.vanderbilt.edu</a:t>
            </a:r>
            <a:r>
              <a:rPr lang="en-US" sz="1600" dirty="0"/>
              <a:t>/.  All images available via Creative Commons 3.0 License.</a:t>
            </a:r>
          </a:p>
          <a:p>
            <a:endParaRPr lang="en-US" sz="14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95400" y="6412468"/>
            <a:ext cx="10363200" cy="338554"/>
          </a:xfrm>
          <a:prstGeom prst="rect">
            <a:avLst/>
          </a:prstGeom>
          <a:noFill/>
        </p:spPr>
        <p:txBody>
          <a:bodyPr wrap="square" rtlCol="0">
            <a:spAutoFit/>
          </a:bodyPr>
          <a:lstStyle/>
          <a:p>
            <a:pPr algn="ctr"/>
            <a:r>
              <a:rPr lang="en-US" sz="1600" dirty="0">
                <a:solidFill>
                  <a:schemeClr val="tx1">
                    <a:lumMod val="95000"/>
                  </a:schemeClr>
                </a:solidFill>
              </a:rPr>
              <a:t>Creation  --  </a:t>
            </a:r>
            <a:r>
              <a:rPr lang="en-US" sz="1600" dirty="0" err="1">
                <a:solidFill>
                  <a:schemeClr val="tx1">
                    <a:lumMod val="95000"/>
                  </a:schemeClr>
                </a:solidFill>
              </a:rPr>
              <a:t>Songea</a:t>
            </a:r>
            <a:r>
              <a:rPr lang="en-US" sz="1600" dirty="0">
                <a:solidFill>
                  <a:schemeClr val="tx1">
                    <a:lumMod val="95000"/>
                  </a:schemeClr>
                </a:solidFill>
              </a:rPr>
              <a:t> Cathedral, Tanzania</a:t>
            </a:r>
          </a:p>
        </p:txBody>
      </p:sp>
      <p:pic>
        <p:nvPicPr>
          <p:cNvPr id="5" name="Picture 4">
            <a:extLst>
              <a:ext uri="{FF2B5EF4-FFF2-40B4-BE49-F238E27FC236}">
                <a16:creationId xmlns:a16="http://schemas.microsoft.com/office/drawing/2014/main" id="{2283E8E1-0D6B-47A7-9601-0363EB0FB93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0" y="1"/>
            <a:ext cx="9334030" cy="6248400"/>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1828800"/>
            <a:ext cx="6934200" cy="2308324"/>
          </a:xfrm>
          <a:prstGeom prst="rect">
            <a:avLst/>
          </a:prstGeom>
        </p:spPr>
        <p:txBody>
          <a:bodyPr wrap="square">
            <a:spAutoFit/>
          </a:bodyPr>
          <a:lstStyle/>
          <a:p>
            <a:r>
              <a:rPr lang="en-US" sz="3600" dirty="0"/>
              <a:t>O give thanks to the LORD, for he is good … who spread out the earth on the waters, for his steadfast love endures forever;</a:t>
            </a:r>
            <a:endParaRPr lang="en-US" sz="3600" dirty="0">
              <a:cs typeface="Arial" pitchFamily="34" charset="0"/>
            </a:endParaRPr>
          </a:p>
        </p:txBody>
      </p:sp>
      <p:sp>
        <p:nvSpPr>
          <p:cNvPr id="5" name="TextBox 4"/>
          <p:cNvSpPr txBox="1"/>
          <p:nvPr/>
        </p:nvSpPr>
        <p:spPr>
          <a:xfrm>
            <a:off x="6172200" y="4572001"/>
            <a:ext cx="3352800" cy="461665"/>
          </a:xfrm>
          <a:prstGeom prst="rect">
            <a:avLst/>
          </a:prstGeom>
          <a:noFill/>
        </p:spPr>
        <p:txBody>
          <a:bodyPr wrap="square" rtlCol="0">
            <a:spAutoFit/>
          </a:bodyPr>
          <a:lstStyle/>
          <a:p>
            <a:pPr algn="ctr"/>
            <a:r>
              <a:rPr lang="en-US" sz="2400" dirty="0">
                <a:solidFill>
                  <a:schemeClr val="tx1">
                    <a:lumMod val="95000"/>
                  </a:schemeClr>
                </a:solidFill>
              </a:rPr>
              <a:t>Psalm </a:t>
            </a:r>
            <a:r>
              <a:rPr lang="en-US" sz="2400" dirty="0" err="1">
                <a:solidFill>
                  <a:schemeClr val="tx1">
                    <a:lumMod val="95000"/>
                  </a:schemeClr>
                </a:solidFill>
              </a:rPr>
              <a:t>136:1a</a:t>
            </a:r>
            <a:r>
              <a:rPr lang="en-US" sz="2400" dirty="0">
                <a:solidFill>
                  <a:schemeClr val="tx1">
                    <a:lumMod val="95000"/>
                  </a:schemeClr>
                </a:solidFill>
              </a:rPr>
              <a:t>, 6</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5536049"/>
            <a:ext cx="3200400" cy="1169551"/>
          </a:xfrm>
          <a:prstGeom prst="rect">
            <a:avLst/>
          </a:prstGeom>
          <a:noFill/>
        </p:spPr>
        <p:txBody>
          <a:bodyPr wrap="square" rtlCol="0">
            <a:spAutoFit/>
          </a:bodyPr>
          <a:lstStyle/>
          <a:p>
            <a:pPr algn="ctr"/>
            <a:r>
              <a:rPr lang="en-US" sz="1400" dirty="0">
                <a:solidFill>
                  <a:schemeClr val="tx1">
                    <a:lumMod val="95000"/>
                  </a:schemeClr>
                </a:solidFill>
              </a:rPr>
              <a:t>Creation  - The Waters</a:t>
            </a:r>
          </a:p>
          <a:p>
            <a:pPr algn="ctr"/>
            <a:endParaRPr lang="en-US" sz="1400" dirty="0">
              <a:solidFill>
                <a:schemeClr val="tx1">
                  <a:lumMod val="95000"/>
                </a:schemeClr>
              </a:solidFill>
            </a:endParaRPr>
          </a:p>
          <a:p>
            <a:pPr algn="ctr"/>
            <a:r>
              <a:rPr lang="en-US" sz="1400" dirty="0">
                <a:solidFill>
                  <a:schemeClr val="tx1">
                    <a:lumMod val="95000"/>
                  </a:schemeClr>
                </a:solidFill>
              </a:rPr>
              <a:t>Rowan and Irene LeCompte</a:t>
            </a:r>
          </a:p>
          <a:p>
            <a:pPr algn="ctr"/>
            <a:r>
              <a:rPr lang="en-US" sz="1400" dirty="0">
                <a:solidFill>
                  <a:schemeClr val="tx1">
                    <a:lumMod val="95000"/>
                  </a:schemeClr>
                </a:solidFill>
              </a:rPr>
              <a:t>National Cathedral</a:t>
            </a:r>
          </a:p>
          <a:p>
            <a:pPr algn="ctr"/>
            <a:r>
              <a:rPr lang="en-US" sz="1400" dirty="0">
                <a:solidFill>
                  <a:schemeClr val="tx1">
                    <a:lumMod val="95000"/>
                  </a:schemeClr>
                </a:solidFill>
              </a:rPr>
              <a:t>Washington, DC</a:t>
            </a:r>
          </a:p>
        </p:txBody>
      </p:sp>
      <p:pic>
        <p:nvPicPr>
          <p:cNvPr id="5" name="Picture 4">
            <a:extLst>
              <a:ext uri="{FF2B5EF4-FFF2-40B4-BE49-F238E27FC236}">
                <a16:creationId xmlns:a16="http://schemas.microsoft.com/office/drawing/2014/main" id="{441BF7EC-507E-45E1-B9B2-96ABBE9EC50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6799" y="76201"/>
            <a:ext cx="4521201" cy="678180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356661"/>
            <a:ext cx="7467600" cy="3416320"/>
          </a:xfrm>
          <a:prstGeom prst="rect">
            <a:avLst/>
          </a:prstGeom>
        </p:spPr>
        <p:txBody>
          <a:bodyPr wrap="square">
            <a:spAutoFit/>
          </a:bodyPr>
          <a:lstStyle/>
          <a:p>
            <a:r>
              <a:rPr lang="en-US" sz="3600" dirty="0"/>
              <a:t>“Bring out with you every living thing that is with you of all flesh--birds and animals and every creeping thing that creeps on the earth--so that they may abound on the earth, and be fruitful and multiply on the earth."</a:t>
            </a:r>
            <a:endParaRPr lang="en-US" sz="3600" dirty="0">
              <a:cs typeface="Arial" pitchFamily="34" charset="0"/>
            </a:endParaRPr>
          </a:p>
        </p:txBody>
      </p:sp>
      <p:sp>
        <p:nvSpPr>
          <p:cNvPr id="5" name="TextBox 4"/>
          <p:cNvSpPr txBox="1"/>
          <p:nvPr/>
        </p:nvSpPr>
        <p:spPr>
          <a:xfrm>
            <a:off x="5791200" y="5257801"/>
            <a:ext cx="3352800" cy="461665"/>
          </a:xfrm>
          <a:prstGeom prst="rect">
            <a:avLst/>
          </a:prstGeom>
          <a:noFill/>
        </p:spPr>
        <p:txBody>
          <a:bodyPr wrap="square" rtlCol="0">
            <a:spAutoFit/>
          </a:bodyPr>
          <a:lstStyle/>
          <a:p>
            <a:pPr algn="ctr"/>
            <a:r>
              <a:rPr lang="en-US" sz="2400" dirty="0">
                <a:solidFill>
                  <a:schemeClr val="tx1">
                    <a:lumMod val="95000"/>
                  </a:schemeClr>
                </a:solidFill>
              </a:rPr>
              <a:t>Genesis 8:17</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40059" y="6400800"/>
            <a:ext cx="8763000" cy="307777"/>
          </a:xfrm>
          <a:prstGeom prst="rect">
            <a:avLst/>
          </a:prstGeom>
          <a:noFill/>
        </p:spPr>
        <p:txBody>
          <a:bodyPr wrap="square" rtlCol="0">
            <a:spAutoFit/>
          </a:bodyPr>
          <a:lstStyle/>
          <a:p>
            <a:pPr algn="ctr"/>
            <a:r>
              <a:rPr lang="en-US" sz="1400" dirty="0">
                <a:solidFill>
                  <a:schemeClr val="tx1">
                    <a:lumMod val="95000"/>
                  </a:schemeClr>
                </a:solidFill>
              </a:rPr>
              <a:t>Noah’s Ark  --  Edward Hicks, Philadelphia Museum of Art, Philadelphia, PA</a:t>
            </a:r>
          </a:p>
        </p:txBody>
      </p:sp>
      <p:pic>
        <p:nvPicPr>
          <p:cNvPr id="2" name="Picture 1"/>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08518" y="1"/>
            <a:ext cx="8026082" cy="6262193"/>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03274"/>
            <a:ext cx="6934200" cy="1754326"/>
          </a:xfrm>
          <a:prstGeom prst="rect">
            <a:avLst/>
          </a:prstGeom>
        </p:spPr>
        <p:txBody>
          <a:bodyPr wrap="square">
            <a:spAutoFit/>
          </a:bodyPr>
          <a:lstStyle/>
          <a:p>
            <a:r>
              <a:rPr lang="en-US" sz="3600" dirty="0"/>
              <a:t>I have set my bow in the clouds, and it shall be a sign of the covenant between me and the earth.</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Genesis 9:13</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015E6E-E14C-4601-8509-3FACA6B8AD3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505200" y="7007"/>
            <a:ext cx="6934200" cy="6774793"/>
          </a:xfrm>
          <a:prstGeom prst="rect">
            <a:avLst/>
          </a:prstGeom>
        </p:spPr>
      </p:pic>
      <p:sp>
        <p:nvSpPr>
          <p:cNvPr id="5" name="TextBox 4">
            <a:extLst>
              <a:ext uri="{FF2B5EF4-FFF2-40B4-BE49-F238E27FC236}">
                <a16:creationId xmlns:a16="http://schemas.microsoft.com/office/drawing/2014/main" id="{B796189F-6A56-45E7-8148-4A7EB8916A2C}"/>
              </a:ext>
            </a:extLst>
          </p:cNvPr>
          <p:cNvSpPr txBox="1"/>
          <p:nvPr/>
        </p:nvSpPr>
        <p:spPr>
          <a:xfrm>
            <a:off x="1905000" y="5671925"/>
            <a:ext cx="1600200" cy="1077218"/>
          </a:xfrm>
          <a:prstGeom prst="rect">
            <a:avLst/>
          </a:prstGeom>
          <a:noFill/>
        </p:spPr>
        <p:txBody>
          <a:bodyPr wrap="square" rtlCol="0">
            <a:spAutoFit/>
          </a:bodyPr>
          <a:lstStyle/>
          <a:p>
            <a:pPr algn="ctr"/>
            <a:r>
              <a:rPr lang="en-US" sz="1600" dirty="0"/>
              <a:t>Rainbow</a:t>
            </a:r>
          </a:p>
          <a:p>
            <a:pPr algn="ctr"/>
            <a:endParaRPr lang="en-US" sz="1600" dirty="0"/>
          </a:p>
          <a:p>
            <a:pPr algn="ctr"/>
            <a:r>
              <a:rPr lang="en-US" sz="1600" dirty="0"/>
              <a:t>John August Swanson</a:t>
            </a:r>
          </a:p>
        </p:txBody>
      </p:sp>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1276</TotalTime>
  <Words>929</Words>
  <Application>Microsoft Office PowerPoint</Application>
  <PresentationFormat>Widescreen</PresentationFormat>
  <Paragraphs>77</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Trebuchet MS</vt:lpstr>
      <vt:lpstr>First Sunday after Christmas Day Year A</vt:lpstr>
      <vt:lpstr>Easter Vigil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139</cp:revision>
  <dcterms:created xsi:type="dcterms:W3CDTF">2016-08-31T16:46:43Z</dcterms:created>
  <dcterms:modified xsi:type="dcterms:W3CDTF">2022-11-01T15:49:36Z</dcterms:modified>
</cp:coreProperties>
</file>