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410" r:id="rId3"/>
    <p:sldId id="402" r:id="rId4"/>
    <p:sldId id="412" r:id="rId5"/>
    <p:sldId id="413" r:id="rId6"/>
    <p:sldId id="414" r:id="rId7"/>
    <p:sldId id="419" r:id="rId8"/>
    <p:sldId id="416" r:id="rId9"/>
    <p:sldId id="404" r:id="rId10"/>
    <p:sldId id="418" r:id="rId11"/>
    <p:sldId id="429" r:id="rId12"/>
    <p:sldId id="417" r:id="rId13"/>
    <p:sldId id="421" r:id="rId14"/>
    <p:sldId id="398" r:id="rId15"/>
    <p:sldId id="394" r:id="rId16"/>
    <p:sldId id="430" r:id="rId17"/>
    <p:sldId id="385" r:id="rId18"/>
    <p:sldId id="386" r:id="rId19"/>
    <p:sldId id="387" r:id="rId20"/>
    <p:sldId id="408" r:id="rId21"/>
    <p:sldId id="409" r:id="rId22"/>
    <p:sldId id="390" r:id="rId23"/>
    <p:sldId id="391" r:id="rId24"/>
    <p:sldId id="392" r:id="rId25"/>
    <p:sldId id="426"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431C"/>
    <a:srgbClr val="3A291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10" autoAdjust="0"/>
    <p:restoredTop sz="94660"/>
  </p:normalViewPr>
  <p:slideViewPr>
    <p:cSldViewPr>
      <p:cViewPr varScale="1">
        <p:scale>
          <a:sx n="75" d="100"/>
          <a:sy n="75" d="100"/>
        </p:scale>
        <p:origin x="950" y="58"/>
      </p:cViewPr>
      <p:guideLst>
        <p:guide orient="horz" pos="2160"/>
        <p:guide pos="3840"/>
      </p:guideLst>
    </p:cSldViewPr>
  </p:slideViewPr>
  <p:notesTextViewPr>
    <p:cViewPr>
      <p:scale>
        <a:sx n="100" d="100"/>
        <a:sy n="100" d="100"/>
      </p:scale>
      <p:origin x="0" y="0"/>
    </p:cViewPr>
  </p:notesTextViewPr>
  <p:sorterViewPr>
    <p:cViewPr>
      <p:scale>
        <a:sx n="60" d="100"/>
        <a:sy n="60" d="100"/>
      </p:scale>
      <p:origin x="0" y="-9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18</a:t>
            </a:fld>
            <a:endParaRPr lang="en-US"/>
          </a:p>
        </p:txBody>
      </p:sp>
    </p:spTree>
    <p:extLst>
      <p:ext uri="{BB962C8B-B14F-4D97-AF65-F5344CB8AC3E}">
        <p14:creationId xmlns:p14="http://schemas.microsoft.com/office/powerpoint/2010/main" val="1055352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20</a:t>
            </a:fld>
            <a:endParaRPr lang="en-US"/>
          </a:p>
        </p:txBody>
      </p:sp>
    </p:spTree>
    <p:extLst>
      <p:ext uri="{BB962C8B-B14F-4D97-AF65-F5344CB8AC3E}">
        <p14:creationId xmlns:p14="http://schemas.microsoft.com/office/powerpoint/2010/main" val="2508832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815976"/>
            <a:ext cx="8458200" cy="1698625"/>
          </a:xfrm>
        </p:spPr>
        <p:txBody>
          <a:bodyPr>
            <a:noAutofit/>
          </a:bodyPr>
          <a:lstStyle/>
          <a:p>
            <a:r>
              <a:rPr lang="en-US" sz="8800" dirty="0"/>
              <a:t>DAY OF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676400" y="5791201"/>
            <a:ext cx="8839200" cy="954107"/>
          </a:xfrm>
          <a:prstGeom prst="rect">
            <a:avLst/>
          </a:prstGeom>
          <a:solidFill>
            <a:srgbClr val="51431C">
              <a:alpha val="70000"/>
            </a:srgbClr>
          </a:solidFill>
        </p:spPr>
        <p:txBody>
          <a:bodyPr wrap="square">
            <a:spAutoFit/>
          </a:bodyPr>
          <a:lstStyle/>
          <a:p>
            <a:pPr algn="ctr"/>
            <a:r>
              <a:rPr lang="en-US" sz="2800" dirty="0"/>
              <a:t>Acts 2:1-21 or Genesis 11:1-9  •  Psalm 104:24-34, 35b  Romans 8:14-17 or Acts 2:1-21  •  John 14:8-17, (25-27)</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435340"/>
            <a:ext cx="3048000" cy="1354217"/>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a:solidFill>
                  <a:schemeClr val="tx1">
                    <a:lumMod val="95000"/>
                  </a:schemeClr>
                </a:solidFill>
              </a:rPr>
              <a:t>William </a:t>
            </a:r>
            <a:r>
              <a:rPr lang="en-US" sz="1600" dirty="0" err="1">
                <a:solidFill>
                  <a:schemeClr val="tx1">
                    <a:lumMod val="95000"/>
                  </a:schemeClr>
                </a:solidFill>
              </a:rPr>
              <a:t>Vrelant</a:t>
            </a:r>
            <a:endParaRPr lang="en-US" sz="1600" dirty="0">
              <a:solidFill>
                <a:schemeClr val="tx1">
                  <a:lumMod val="95000"/>
                </a:schemeClr>
              </a:solidFill>
            </a:endParaRPr>
          </a:p>
          <a:p>
            <a:pPr algn="ctr"/>
            <a:r>
              <a:rPr lang="en-US" sz="1600" dirty="0">
                <a:solidFill>
                  <a:schemeClr val="tx1">
                    <a:lumMod val="95000"/>
                  </a:schemeClr>
                </a:solidFill>
              </a:rPr>
              <a:t>Getty Center</a:t>
            </a:r>
          </a:p>
          <a:p>
            <a:pPr algn="ctr"/>
            <a:r>
              <a:rPr lang="en-US" sz="1600" dirty="0">
                <a:solidFill>
                  <a:schemeClr val="tx1">
                    <a:lumMod val="95000"/>
                  </a:schemeClr>
                </a:solidFill>
              </a:rPr>
              <a:t>Los Angeles, CA</a:t>
            </a:r>
            <a:endParaRPr lang="en-US" dirty="0">
              <a:solidFill>
                <a:schemeClr val="tx1">
                  <a:lumMod val="95000"/>
                </a:schemeClr>
              </a:solidFill>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07650" y="46672"/>
            <a:ext cx="5903151" cy="6811328"/>
          </a:xfrm>
          <a:prstGeom prst="rect">
            <a:avLst/>
          </a:prstGeom>
        </p:spPr>
      </p:pic>
    </p:spTree>
    <p:extLst>
      <p:ext uri="{BB962C8B-B14F-4D97-AF65-F5344CB8AC3E}">
        <p14:creationId xmlns:p14="http://schemas.microsoft.com/office/powerpoint/2010/main" val="81441545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Pentecost  --  Early 16</a:t>
            </a:r>
            <a:r>
              <a:rPr lang="en-US" sz="1400" baseline="30000" dirty="0">
                <a:solidFill>
                  <a:schemeClr val="tx1">
                    <a:lumMod val="95000"/>
                  </a:schemeClr>
                </a:solidFill>
              </a:rPr>
              <a:t>th</a:t>
            </a:r>
            <a:r>
              <a:rPr lang="en-US" sz="1400" dirty="0">
                <a:solidFill>
                  <a:schemeClr val="tx1">
                    <a:lumMod val="95000"/>
                  </a:schemeClr>
                </a:solidFill>
              </a:rPr>
              <a:t> century Choirstall, Amiens Cathedral, Amiens, France </a:t>
            </a:r>
          </a:p>
        </p:txBody>
      </p:sp>
      <p:pic>
        <p:nvPicPr>
          <p:cNvPr id="2" name="Picture 1"/>
          <p:cNvPicPr>
            <a:picLocks noChangeAspect="1"/>
          </p:cNvPicPr>
          <p:nvPr/>
        </p:nvPicPr>
        <p:blipFill>
          <a:blip r:embed="rId2"/>
          <a:stretch>
            <a:fillRect/>
          </a:stretch>
        </p:blipFill>
        <p:spPr>
          <a:xfrm>
            <a:off x="2178423" y="457200"/>
            <a:ext cx="7956177" cy="5410200"/>
          </a:xfrm>
          <a:prstGeom prst="rect">
            <a:avLst/>
          </a:prstGeom>
        </p:spPr>
      </p:pic>
    </p:spTree>
    <p:extLst>
      <p:ext uri="{BB962C8B-B14F-4D97-AF65-F5344CB8AC3E}">
        <p14:creationId xmlns:p14="http://schemas.microsoft.com/office/powerpoint/2010/main" val="1328888375"/>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07510"/>
            <a:ext cx="1752600" cy="1384995"/>
          </a:xfrm>
          <a:prstGeom prst="rect">
            <a:avLst/>
          </a:prstGeom>
          <a:noFill/>
        </p:spPr>
        <p:txBody>
          <a:bodyPr wrap="square" rtlCol="0">
            <a:spAutoFit/>
          </a:bodyPr>
          <a:lstStyle/>
          <a:p>
            <a:pPr algn="ctr"/>
            <a:r>
              <a:rPr lang="en-US" sz="1400" dirty="0">
                <a:solidFill>
                  <a:schemeClr val="tx1">
                    <a:lumMod val="95000"/>
                  </a:schemeClr>
                </a:solidFill>
              </a:rPr>
              <a:t>Pentecost</a:t>
            </a:r>
          </a:p>
          <a:p>
            <a:pPr algn="ctr"/>
            <a:endParaRPr lang="en-US" sz="1400" dirty="0">
              <a:solidFill>
                <a:schemeClr val="tx1">
                  <a:lumMod val="95000"/>
                </a:schemeClr>
              </a:solidFill>
            </a:endParaRPr>
          </a:p>
          <a:p>
            <a:pPr algn="ctr"/>
            <a:r>
              <a:rPr lang="en-US" sz="1400" dirty="0">
                <a:solidFill>
                  <a:schemeClr val="tx1">
                    <a:lumMod val="95000"/>
                  </a:schemeClr>
                </a:solidFill>
              </a:rPr>
              <a:t>Our Lady of Pentecost Catholic Church Quezon City, Philippines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7600" y="30018"/>
            <a:ext cx="7010400" cy="6784258"/>
          </a:xfrm>
          <a:prstGeom prst="rect">
            <a:avLst/>
          </a:prstGeom>
        </p:spPr>
      </p:pic>
    </p:spTree>
    <p:extLst>
      <p:ext uri="{BB962C8B-B14F-4D97-AF65-F5344CB8AC3E}">
        <p14:creationId xmlns:p14="http://schemas.microsoft.com/office/powerpoint/2010/main" val="3189324656"/>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5562600"/>
            <a:ext cx="2286000" cy="1169551"/>
          </a:xfrm>
          <a:prstGeom prst="rect">
            <a:avLst/>
          </a:prstGeom>
          <a:noFill/>
        </p:spPr>
        <p:txBody>
          <a:bodyPr wrap="square" rtlCol="0">
            <a:spAutoFit/>
          </a:bodyPr>
          <a:lstStyle/>
          <a:p>
            <a:pPr algn="ctr"/>
            <a:r>
              <a:rPr lang="en-US" sz="1400" dirty="0">
                <a:solidFill>
                  <a:schemeClr val="tx1">
                    <a:lumMod val="95000"/>
                  </a:schemeClr>
                </a:solidFill>
              </a:rPr>
              <a:t>Pentecost</a:t>
            </a:r>
          </a:p>
          <a:p>
            <a:pPr algn="ctr"/>
            <a:endParaRPr lang="en-US" sz="1400" dirty="0">
              <a:solidFill>
                <a:schemeClr val="tx1">
                  <a:lumMod val="95000"/>
                </a:schemeClr>
              </a:solidFill>
            </a:endParaRPr>
          </a:p>
          <a:p>
            <a:pPr algn="ctr"/>
            <a:r>
              <a:rPr lang="en-US" sz="1400" dirty="0">
                <a:solidFill>
                  <a:schemeClr val="tx1">
                    <a:lumMod val="95000"/>
                  </a:schemeClr>
                </a:solidFill>
              </a:rPr>
              <a:t>El Greco</a:t>
            </a:r>
          </a:p>
          <a:p>
            <a:pPr algn="ctr"/>
            <a:r>
              <a:rPr lang="en-US" sz="1400" dirty="0">
                <a:solidFill>
                  <a:schemeClr val="tx1">
                    <a:lumMod val="95000"/>
                  </a:schemeClr>
                </a:solidFill>
              </a:rPr>
              <a:t>Prado Museum</a:t>
            </a:r>
          </a:p>
          <a:p>
            <a:pPr algn="ctr"/>
            <a:r>
              <a:rPr lang="en-US" sz="1400" dirty="0">
                <a:solidFill>
                  <a:schemeClr val="tx1">
                    <a:lumMod val="95000"/>
                  </a:schemeClr>
                </a:solidFill>
              </a:rPr>
              <a:t>Madrid, Spain</a:t>
            </a:r>
          </a:p>
        </p:txBody>
      </p:sp>
      <p:sp>
        <p:nvSpPr>
          <p:cNvPr id="3" name="Rectangle 2"/>
          <p:cNvSpPr/>
          <p:nvPr/>
        </p:nvSpPr>
        <p:spPr>
          <a:xfrm>
            <a:off x="1637879" y="5029200"/>
            <a:ext cx="184731" cy="369332"/>
          </a:xfrm>
          <a:prstGeom prst="rect">
            <a:avLst/>
          </a:prstGeom>
        </p:spPr>
        <p:txBody>
          <a:bodyPr wrap="none">
            <a:spAutoFit/>
          </a:bodyPr>
          <a:lstStyle/>
          <a:p>
            <a:endParaRPr lang="en-US" dirty="0"/>
          </a:p>
        </p:txBody>
      </p:sp>
      <p:pic>
        <p:nvPicPr>
          <p:cNvPr id="1026" name="Picture 2" descr="https://upload.wikimedia.org/wikipedia/commons/thumb/d/d8/Pentecost%C3%A9s_%28El_Greco%2C_1597%29.jpg/463px-Pentecost%C3%A9s_%28El_Greco%2C_1597%2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800601" y="20348"/>
            <a:ext cx="4219575" cy="683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522500"/>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Pentecost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7EE7AB9-0B74-4280-B342-CFBDC7AA3B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2661" y="76201"/>
            <a:ext cx="9144000" cy="6052631"/>
          </a:xfrm>
          <a:prstGeom prst="rect">
            <a:avLst/>
          </a:prstGeom>
        </p:spPr>
      </p:pic>
    </p:spTree>
    <p:extLst>
      <p:ext uri="{BB962C8B-B14F-4D97-AF65-F5344CB8AC3E}">
        <p14:creationId xmlns:p14="http://schemas.microsoft.com/office/powerpoint/2010/main" val="452308697"/>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105400"/>
            <a:ext cx="1185910" cy="1569660"/>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a:solidFill>
                  <a:schemeClr val="tx1">
                    <a:lumMod val="95000"/>
                  </a:schemeClr>
                </a:solidFill>
              </a:rPr>
              <a:t>Church of </a:t>
            </a:r>
            <a:r>
              <a:rPr lang="en-US" sz="1600" dirty="0" err="1">
                <a:solidFill>
                  <a:schemeClr val="tx1">
                    <a:lumMod val="95000"/>
                  </a:schemeClr>
                </a:solidFill>
              </a:rPr>
              <a:t>Pallotihaus</a:t>
            </a:r>
            <a:r>
              <a:rPr lang="en-US" sz="1600" dirty="0">
                <a:solidFill>
                  <a:schemeClr val="tx1">
                    <a:lumMod val="95000"/>
                  </a:schemeClr>
                </a:solidFill>
              </a:rPr>
              <a:t> </a:t>
            </a:r>
          </a:p>
          <a:p>
            <a:pPr algn="ctr"/>
            <a:r>
              <a:rPr lang="en-US" sz="1600" dirty="0">
                <a:solidFill>
                  <a:schemeClr val="tx1">
                    <a:lumMod val="95000"/>
                  </a:schemeClr>
                </a:solidFill>
              </a:rPr>
              <a:t>Vienna, Austria</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CB6DE779-0157-4852-B9FE-5BF9F3D2DF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38510" y="1"/>
            <a:ext cx="7272290" cy="6858000"/>
          </a:xfrm>
          <a:prstGeom prst="rect">
            <a:avLst/>
          </a:prstGeom>
        </p:spPr>
      </p:pic>
    </p:spTree>
    <p:extLst>
      <p:ext uri="{BB962C8B-B14F-4D97-AF65-F5344CB8AC3E}">
        <p14:creationId xmlns:p14="http://schemas.microsoft.com/office/powerpoint/2010/main" val="3804420180"/>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610600" cy="338554"/>
          </a:xfrm>
          <a:prstGeom prst="rect">
            <a:avLst/>
          </a:prstGeom>
          <a:noFill/>
        </p:spPr>
        <p:txBody>
          <a:bodyPr wrap="square" rtlCol="0">
            <a:spAutoFit/>
          </a:bodyPr>
          <a:lstStyle/>
          <a:p>
            <a:pPr algn="ctr"/>
            <a:r>
              <a:rPr lang="en-US" sz="1600" dirty="0">
                <a:solidFill>
                  <a:schemeClr val="tx1">
                    <a:lumMod val="95000"/>
                  </a:schemeClr>
                </a:solidFill>
              </a:rPr>
              <a:t>Pentecost  --  </a:t>
            </a:r>
            <a:r>
              <a:rPr lang="en-US" sz="1600" dirty="0" err="1">
                <a:solidFill>
                  <a:schemeClr val="tx1">
                    <a:lumMod val="95000"/>
                  </a:schemeClr>
                </a:solidFill>
              </a:rPr>
              <a:t>Keur</a:t>
            </a:r>
            <a:r>
              <a:rPr lang="en-US" sz="1600" dirty="0">
                <a:solidFill>
                  <a:schemeClr val="tx1">
                    <a:lumMod val="95000"/>
                  </a:schemeClr>
                </a:solidFill>
              </a:rPr>
              <a:t> Moussa Abbey, </a:t>
            </a:r>
            <a:r>
              <a:rPr lang="en-US" sz="1600" dirty="0" err="1">
                <a:solidFill>
                  <a:schemeClr val="tx1">
                    <a:lumMod val="95000"/>
                  </a:schemeClr>
                </a:solidFill>
              </a:rPr>
              <a:t>Keur</a:t>
            </a:r>
            <a:r>
              <a:rPr lang="en-US" sz="1600" dirty="0">
                <a:solidFill>
                  <a:schemeClr val="tx1">
                    <a:lumMod val="95000"/>
                  </a:schemeClr>
                </a:solidFill>
              </a:rPr>
              <a:t> Moussa, Senegal</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277E9925-D899-4190-80F0-6F001AE1DA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1" y="659922"/>
            <a:ext cx="6517489" cy="5131278"/>
          </a:xfrm>
          <a:prstGeom prst="rect">
            <a:avLst/>
          </a:prstGeom>
        </p:spPr>
      </p:pic>
    </p:spTree>
    <p:extLst>
      <p:ext uri="{BB962C8B-B14F-4D97-AF65-F5344CB8AC3E}">
        <p14:creationId xmlns:p14="http://schemas.microsoft.com/office/powerpoint/2010/main" val="325004266"/>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7764" y="1905000"/>
            <a:ext cx="6400800" cy="2308324"/>
          </a:xfrm>
          <a:prstGeom prst="rect">
            <a:avLst/>
          </a:prstGeom>
        </p:spPr>
        <p:txBody>
          <a:bodyPr wrap="square">
            <a:spAutoFit/>
          </a:bodyPr>
          <a:lstStyle/>
          <a:p>
            <a:r>
              <a:rPr lang="en-US" sz="3600" dirty="0"/>
              <a:t>Therefore it was called Babel …  and from there the LORD scattered them abroad over the face of all the earth.</a:t>
            </a:r>
            <a:endParaRPr lang="en-US" sz="3600" dirty="0">
              <a:cs typeface="Arial" pitchFamily="34" charset="0"/>
            </a:endParaRPr>
          </a:p>
        </p:txBody>
      </p:sp>
      <p:sp>
        <p:nvSpPr>
          <p:cNvPr id="5" name="TextBox 4"/>
          <p:cNvSpPr txBox="1"/>
          <p:nvPr/>
        </p:nvSpPr>
        <p:spPr>
          <a:xfrm>
            <a:off x="6096000" y="4724401"/>
            <a:ext cx="3352800" cy="461665"/>
          </a:xfrm>
          <a:prstGeom prst="rect">
            <a:avLst/>
          </a:prstGeom>
          <a:noFill/>
        </p:spPr>
        <p:txBody>
          <a:bodyPr wrap="square" rtlCol="0">
            <a:spAutoFit/>
          </a:bodyPr>
          <a:lstStyle/>
          <a:p>
            <a:pPr algn="ctr"/>
            <a:r>
              <a:rPr lang="en-US" sz="2400" dirty="0">
                <a:solidFill>
                  <a:schemeClr val="tx1">
                    <a:lumMod val="95000"/>
                  </a:schemeClr>
                </a:solidFill>
              </a:rPr>
              <a:t>Genesis 11:9ac</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77000"/>
            <a:ext cx="8763000" cy="307777"/>
          </a:xfrm>
          <a:prstGeom prst="rect">
            <a:avLst/>
          </a:prstGeom>
          <a:noFill/>
        </p:spPr>
        <p:txBody>
          <a:bodyPr wrap="square" rtlCol="0">
            <a:spAutoFit/>
          </a:bodyPr>
          <a:lstStyle/>
          <a:p>
            <a:pPr algn="ctr"/>
            <a:r>
              <a:rPr lang="en-US" sz="1400" dirty="0">
                <a:solidFill>
                  <a:schemeClr val="tx1">
                    <a:lumMod val="95000"/>
                  </a:schemeClr>
                </a:solidFill>
              </a:rPr>
              <a:t>Tower of Babel  --  Pieter Brueghel the Elder, </a:t>
            </a:r>
            <a:r>
              <a:rPr lang="en-US" sz="1400" dirty="0" err="1">
                <a:solidFill>
                  <a:schemeClr val="tx1">
                    <a:lumMod val="95000"/>
                  </a:schemeClr>
                </a:solidFill>
              </a:rPr>
              <a:t>Kunsthistorisches</a:t>
            </a:r>
            <a:r>
              <a:rPr lang="en-US" sz="1400" dirty="0">
                <a:solidFill>
                  <a:schemeClr val="tx1">
                    <a:lumMod val="95000"/>
                  </a:schemeClr>
                </a:solidFill>
              </a:rPr>
              <a:t> Museum, Vienna, Austria </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B71DA904-7863-4965-865B-925DF3D4E9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7914" y="1"/>
            <a:ext cx="8743886" cy="6400799"/>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057400"/>
            <a:ext cx="6705600" cy="1754326"/>
          </a:xfrm>
          <a:prstGeom prst="rect">
            <a:avLst/>
          </a:prstGeom>
        </p:spPr>
        <p:txBody>
          <a:bodyPr wrap="square">
            <a:spAutoFit/>
          </a:bodyPr>
          <a:lstStyle/>
          <a:p>
            <a:r>
              <a:rPr lang="en-US" sz="3600" dirty="0"/>
              <a:t>O LORD, how manifold are your works! … When you send forth your spirit, they are created;</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104:24a, 30a</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286001"/>
            <a:ext cx="7467600" cy="1200329"/>
          </a:xfrm>
          <a:prstGeom prst="rect">
            <a:avLst/>
          </a:prstGeom>
        </p:spPr>
        <p:txBody>
          <a:bodyPr wrap="square">
            <a:spAutoFit/>
          </a:bodyPr>
          <a:lstStyle/>
          <a:p>
            <a:r>
              <a:rPr lang="en-US" sz="3600" dirty="0"/>
              <a:t>When the day of Pentecost had come, they were all together in one place.</a:t>
            </a:r>
            <a:endParaRPr lang="en-US" sz="3600" dirty="0">
              <a:cs typeface="Arial" pitchFamily="34" charset="0"/>
            </a:endParaRPr>
          </a:p>
        </p:txBody>
      </p:sp>
      <p:sp>
        <p:nvSpPr>
          <p:cNvPr id="4" name="TextBox 3"/>
          <p:cNvSpPr txBox="1"/>
          <p:nvPr/>
        </p:nvSpPr>
        <p:spPr>
          <a:xfrm>
            <a:off x="5638800" y="4343401"/>
            <a:ext cx="3352800" cy="461665"/>
          </a:xfrm>
          <a:prstGeom prst="rect">
            <a:avLst/>
          </a:prstGeom>
          <a:noFill/>
        </p:spPr>
        <p:txBody>
          <a:bodyPr wrap="square" rtlCol="0">
            <a:spAutoFit/>
          </a:bodyPr>
          <a:lstStyle/>
          <a:p>
            <a:pPr algn="ctr"/>
            <a:r>
              <a:rPr lang="en-US" sz="2400" dirty="0">
                <a:solidFill>
                  <a:schemeClr val="tx1">
                    <a:lumMod val="95000"/>
                  </a:schemeClr>
                </a:solidFill>
              </a:rPr>
              <a:t>Acts 2:1</a:t>
            </a:r>
          </a:p>
        </p:txBody>
      </p:sp>
    </p:spTree>
    <p:extLst>
      <p:ext uri="{BB962C8B-B14F-4D97-AF65-F5344CB8AC3E}">
        <p14:creationId xmlns:p14="http://schemas.microsoft.com/office/powerpoint/2010/main" val="40579026"/>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93877"/>
            <a:ext cx="8763000" cy="307777"/>
          </a:xfrm>
          <a:prstGeom prst="rect">
            <a:avLst/>
          </a:prstGeom>
          <a:noFill/>
        </p:spPr>
        <p:txBody>
          <a:bodyPr wrap="square" rtlCol="0">
            <a:spAutoFit/>
          </a:bodyPr>
          <a:lstStyle/>
          <a:p>
            <a:pPr algn="ctr"/>
            <a:r>
              <a:rPr lang="en-US" sz="1400" dirty="0">
                <a:solidFill>
                  <a:schemeClr val="tx1">
                    <a:lumMod val="95000"/>
                  </a:schemeClr>
                </a:solidFill>
              </a:rPr>
              <a:t>Garden of Eden  --  Thomas Cole, Amon Carter Museum of Art, Fort Worth, TX </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EF4DFA60-80B6-473C-A706-D971484B38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7834"/>
            <a:ext cx="9144000" cy="6561005"/>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362201"/>
            <a:ext cx="7353300" cy="1200329"/>
          </a:xfrm>
          <a:prstGeom prst="rect">
            <a:avLst/>
          </a:prstGeom>
        </p:spPr>
        <p:txBody>
          <a:bodyPr wrap="square">
            <a:spAutoFit/>
          </a:bodyPr>
          <a:lstStyle/>
          <a:p>
            <a:r>
              <a:rPr lang="en-US" sz="3600" dirty="0"/>
              <a:t>For all who are led by the Spirit of God are children of God.</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Romans 8:14</a:t>
            </a:r>
          </a:p>
        </p:txBody>
      </p:sp>
    </p:spTree>
    <p:extLst>
      <p:ext uri="{BB962C8B-B14F-4D97-AF65-F5344CB8AC3E}">
        <p14:creationId xmlns:p14="http://schemas.microsoft.com/office/powerpoint/2010/main" val="2368290017"/>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Celebration Day  --  </a:t>
            </a:r>
            <a:r>
              <a:rPr lang="en-US" sz="1600" dirty="0" err="1">
                <a:solidFill>
                  <a:schemeClr val="tx1">
                    <a:lumMod val="95000"/>
                  </a:schemeClr>
                </a:solidFill>
              </a:rPr>
              <a:t>Bujora</a:t>
            </a:r>
            <a:r>
              <a:rPr lang="en-US" sz="1600" dirty="0">
                <a:solidFill>
                  <a:schemeClr val="tx1">
                    <a:lumMod val="95000"/>
                  </a:schemeClr>
                </a:solidFill>
              </a:rPr>
              <a:t> Catholic Church, </a:t>
            </a:r>
            <a:r>
              <a:rPr lang="en-US" sz="1600" dirty="0" err="1">
                <a:solidFill>
                  <a:schemeClr val="tx1">
                    <a:lumMod val="95000"/>
                  </a:schemeClr>
                </a:solidFill>
              </a:rPr>
              <a:t>Sukumaland</a:t>
            </a:r>
            <a:r>
              <a:rPr lang="en-US" sz="1600" dirty="0">
                <a:solidFill>
                  <a:schemeClr val="tx1">
                    <a:lumMod val="95000"/>
                  </a:schemeClr>
                </a:solidFill>
              </a:rPr>
              <a:t>, Tanzania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4356063-55CA-4370-AD84-F535E80B30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0"/>
            <a:ext cx="8458200" cy="634365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524000"/>
            <a:ext cx="6934200" cy="2862322"/>
          </a:xfrm>
          <a:prstGeom prst="rect">
            <a:avLst/>
          </a:prstGeom>
        </p:spPr>
        <p:txBody>
          <a:bodyPr wrap="square">
            <a:spAutoFit/>
          </a:bodyPr>
          <a:lstStyle/>
          <a:p>
            <a:r>
              <a:rPr lang="en-US" sz="3600" dirty="0"/>
              <a:t>But the Advocate, the Holy Spirit, whom the Father will send in my name, will teach you everything, and remind you of all that I have said to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14:26</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0633" y="5410201"/>
            <a:ext cx="2971800" cy="1323439"/>
          </a:xfrm>
          <a:prstGeom prst="rect">
            <a:avLst/>
          </a:prstGeom>
          <a:noFill/>
        </p:spPr>
        <p:txBody>
          <a:bodyPr wrap="square" rtlCol="0">
            <a:spAutoFit/>
          </a:bodyPr>
          <a:lstStyle/>
          <a:p>
            <a:pPr algn="ctr"/>
            <a:r>
              <a:rPr lang="en-US" sz="1600" dirty="0">
                <a:solidFill>
                  <a:schemeClr val="tx1">
                    <a:lumMod val="95000"/>
                  </a:schemeClr>
                </a:solidFill>
              </a:rPr>
              <a:t>Wisdom as Holy Spirit</a:t>
            </a:r>
          </a:p>
          <a:p>
            <a:pPr algn="ctr"/>
            <a:endParaRPr lang="en-US" sz="1600" dirty="0">
              <a:solidFill>
                <a:schemeClr val="tx1">
                  <a:lumMod val="95000"/>
                </a:schemeClr>
              </a:solidFill>
            </a:endParaRPr>
          </a:p>
          <a:p>
            <a:pPr algn="ctr"/>
            <a:r>
              <a:rPr lang="en-US" sz="1600" dirty="0">
                <a:solidFill>
                  <a:schemeClr val="tx1">
                    <a:lumMod val="95000"/>
                  </a:schemeClr>
                </a:solidFill>
              </a:rPr>
              <a:t>Manuscript, c. 1170</a:t>
            </a:r>
          </a:p>
          <a:p>
            <a:pPr algn="ctr"/>
            <a:r>
              <a:rPr lang="en-US" sz="1600" dirty="0">
                <a:solidFill>
                  <a:schemeClr val="tx1">
                    <a:lumMod val="95000"/>
                  </a:schemeClr>
                </a:solidFill>
              </a:rPr>
              <a:t>J. Paul Getty Museum</a:t>
            </a:r>
          </a:p>
          <a:p>
            <a:pPr algn="ctr"/>
            <a:r>
              <a:rPr lang="en-US" sz="1600" dirty="0">
                <a:solidFill>
                  <a:schemeClr val="tx1">
                    <a:lumMod val="95000"/>
                  </a:schemeClr>
                </a:solidFill>
              </a:rPr>
              <a:t>Los Angeles, CA</a:t>
            </a:r>
          </a:p>
        </p:txBody>
      </p:sp>
      <p:pic>
        <p:nvPicPr>
          <p:cNvPr id="5" name="Picture 4">
            <a:extLst>
              <a:ext uri="{FF2B5EF4-FFF2-40B4-BE49-F238E27FC236}">
                <a16:creationId xmlns:a16="http://schemas.microsoft.com/office/drawing/2014/main" id="{C7266BE2-4F8E-45E4-81DA-5E9EF9B4625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67200" y="-21771"/>
            <a:ext cx="6087744" cy="6879771"/>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81600" y="0"/>
            <a:ext cx="4572000" cy="6836636"/>
          </a:xfrm>
          <a:prstGeom prst="rect">
            <a:avLst/>
          </a:prstGeom>
        </p:spPr>
      </p:pic>
      <p:sp>
        <p:nvSpPr>
          <p:cNvPr id="4" name="TextBox 3"/>
          <p:cNvSpPr txBox="1"/>
          <p:nvPr/>
        </p:nvSpPr>
        <p:spPr>
          <a:xfrm>
            <a:off x="2286000" y="5638800"/>
            <a:ext cx="2667000" cy="954107"/>
          </a:xfrm>
          <a:prstGeom prst="rect">
            <a:avLst/>
          </a:prstGeom>
          <a:noFill/>
        </p:spPr>
        <p:txBody>
          <a:bodyPr wrap="square" rtlCol="0">
            <a:spAutoFit/>
          </a:bodyPr>
          <a:lstStyle/>
          <a:p>
            <a:pPr algn="ctr"/>
            <a:r>
              <a:rPr lang="en-US" sz="1400">
                <a:solidFill>
                  <a:schemeClr val="tx1">
                    <a:lumMod val="95000"/>
                  </a:schemeClr>
                </a:solidFill>
              </a:rPr>
              <a:t>Veni</a:t>
            </a:r>
            <a:r>
              <a:rPr lang="en-US" sz="1400" dirty="0">
                <a:solidFill>
                  <a:schemeClr val="tx1">
                    <a:lumMod val="95000"/>
                  </a:schemeClr>
                </a:solidFill>
              </a:rPr>
              <a:t> Sancti Spiritus</a:t>
            </a:r>
          </a:p>
          <a:p>
            <a:pPr algn="ctr"/>
            <a:endParaRPr lang="en-US" sz="1400" dirty="0">
              <a:solidFill>
                <a:schemeClr val="tx1">
                  <a:lumMod val="95000"/>
                </a:schemeClr>
              </a:solidFill>
            </a:endParaRPr>
          </a:p>
          <a:p>
            <a:pPr algn="ctr"/>
            <a:r>
              <a:rPr lang="en-US" sz="1400" dirty="0">
                <a:solidFill>
                  <a:schemeClr val="tx1">
                    <a:lumMod val="95000"/>
                  </a:schemeClr>
                </a:solidFill>
              </a:rPr>
              <a:t>St. Aloysius Somers Town</a:t>
            </a:r>
          </a:p>
          <a:p>
            <a:pPr algn="ctr"/>
            <a:r>
              <a:rPr lang="en-US" sz="1400" dirty="0">
                <a:solidFill>
                  <a:schemeClr val="tx1">
                    <a:lumMod val="95000"/>
                  </a:schemeClr>
                </a:solidFill>
              </a:rPr>
              <a:t> London, England</a:t>
            </a:r>
          </a:p>
        </p:txBody>
      </p:sp>
    </p:spTree>
    <p:extLst>
      <p:ext uri="{BB962C8B-B14F-4D97-AF65-F5344CB8AC3E}">
        <p14:creationId xmlns:p14="http://schemas.microsoft.com/office/powerpoint/2010/main" val="3890860921"/>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https://www.flickr.com/photos/glasgowamateur/9370166215/ - Charles Clegg</a:t>
            </a:r>
          </a:p>
          <a:p>
            <a:pPr>
              <a:buNone/>
            </a:pPr>
            <a:r>
              <a:rPr lang="en-US" sz="1400" dirty="0"/>
              <a:t>https://www.flickr.com/photos/onbangladesh/4786279620</a:t>
            </a:r>
          </a:p>
          <a:p>
            <a:pPr>
              <a:buNone/>
            </a:pPr>
            <a:r>
              <a:rPr lang="en-US" sz="1400" dirty="0"/>
              <a:t>http://www.flickr.com/photos/eustaquio/3580213825/</a:t>
            </a:r>
          </a:p>
          <a:p>
            <a:pPr>
              <a:buNone/>
            </a:pPr>
            <a:r>
              <a:rPr lang="en-US" sz="1400" dirty="0"/>
              <a:t>https://www.flickr.com/photos/lwf_eleventh_assembly/5824745677 - Lutheran World Federation</a:t>
            </a:r>
          </a:p>
          <a:p>
            <a:pPr>
              <a:buNone/>
            </a:pPr>
            <a:r>
              <a:rPr lang="en-US" sz="1400" dirty="0"/>
              <a:t>https://commons.wikimedia.org/wiki/File:Willem_Vrelant_(Flemish,_died_1481,_active_1454_-_1481)_-_Pentecost_-_Google_Art_Project.jpg</a:t>
            </a:r>
          </a:p>
          <a:p>
            <a:pPr>
              <a:buNone/>
            </a:pPr>
            <a:r>
              <a:rPr lang="en-US" sz="1400" dirty="0"/>
              <a:t>http://diglib.library.vanderbilt.edu/act-imagelink.pl?RC=51555</a:t>
            </a:r>
          </a:p>
          <a:p>
            <a:pPr>
              <a:buNone/>
            </a:pPr>
            <a:r>
              <a:rPr lang="en-US" sz="1400" dirty="0"/>
              <a:t>https://commons.wikimedia.org/wiki/File:0329jfOur_Lady_of_Pentecost_Parish_Church_Quezon_City_Loyola_Heightsfvf_25.jpg</a:t>
            </a:r>
          </a:p>
          <a:p>
            <a:pPr>
              <a:buNone/>
            </a:pPr>
            <a:r>
              <a:rPr lang="en-US" sz="1400" dirty="0"/>
              <a:t>https://commons.wikimedia.org/wiki/File:Pentecost%C3%A9s_(El_Greco,_1597).jpg</a:t>
            </a:r>
          </a:p>
          <a:p>
            <a:pPr>
              <a:buNone/>
            </a:pPr>
            <a:r>
              <a:rPr lang="en-US" sz="1400" dirty="0"/>
              <a:t>http://diglib.library.vanderbilt.edu/act-imagelink.pl?RC=48388</a:t>
            </a:r>
          </a:p>
          <a:p>
            <a:pPr>
              <a:buNone/>
            </a:pPr>
            <a:r>
              <a:rPr lang="en-US" sz="1400" dirty="0"/>
              <a:t>https://commons.wikimedia.org/wiki/File:Pallottihaus_03.jpg</a:t>
            </a:r>
          </a:p>
          <a:p>
            <a:pPr>
              <a:buNone/>
            </a:pPr>
            <a:r>
              <a:rPr lang="en-US" sz="1400" dirty="0"/>
              <a:t>https://commons.wikimedia.org/wiki/File:KeurMoussaAutel.jpg</a:t>
            </a:r>
            <a:endParaRPr lang="en-US" sz="800" dirty="0"/>
          </a:p>
          <a:p>
            <a:pPr>
              <a:buNone/>
            </a:pPr>
            <a:r>
              <a:rPr lang="en-US" sz="1400" dirty="0"/>
              <a:t>https://commons.wikimedia.org/wiki/File:Pieter_Bruegel_the_Elder_-_The_Tower_of_Babel_(Vienna)_-_Google_Art_Project_-_edited.jpg</a:t>
            </a:r>
          </a:p>
          <a:p>
            <a:pPr>
              <a:buNone/>
            </a:pPr>
            <a:r>
              <a:rPr lang="en-US" sz="1400" dirty="0"/>
              <a:t>https://commons.wikimedia.org/wiki/File:Thomas_Cole_The_Garden_of_Eden_Amon_Carter_Museum.jpg</a:t>
            </a:r>
          </a:p>
          <a:p>
            <a:pPr>
              <a:buNone/>
            </a:pPr>
            <a:r>
              <a:rPr lang="en-US" sz="1400" dirty="0"/>
              <a:t>https://commons.wikimedia.org/wiki/File:Holy_celebration.jpg -Patricia </a:t>
            </a:r>
            <a:r>
              <a:rPr lang="en-US" sz="1400" dirty="0" err="1"/>
              <a:t>Gambula</a:t>
            </a:r>
            <a:r>
              <a:rPr lang="en-US" sz="1400" dirty="0"/>
              <a:t> Larsen</a:t>
            </a:r>
          </a:p>
          <a:p>
            <a:pPr>
              <a:buNone/>
            </a:pPr>
            <a:r>
              <a:rPr lang="en-US" sz="1400" dirty="0"/>
              <a:t>http://commons.wikimedia.org/wiki/File:Wisdom_-_Google_Art_Project.jpg</a:t>
            </a:r>
          </a:p>
          <a:p>
            <a:pPr>
              <a:buNone/>
            </a:pPr>
            <a:r>
              <a:rPr lang="en-US" sz="1400" dirty="0"/>
              <a:t>https://www.flickr.com/photos/paullew/8750321716</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105400"/>
            <a:ext cx="1676400" cy="1569660"/>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a:solidFill>
                  <a:schemeClr val="tx1">
                    <a:lumMod val="95000"/>
                  </a:schemeClr>
                </a:solidFill>
              </a:rPr>
              <a:t>New Kilpatrick Parish Church Bearsden, Scotland</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50BDBC04-DC07-4F07-96B5-272CC19E26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8316" y="0"/>
            <a:ext cx="4570884" cy="6858000"/>
          </a:xfrm>
          <a:prstGeom prst="rect">
            <a:avLst/>
          </a:prstGeom>
        </p:spPr>
      </p:pic>
    </p:spTree>
    <p:extLst>
      <p:ext uri="{BB962C8B-B14F-4D97-AF65-F5344CB8AC3E}">
        <p14:creationId xmlns:p14="http://schemas.microsoft.com/office/powerpoint/2010/main" val="1049005407"/>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And suddenly from heaven there came a sound like the rush of a violent wind, and it filled the entire house where they were sitting.</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Acts 2:2</a:t>
            </a:r>
          </a:p>
        </p:txBody>
      </p:sp>
    </p:spTree>
    <p:extLst>
      <p:ext uri="{BB962C8B-B14F-4D97-AF65-F5344CB8AC3E}">
        <p14:creationId xmlns:p14="http://schemas.microsoft.com/office/powerpoint/2010/main" val="1243059373"/>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81557" y="5382161"/>
            <a:ext cx="1559631" cy="1323439"/>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err="1">
                <a:solidFill>
                  <a:schemeClr val="tx1">
                    <a:lumMod val="95000"/>
                  </a:schemeClr>
                </a:solidFill>
              </a:rPr>
              <a:t>Bontoc</a:t>
            </a:r>
            <a:r>
              <a:rPr lang="en-US" sz="1600" dirty="0">
                <a:solidFill>
                  <a:schemeClr val="tx1">
                    <a:lumMod val="95000"/>
                  </a:schemeClr>
                </a:solidFill>
              </a:rPr>
              <a:t> Museum</a:t>
            </a:r>
          </a:p>
          <a:p>
            <a:pPr algn="ctr"/>
            <a:r>
              <a:rPr lang="en-US" sz="1600" dirty="0" err="1">
                <a:solidFill>
                  <a:schemeClr val="tx1">
                    <a:lumMod val="95000"/>
                  </a:schemeClr>
                </a:solidFill>
              </a:rPr>
              <a:t>Bontoc</a:t>
            </a:r>
            <a:r>
              <a:rPr lang="en-US" sz="1600" dirty="0">
                <a:solidFill>
                  <a:schemeClr val="tx1">
                    <a:lumMod val="95000"/>
                  </a:schemeClr>
                </a:solidFill>
              </a:rPr>
              <a:t>, Philippines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1188" y="76200"/>
            <a:ext cx="7608339" cy="6629400"/>
          </a:xfrm>
          <a:prstGeom prst="rect">
            <a:avLst/>
          </a:prstGeom>
        </p:spPr>
      </p:pic>
    </p:spTree>
    <p:extLst>
      <p:ext uri="{BB962C8B-B14F-4D97-AF65-F5344CB8AC3E}">
        <p14:creationId xmlns:p14="http://schemas.microsoft.com/office/powerpoint/2010/main" val="4141023733"/>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Divided tongues, as of fire, appeared among them, and a tongue rested on each of them.</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Acts 2:3</a:t>
            </a:r>
          </a:p>
        </p:txBody>
      </p:sp>
    </p:spTree>
    <p:extLst>
      <p:ext uri="{BB962C8B-B14F-4D97-AF65-F5344CB8AC3E}">
        <p14:creationId xmlns:p14="http://schemas.microsoft.com/office/powerpoint/2010/main" val="3358598691"/>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562600"/>
            <a:ext cx="2514600" cy="1077218"/>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a:solidFill>
                  <a:schemeClr val="tx1">
                    <a:lumMod val="95000"/>
                  </a:schemeClr>
                </a:solidFill>
              </a:rPr>
              <a:t>Church of the Holy Spirit Singapore</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0"/>
            <a:ext cx="5519530" cy="6858000"/>
          </a:xfrm>
          <a:prstGeom prst="rect">
            <a:avLst/>
          </a:prstGeom>
        </p:spPr>
      </p:pic>
    </p:spTree>
    <p:extLst>
      <p:ext uri="{BB962C8B-B14F-4D97-AF65-F5344CB8AC3E}">
        <p14:creationId xmlns:p14="http://schemas.microsoft.com/office/powerpoint/2010/main" val="3528631288"/>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All of them were filled with the Holy Spirit and began to speak in other languages, as the Spirit gave them ability.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Acts 2:4</a:t>
            </a:r>
          </a:p>
        </p:txBody>
      </p:sp>
    </p:spTree>
    <p:extLst>
      <p:ext uri="{BB962C8B-B14F-4D97-AF65-F5344CB8AC3E}">
        <p14:creationId xmlns:p14="http://schemas.microsoft.com/office/powerpoint/2010/main" val="4104467945"/>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Acts 2, Pentecost, read by Surinamer Danielle </a:t>
            </a:r>
            <a:r>
              <a:rPr lang="en-US" sz="1600" dirty="0" err="1">
                <a:solidFill>
                  <a:schemeClr val="tx1">
                    <a:lumMod val="95000"/>
                  </a:schemeClr>
                </a:solidFill>
              </a:rPr>
              <a:t>Dokman</a:t>
            </a:r>
            <a:r>
              <a:rPr lang="en-US" sz="1600" dirty="0">
                <a:solidFill>
                  <a:schemeClr val="tx1">
                    <a:lumMod val="95000"/>
                  </a:schemeClr>
                </a:solidFill>
              </a:rPr>
              <a:t>, Lutheran World Federation, Geneva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D16469BC-FA99-49E2-B75D-AAE916FD9E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081117"/>
          </a:xfrm>
          <a:prstGeom prst="rect">
            <a:avLst/>
          </a:prstGeom>
        </p:spPr>
      </p:pic>
    </p:spTree>
    <p:extLst>
      <p:ext uri="{BB962C8B-B14F-4D97-AF65-F5344CB8AC3E}">
        <p14:creationId xmlns:p14="http://schemas.microsoft.com/office/powerpoint/2010/main" val="255142352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695</TotalTime>
  <Words>833</Words>
  <Application>Microsoft Office PowerPoint</Application>
  <PresentationFormat>Widescreen</PresentationFormat>
  <Paragraphs>87</Paragraphs>
  <Slides>26</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DAY OF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110</cp:revision>
  <dcterms:created xsi:type="dcterms:W3CDTF">2016-08-31T16:46:43Z</dcterms:created>
  <dcterms:modified xsi:type="dcterms:W3CDTF">2022-11-01T15:45:05Z</dcterms:modified>
</cp:coreProperties>
</file>