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385" r:id="rId3"/>
    <p:sldId id="386" r:id="rId4"/>
    <p:sldId id="387" r:id="rId5"/>
    <p:sldId id="408" r:id="rId6"/>
    <p:sldId id="282" r:id="rId7"/>
    <p:sldId id="382" r:id="rId8"/>
    <p:sldId id="40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654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78" y="43"/>
      </p:cViewPr>
      <p:guideLst>
        <p:guide orient="horz" pos="2160"/>
        <p:guide pos="3840"/>
      </p:guideLst>
    </p:cSldViewPr>
  </p:slideViewPr>
  <p:notesTextViewPr>
    <p:cViewPr>
      <p:scale>
        <a:sx n="100" d="100"/>
        <a:sy n="100" d="100"/>
      </p:scale>
      <p:origin x="0" y="0"/>
    </p:cViewPr>
  </p:notesTextViewPr>
  <p:sorterViewPr>
    <p:cViewPr>
      <p:scale>
        <a:sx n="90" d="100"/>
        <a:sy n="90" d="100"/>
      </p:scale>
      <p:origin x="0" y="-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ASH WEDNESDAY</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a:solidFill>
                  <a:schemeClr val="tx1"/>
                </a:solidFill>
              </a:rPr>
              <a:t>Year C</a:t>
            </a:r>
            <a:endParaRPr lang="en-US" sz="5400" i="1" dirty="0">
              <a:solidFill>
                <a:schemeClr val="tx1"/>
              </a:solidFill>
            </a:endParaRPr>
          </a:p>
        </p:txBody>
      </p:sp>
      <p:sp>
        <p:nvSpPr>
          <p:cNvPr id="4" name="Rectangle 3"/>
          <p:cNvSpPr/>
          <p:nvPr/>
        </p:nvSpPr>
        <p:spPr>
          <a:xfrm>
            <a:off x="2209800" y="5756989"/>
            <a:ext cx="7924800" cy="954107"/>
          </a:xfrm>
          <a:prstGeom prst="rect">
            <a:avLst/>
          </a:prstGeom>
          <a:solidFill>
            <a:srgbClr val="7A6545">
              <a:alpha val="80000"/>
            </a:srgbClr>
          </a:solidFill>
        </p:spPr>
        <p:txBody>
          <a:bodyPr wrap="square">
            <a:spAutoFit/>
          </a:bodyPr>
          <a:lstStyle/>
          <a:p>
            <a:pPr algn="ctr"/>
            <a:r>
              <a:rPr lang="en-US" sz="2800" dirty="0"/>
              <a:t>Joel 2:1-2, 12-17 or Isaiah 58:1-12 • Psalm 51:1-17 </a:t>
            </a:r>
          </a:p>
          <a:p>
            <a:pPr algn="ctr"/>
            <a:r>
              <a:rPr lang="en-US" sz="2800" dirty="0"/>
              <a:t>2 Corinthians 5:20b-6:10  •  Matthew 6:1-6, 16-21</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88029"/>
            <a:ext cx="6819900" cy="1754326"/>
          </a:xfrm>
          <a:prstGeom prst="rect">
            <a:avLst/>
          </a:prstGeom>
        </p:spPr>
        <p:txBody>
          <a:bodyPr wrap="square">
            <a:spAutoFit/>
          </a:bodyPr>
          <a:lstStyle/>
          <a:p>
            <a:r>
              <a:rPr lang="en-US" sz="3600" dirty="0"/>
              <a:t>Then your light shall break forth like the dawn, and your healing shall spring up quickly …</a:t>
            </a:r>
            <a:endParaRPr lang="en-US" sz="3600" dirty="0">
              <a:cs typeface="Arial" pitchFamily="34" charset="0"/>
            </a:endParaRPr>
          </a:p>
        </p:txBody>
      </p:sp>
      <p:sp>
        <p:nvSpPr>
          <p:cNvPr id="5" name="TextBox 4"/>
          <p:cNvSpPr txBox="1"/>
          <p:nvPr/>
        </p:nvSpPr>
        <p:spPr>
          <a:xfrm>
            <a:off x="6096000" y="4495801"/>
            <a:ext cx="3352800" cy="461665"/>
          </a:xfrm>
          <a:prstGeom prst="rect">
            <a:avLst/>
          </a:prstGeom>
          <a:noFill/>
        </p:spPr>
        <p:txBody>
          <a:bodyPr wrap="square" rtlCol="0">
            <a:spAutoFit/>
          </a:bodyPr>
          <a:lstStyle/>
          <a:p>
            <a:pPr algn="ctr"/>
            <a:r>
              <a:rPr lang="en-US" sz="2400" dirty="0">
                <a:solidFill>
                  <a:schemeClr val="tx1">
                    <a:lumMod val="95000"/>
                  </a:schemeClr>
                </a:solidFill>
              </a:rPr>
              <a:t>Isaiah 58:8a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Woman Before the Rising Sun  --  Caspar David </a:t>
            </a:r>
            <a:r>
              <a:rPr lang="en-US" sz="1600">
                <a:solidFill>
                  <a:schemeClr val="tx1">
                    <a:lumMod val="95000"/>
                  </a:schemeClr>
                </a:solidFill>
              </a:rPr>
              <a:t>Friedrich, Museum </a:t>
            </a:r>
            <a:r>
              <a:rPr lang="en-US" sz="1600" dirty="0" err="1">
                <a:solidFill>
                  <a:schemeClr val="tx1">
                    <a:lumMod val="95000"/>
                  </a:schemeClr>
                </a:solidFill>
              </a:rPr>
              <a:t>Folkwang</a:t>
            </a:r>
            <a:r>
              <a:rPr lang="en-US" sz="1600" dirty="0">
                <a:solidFill>
                  <a:schemeClr val="tx1">
                    <a:lumMod val="95000"/>
                  </a:schemeClr>
                </a:solidFill>
              </a:rPr>
              <a:t>, Essen, Germany</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A7670EA8-B8CC-49D2-8523-1075F1BCAD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5001" y="159080"/>
            <a:ext cx="8356414" cy="590117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600200"/>
            <a:ext cx="6781800" cy="2308324"/>
          </a:xfrm>
          <a:prstGeom prst="rect">
            <a:avLst/>
          </a:prstGeom>
        </p:spPr>
        <p:txBody>
          <a:bodyPr wrap="square">
            <a:spAutoFit/>
          </a:bodyPr>
          <a:lstStyle/>
          <a:p>
            <a:r>
              <a:rPr lang="en-US" sz="3600" dirty="0"/>
              <a:t>Your ancient ruins shall be rebuilt … you shall be called the repairer of the breach, the restorer of streets to live in.</a:t>
            </a:r>
            <a:endParaRPr lang="en-US" sz="3600" dirty="0">
              <a:cs typeface="Arial" pitchFamily="34" charset="0"/>
            </a:endParaRPr>
          </a:p>
        </p:txBody>
      </p:sp>
      <p:sp>
        <p:nvSpPr>
          <p:cNvPr id="5" name="TextBox 4"/>
          <p:cNvSpPr txBox="1"/>
          <p:nvPr/>
        </p:nvSpPr>
        <p:spPr>
          <a:xfrm>
            <a:off x="5867400" y="4191001"/>
            <a:ext cx="3352800" cy="461665"/>
          </a:xfrm>
          <a:prstGeom prst="rect">
            <a:avLst/>
          </a:prstGeom>
          <a:noFill/>
        </p:spPr>
        <p:txBody>
          <a:bodyPr wrap="square" rtlCol="0">
            <a:spAutoFit/>
          </a:bodyPr>
          <a:lstStyle/>
          <a:p>
            <a:pPr algn="ctr"/>
            <a:r>
              <a:rPr lang="en-US" sz="2400" dirty="0">
                <a:solidFill>
                  <a:schemeClr val="tx1">
                    <a:lumMod val="95000"/>
                  </a:schemeClr>
                </a:solidFill>
              </a:rPr>
              <a:t>Isaiah 58:12ac</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1045" y="4953000"/>
            <a:ext cx="1676400" cy="1815882"/>
          </a:xfrm>
          <a:prstGeom prst="rect">
            <a:avLst/>
          </a:prstGeom>
          <a:noFill/>
        </p:spPr>
        <p:txBody>
          <a:bodyPr wrap="square" rtlCol="0">
            <a:spAutoFit/>
          </a:bodyPr>
          <a:lstStyle/>
          <a:p>
            <a:pPr algn="ctr"/>
            <a:r>
              <a:rPr lang="en-US" sz="1600" dirty="0">
                <a:solidFill>
                  <a:schemeClr val="tx1">
                    <a:lumMod val="95000"/>
                  </a:schemeClr>
                </a:solidFill>
              </a:rPr>
              <a:t>Repairing Bomb-damaged Housing, WWII</a:t>
            </a:r>
          </a:p>
          <a:p>
            <a:pPr algn="ctr"/>
            <a:endParaRPr lang="en-US" sz="1600" dirty="0">
              <a:solidFill>
                <a:schemeClr val="tx1">
                  <a:lumMod val="95000"/>
                </a:schemeClr>
              </a:solidFill>
            </a:endParaRPr>
          </a:p>
          <a:p>
            <a:pPr algn="ctr"/>
            <a:r>
              <a:rPr lang="en-US" sz="1600" dirty="0">
                <a:solidFill>
                  <a:schemeClr val="tx1">
                    <a:lumMod val="95000"/>
                  </a:schemeClr>
                </a:solidFill>
              </a:rPr>
              <a:t>Imperial War Museum</a:t>
            </a:r>
          </a:p>
          <a:p>
            <a:pPr algn="ctr"/>
            <a:r>
              <a:rPr lang="en-US" sz="1600" dirty="0">
                <a:solidFill>
                  <a:schemeClr val="tx1">
                    <a:lumMod val="95000"/>
                  </a:schemeClr>
                </a:solidFill>
              </a:rPr>
              <a:t>London, England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41E83E7B-526D-4BC3-8AB5-422B8A6195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5728" y="0"/>
            <a:ext cx="6523673"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676400"/>
            <a:ext cx="7086600" cy="2308324"/>
          </a:xfrm>
          <a:prstGeom prst="rect">
            <a:avLst/>
          </a:prstGeom>
        </p:spPr>
        <p:txBody>
          <a:bodyPr wrap="square">
            <a:spAutoFit/>
          </a:bodyPr>
          <a:lstStyle/>
          <a:p>
            <a:r>
              <a:rPr lang="en-US" sz="3600" dirty="0"/>
              <a:t>Have mercy on me, O God, </a:t>
            </a:r>
          </a:p>
          <a:p>
            <a:r>
              <a:rPr lang="en-US" sz="3600" dirty="0"/>
              <a:t>according to your steadfast love; according to your abundant mercy blot out my transgressions.</a:t>
            </a: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51:1</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Translucence  --  Church of Saint Mary of Zion,  Axum, Ethiopia</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DA6B3F27-C41D-4101-B805-A78BB8265BCA}"/>
              </a:ext>
            </a:extLst>
          </p:cNvPr>
          <p:cNvPicPr>
            <a:picLocks noChangeAspect="1"/>
          </p:cNvPicPr>
          <p:nvPr/>
        </p:nvPicPr>
        <p:blipFill>
          <a:blip r:embed="rId2"/>
          <a:stretch>
            <a:fillRect/>
          </a:stretch>
        </p:blipFill>
        <p:spPr>
          <a:xfrm>
            <a:off x="2362200" y="228600"/>
            <a:ext cx="7892606" cy="57912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057400"/>
            <a:ext cx="6705600" cy="1754326"/>
          </a:xfrm>
          <a:prstGeom prst="rect">
            <a:avLst/>
          </a:prstGeom>
        </p:spPr>
        <p:txBody>
          <a:bodyPr wrap="square">
            <a:spAutoFit/>
          </a:bodyPr>
          <a:lstStyle/>
          <a:p>
            <a:r>
              <a:rPr lang="en-US" sz="3600" dirty="0"/>
              <a:t>Restore to me the joy of your salvation, and sustain in me a willing spirit.</a:t>
            </a:r>
          </a:p>
        </p:txBody>
      </p:sp>
      <p:sp>
        <p:nvSpPr>
          <p:cNvPr id="5" name="TextBox 4"/>
          <p:cNvSpPr txBox="1"/>
          <p:nvPr/>
        </p:nvSpPr>
        <p:spPr>
          <a:xfrm>
            <a:off x="5638800" y="4038601"/>
            <a:ext cx="3352800" cy="461665"/>
          </a:xfrm>
          <a:prstGeom prst="rect">
            <a:avLst/>
          </a:prstGeom>
          <a:noFill/>
        </p:spPr>
        <p:txBody>
          <a:bodyPr wrap="square" rtlCol="0">
            <a:spAutoFit/>
          </a:bodyPr>
          <a:lstStyle/>
          <a:p>
            <a:pPr algn="ctr"/>
            <a:r>
              <a:rPr lang="en-US" sz="2400" dirty="0">
                <a:solidFill>
                  <a:schemeClr val="tx1">
                    <a:lumMod val="95000"/>
                  </a:schemeClr>
                </a:solidFill>
              </a:rPr>
              <a:t>Psalm 51:12</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410201"/>
            <a:ext cx="2514600" cy="1354217"/>
          </a:xfrm>
          <a:prstGeom prst="rect">
            <a:avLst/>
          </a:prstGeom>
          <a:noFill/>
        </p:spPr>
        <p:txBody>
          <a:bodyPr wrap="square" rtlCol="0">
            <a:spAutoFit/>
          </a:bodyPr>
          <a:lstStyle/>
          <a:p>
            <a:pPr algn="ctr"/>
            <a:r>
              <a:rPr lang="en-US" sz="1600" dirty="0">
                <a:solidFill>
                  <a:schemeClr val="tx1">
                    <a:lumMod val="95000"/>
                  </a:schemeClr>
                </a:solidFill>
              </a:rPr>
              <a:t>Beloved</a:t>
            </a:r>
          </a:p>
          <a:p>
            <a:pPr algn="ctr"/>
            <a:endParaRPr lang="en-US" sz="1600" dirty="0">
              <a:solidFill>
                <a:schemeClr val="tx1">
                  <a:lumMod val="95000"/>
                </a:schemeClr>
              </a:solidFill>
            </a:endParaRPr>
          </a:p>
          <a:p>
            <a:pPr algn="ctr"/>
            <a:r>
              <a:rPr lang="en-US" sz="1600" dirty="0">
                <a:solidFill>
                  <a:schemeClr val="tx1">
                    <a:lumMod val="95000"/>
                  </a:schemeClr>
                </a:solidFill>
              </a:rPr>
              <a:t>Linda </a:t>
            </a:r>
            <a:r>
              <a:rPr lang="en-US" sz="1600" dirty="0" err="1">
                <a:solidFill>
                  <a:schemeClr val="tx1">
                    <a:lumMod val="95000"/>
                  </a:schemeClr>
                </a:solidFill>
              </a:rPr>
              <a:t>Crossan</a:t>
            </a:r>
            <a:endParaRPr lang="en-US" sz="1600" dirty="0">
              <a:solidFill>
                <a:schemeClr val="tx1">
                  <a:lumMod val="95000"/>
                </a:schemeClr>
              </a:solidFill>
            </a:endParaRPr>
          </a:p>
          <a:p>
            <a:pPr algn="ctr"/>
            <a:r>
              <a:rPr lang="en-US" sz="1600" dirty="0">
                <a:solidFill>
                  <a:schemeClr val="tx1">
                    <a:lumMod val="95000"/>
                  </a:schemeClr>
                </a:solidFill>
              </a:rPr>
              <a:t>Second Presbyterian Church</a:t>
            </a:r>
          </a:p>
          <a:p>
            <a:pPr algn="ctr"/>
            <a:r>
              <a:rPr lang="en-US" sz="1600" dirty="0">
                <a:solidFill>
                  <a:schemeClr val="tx1">
                    <a:lumMod val="95000"/>
                  </a:schemeClr>
                </a:solidFill>
              </a:rPr>
              <a:t>Nashville, TN</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E7F2F8EF-2F84-4A51-9D08-435308776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0308" y="-9331"/>
            <a:ext cx="5141893" cy="68580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7315200" cy="2308324"/>
          </a:xfrm>
          <a:prstGeom prst="rect">
            <a:avLst/>
          </a:prstGeom>
        </p:spPr>
        <p:txBody>
          <a:bodyPr wrap="square">
            <a:spAutoFit/>
          </a:bodyPr>
          <a:lstStyle/>
          <a:p>
            <a:r>
              <a:rPr lang="en-US" sz="3600" dirty="0"/>
              <a:t>but as servants of God we have commended ourselves … by purity, knowledge, patience, kindness, holiness of spirit, genuine love …</a:t>
            </a:r>
            <a:endParaRPr lang="en-US" sz="3600" dirty="0">
              <a:cs typeface="Arial" pitchFamily="34" charset="0"/>
            </a:endParaRPr>
          </a:p>
        </p:txBody>
      </p:sp>
      <p:sp>
        <p:nvSpPr>
          <p:cNvPr id="5" name="TextBox 4"/>
          <p:cNvSpPr txBox="1"/>
          <p:nvPr/>
        </p:nvSpPr>
        <p:spPr>
          <a:xfrm>
            <a:off x="5638800" y="4648201"/>
            <a:ext cx="3352800" cy="461665"/>
          </a:xfrm>
          <a:prstGeom prst="rect">
            <a:avLst/>
          </a:prstGeom>
          <a:noFill/>
        </p:spPr>
        <p:txBody>
          <a:bodyPr wrap="square" rtlCol="0">
            <a:spAutoFit/>
          </a:bodyPr>
          <a:lstStyle/>
          <a:p>
            <a:pPr algn="ctr"/>
            <a:r>
              <a:rPr lang="en-US" sz="2400" dirty="0">
                <a:solidFill>
                  <a:schemeClr val="tx1">
                    <a:lumMod val="95000"/>
                  </a:schemeClr>
                </a:solidFill>
              </a:rPr>
              <a:t>2 Corinthians 6:4a, 6</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5257801"/>
            <a:ext cx="2971800" cy="1323439"/>
          </a:xfrm>
          <a:prstGeom prst="rect">
            <a:avLst/>
          </a:prstGeom>
          <a:noFill/>
        </p:spPr>
        <p:txBody>
          <a:bodyPr wrap="square" rtlCol="0">
            <a:spAutoFit/>
          </a:bodyPr>
          <a:lstStyle/>
          <a:p>
            <a:pPr algn="ctr"/>
            <a:r>
              <a:rPr lang="en-US" sz="1600" dirty="0">
                <a:solidFill>
                  <a:schemeClr val="tx1">
                    <a:lumMod val="95000"/>
                  </a:schemeClr>
                </a:solidFill>
              </a:rPr>
              <a:t>Reflection in Blue</a:t>
            </a:r>
          </a:p>
          <a:p>
            <a:pPr algn="ctr"/>
            <a:endParaRPr lang="en-US" sz="1600" dirty="0">
              <a:solidFill>
                <a:schemeClr val="tx1">
                  <a:lumMod val="95000"/>
                </a:schemeClr>
              </a:solidFill>
            </a:endParaRPr>
          </a:p>
          <a:p>
            <a:pPr algn="ctr"/>
            <a:r>
              <a:rPr lang="en-US" sz="1600" dirty="0">
                <a:solidFill>
                  <a:schemeClr val="tx1">
                    <a:lumMod val="95000"/>
                  </a:schemeClr>
                </a:solidFill>
              </a:rPr>
              <a:t>Eva Bonnier</a:t>
            </a:r>
          </a:p>
          <a:p>
            <a:pPr algn="ctr"/>
            <a:r>
              <a:rPr lang="en-US" sz="1600" dirty="0" err="1">
                <a:solidFill>
                  <a:schemeClr val="tx1">
                    <a:lumMod val="95000"/>
                  </a:schemeClr>
                </a:solidFill>
              </a:rPr>
              <a:t>Nationalmuseum</a:t>
            </a:r>
            <a:endParaRPr lang="en-US" sz="1600" dirty="0">
              <a:solidFill>
                <a:schemeClr val="tx1">
                  <a:lumMod val="95000"/>
                </a:schemeClr>
              </a:solidFill>
            </a:endParaRPr>
          </a:p>
          <a:p>
            <a:pPr algn="ctr"/>
            <a:r>
              <a:rPr lang="en-US" sz="1600" dirty="0">
                <a:solidFill>
                  <a:schemeClr val="tx1">
                    <a:lumMod val="95000"/>
                  </a:schemeClr>
                </a:solidFill>
              </a:rPr>
              <a:t>Stockholm, Sweden</a:t>
            </a:r>
            <a:endParaRPr lang="en-US" dirty="0">
              <a:solidFill>
                <a:schemeClr val="tx1">
                  <a:lumMod val="95000"/>
                </a:schemeClr>
              </a:solidFill>
            </a:endParaRPr>
          </a:p>
        </p:txBody>
      </p:sp>
      <p:pic>
        <p:nvPicPr>
          <p:cNvPr id="3" name="Picture 2">
            <a:extLst>
              <a:ext uri="{FF2B5EF4-FFF2-40B4-BE49-F238E27FC236}">
                <a16:creationId xmlns:a16="http://schemas.microsoft.com/office/drawing/2014/main" id="{53D9F356-D21A-440C-B08B-2D14E24434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0" y="0"/>
            <a:ext cx="5375374"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905000"/>
            <a:ext cx="6324600" cy="2308324"/>
          </a:xfrm>
          <a:prstGeom prst="rect">
            <a:avLst/>
          </a:prstGeom>
        </p:spPr>
        <p:txBody>
          <a:bodyPr wrap="square">
            <a:spAutoFit/>
          </a:bodyPr>
          <a:lstStyle/>
          <a:p>
            <a:r>
              <a:rPr lang="en-US" sz="3600" dirty="0"/>
              <a:t>Yet even now, says the LORD, return to me with all your heart, with fasting, with weeping, and with mourning;</a:t>
            </a:r>
          </a:p>
        </p:txBody>
      </p:sp>
      <p:sp>
        <p:nvSpPr>
          <p:cNvPr id="5" name="TextBox 4"/>
          <p:cNvSpPr txBox="1"/>
          <p:nvPr/>
        </p:nvSpPr>
        <p:spPr>
          <a:xfrm>
            <a:off x="5638800" y="4495801"/>
            <a:ext cx="3352800" cy="461665"/>
          </a:xfrm>
          <a:prstGeom prst="rect">
            <a:avLst/>
          </a:prstGeom>
          <a:noFill/>
        </p:spPr>
        <p:txBody>
          <a:bodyPr wrap="square" rtlCol="0">
            <a:spAutoFit/>
          </a:bodyPr>
          <a:lstStyle/>
          <a:p>
            <a:pPr algn="ctr"/>
            <a:r>
              <a:rPr lang="en-US" sz="2400" dirty="0">
                <a:solidFill>
                  <a:schemeClr val="tx1">
                    <a:lumMod val="95000"/>
                  </a:schemeClr>
                </a:solidFill>
              </a:rPr>
              <a:t>Joel 2:12a, 13</a:t>
            </a:r>
          </a:p>
        </p:txBody>
      </p:sp>
    </p:spTree>
    <p:extLst>
      <p:ext uri="{BB962C8B-B14F-4D97-AF65-F5344CB8AC3E}">
        <p14:creationId xmlns:p14="http://schemas.microsoft.com/office/powerpoint/2010/main" val="93817378"/>
      </p:ext>
    </p:extLst>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447800"/>
            <a:ext cx="6934200" cy="2862322"/>
          </a:xfrm>
          <a:prstGeom prst="rect">
            <a:avLst/>
          </a:prstGeom>
        </p:spPr>
        <p:txBody>
          <a:bodyPr wrap="square">
            <a:spAutoFit/>
          </a:bodyPr>
          <a:lstStyle/>
          <a:p>
            <a:r>
              <a:rPr lang="en-US" sz="3600" dirty="0"/>
              <a:t>"And whenever you pray, do not be like the hypocrites; for they love to stand and pray in the synagogues and at the street corners, so that they may be seen by others."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6:5</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Pharisee and the Publican  --  JESUS MAFA, Cameroon</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F44A6857-A3B8-4231-94E4-5679D0FA99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18661"/>
            <a:ext cx="9144000" cy="6048866"/>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524000"/>
            <a:ext cx="7086600" cy="2862322"/>
          </a:xfrm>
          <a:prstGeom prst="rect">
            <a:avLst/>
          </a:prstGeom>
        </p:spPr>
        <p:txBody>
          <a:bodyPr wrap="square">
            <a:spAutoFit/>
          </a:bodyPr>
          <a:lstStyle/>
          <a:p>
            <a:r>
              <a:rPr lang="en-US" sz="3600" dirty="0"/>
              <a:t>"Do not store up for yourselves treasures on earth … but store up for yourselves treasures in heaven … For where your treasure is, there your heart will be also."</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6:19a, 20a, 21</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38554"/>
          </a:xfrm>
          <a:prstGeom prst="rect">
            <a:avLst/>
          </a:prstGeom>
          <a:noFill/>
        </p:spPr>
        <p:txBody>
          <a:bodyPr wrap="square" rtlCol="0">
            <a:spAutoFit/>
          </a:bodyPr>
          <a:lstStyle/>
          <a:p>
            <a:pPr algn="ctr"/>
            <a:r>
              <a:rPr lang="en-US" sz="1600" dirty="0">
                <a:solidFill>
                  <a:schemeClr val="tx1">
                    <a:lumMod val="95000"/>
                  </a:schemeClr>
                </a:solidFill>
              </a:rPr>
              <a:t> Members of the Fort Bliss and El Paso community prepare Thanksgiving dinner for El </a:t>
            </a:r>
            <a:r>
              <a:rPr lang="en-US" sz="1600" dirty="0" err="1">
                <a:solidFill>
                  <a:schemeClr val="tx1">
                    <a:lumMod val="95000"/>
                  </a:schemeClr>
                </a:solidFill>
              </a:rPr>
              <a:t>Pasoans</a:t>
            </a:r>
            <a:r>
              <a:rPr lang="en-US" sz="1600" dirty="0">
                <a:solidFill>
                  <a:schemeClr val="tx1">
                    <a:lumMod val="95000"/>
                  </a:schemeClr>
                </a:solidFill>
              </a:rPr>
              <a:t> in need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BE24EFF8-A9F6-4C7D-A90E-4CB765052E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7001" y="-8598"/>
            <a:ext cx="7010399" cy="6333198"/>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400" dirty="0"/>
              <a:t>New Revised Standard Version Bible, copyright 1989, Division of Christian Education of the National Council of the Churches of Christ in the United States of America. Used by permission. All rights reserved.</a:t>
            </a:r>
          </a:p>
          <a:p>
            <a:pPr>
              <a:buNone/>
            </a:pPr>
            <a:endParaRPr lang="fr-FR" sz="1400" dirty="0"/>
          </a:p>
          <a:p>
            <a:pPr>
              <a:buNone/>
            </a:pPr>
            <a:r>
              <a:rPr lang="fr-FR" sz="1400" dirty="0"/>
              <a:t>https://www.flickr.com/photos/shockinglytasty/15117071790</a:t>
            </a:r>
          </a:p>
          <a:p>
            <a:pPr>
              <a:buNone/>
            </a:pPr>
            <a:r>
              <a:rPr lang="fr-FR" sz="1400" dirty="0"/>
              <a:t>www.robertharding.com</a:t>
            </a:r>
          </a:p>
          <a:p>
            <a:pPr>
              <a:buNone/>
            </a:pPr>
            <a:r>
              <a:rPr lang="fr-FR" sz="1400" dirty="0"/>
              <a:t>https://commons.wikimedia.org/wiki/File:Women_miners.jpg</a:t>
            </a:r>
          </a:p>
          <a:p>
            <a:pPr>
              <a:buNone/>
            </a:pPr>
            <a:r>
              <a:rPr lang="fr-FR" sz="1400" dirty="0"/>
              <a:t>https://www.flickr.com/photos/fredspoonphotos/62292168 - Philip Evans</a:t>
            </a:r>
          </a:p>
          <a:p>
            <a:pPr>
              <a:buNone/>
            </a:pPr>
            <a:r>
              <a:rPr lang="fr-FR" sz="1400" dirty="0"/>
              <a:t>https://commons.wikimedia.org/wiki/File:George_Elgar_Hicks_-_The_Parish_Soup_Kitchen.jpg</a:t>
            </a:r>
          </a:p>
          <a:p>
            <a:pPr>
              <a:buNone/>
            </a:pPr>
            <a:r>
              <a:rPr lang="fr-FR" sz="1400" dirty="0"/>
              <a:t>http://commons.wikimedia.org/wiki/File:Caspar_David_Friedrich_019.jpg</a:t>
            </a:r>
          </a:p>
          <a:p>
            <a:pPr>
              <a:buNone/>
            </a:pPr>
            <a:r>
              <a:rPr lang="fr-FR" sz="1400" dirty="0"/>
              <a:t>https://commons.wikimedia.org/wiki/File:Post_War_Planning_and_Reconstruction_in_Britain-_Repairing_Bomb_Damaged_Housing_D24218.jpg</a:t>
            </a:r>
          </a:p>
          <a:p>
            <a:pPr>
              <a:buNone/>
            </a:pPr>
            <a:r>
              <a:rPr lang="fr-FR" sz="1400" dirty="0"/>
              <a:t>https://commons.wikimedia.org/wiki/File:Transluscence_(2846120100).jpg</a:t>
            </a:r>
          </a:p>
          <a:p>
            <a:pPr>
              <a:buNone/>
            </a:pPr>
            <a:r>
              <a:rPr lang="fr-FR" sz="1400" dirty="0"/>
              <a:t>http://diglib.library.vanderbilt.edu/act-imagelink.pl?RC=55303</a:t>
            </a:r>
          </a:p>
          <a:p>
            <a:pPr>
              <a:buNone/>
            </a:pPr>
            <a:r>
              <a:rPr lang="fr-FR" sz="1400" dirty="0"/>
              <a:t>https://commons.wikimedia.org/wiki/File:Reflection_in_Blue_(Eva_Bonnier)_-_Nationalmuseum_-_18706.tif</a:t>
            </a:r>
          </a:p>
          <a:p>
            <a:pPr>
              <a:buNone/>
            </a:pPr>
            <a:r>
              <a:rPr lang="fr-FR" sz="1400" dirty="0"/>
              <a:t>http://diglib.library.vanderbilt.edu/act-imagelink.pl?RC=48268</a:t>
            </a:r>
          </a:p>
          <a:p>
            <a:pPr>
              <a:buNone/>
            </a:pPr>
            <a:r>
              <a:rPr lang="fr-FR" sz="1400" dirty="0"/>
              <a:t>https://commons.wikimedia.org/wiki/File:Fort_Bliss_soldiers,_El_Paso_community_help_feed_homeless_families_on_Thanksgiving_131128-A-JV906-214.jpg</a:t>
            </a:r>
          </a:p>
          <a:p>
            <a:pPr>
              <a:buNone/>
            </a:pPr>
            <a:r>
              <a:rPr lang="fr-FR" sz="1400" dirty="0"/>
              <a:t>http://diglib.library.vanderbilt.edu/act-imagelink.pl?RC=48268</a:t>
            </a:r>
          </a:p>
          <a:p>
            <a:pPr>
              <a:buNone/>
            </a:pPr>
            <a:endParaRPr lang="en-US" sz="1400" dirty="0"/>
          </a:p>
          <a:p>
            <a:pPr>
              <a:buNone/>
            </a:pPr>
            <a:r>
              <a:rPr lang="en-US" sz="1400"/>
              <a:t>Additional </a:t>
            </a:r>
            <a:r>
              <a:rPr lang="en-US" sz="1400" dirty="0"/>
              <a:t>descriptions can be found at the Art in the Christian Tradition image library, a service of the Vanderbilt Divinity Library, http://diglib.library.vanderbilt.edu/.  All images available via Creative Commons 3.0 License.</a:t>
            </a:r>
          </a:p>
          <a:p>
            <a:endParaRPr lang="en-US" sz="1100" dirty="0"/>
          </a:p>
          <a:p>
            <a:endParaRPr lang="en-US" sz="1200" dirty="0"/>
          </a:p>
          <a:p>
            <a:endParaRPr lang="en-US" sz="12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059740"/>
            <a:ext cx="1371600" cy="1569660"/>
          </a:xfrm>
          <a:prstGeom prst="rect">
            <a:avLst/>
          </a:prstGeom>
          <a:noFill/>
        </p:spPr>
        <p:txBody>
          <a:bodyPr wrap="square" rtlCol="0">
            <a:spAutoFit/>
          </a:bodyPr>
          <a:lstStyle/>
          <a:p>
            <a:pPr algn="ctr"/>
            <a:r>
              <a:rPr lang="en-US" sz="1600" dirty="0">
                <a:solidFill>
                  <a:schemeClr val="tx1">
                    <a:lumMod val="95000"/>
                  </a:schemeClr>
                </a:solidFill>
              </a:rPr>
              <a:t>Grief</a:t>
            </a:r>
          </a:p>
          <a:p>
            <a:pPr algn="ctr"/>
            <a:endParaRPr lang="en-US" sz="1600" dirty="0">
              <a:solidFill>
                <a:schemeClr val="tx1">
                  <a:lumMod val="95000"/>
                </a:schemeClr>
              </a:solidFill>
            </a:endParaRPr>
          </a:p>
          <a:p>
            <a:pPr algn="ctr"/>
            <a:r>
              <a:rPr lang="en-US" sz="1600" dirty="0">
                <a:solidFill>
                  <a:schemeClr val="tx1">
                    <a:lumMod val="95000"/>
                  </a:schemeClr>
                </a:solidFill>
              </a:rPr>
              <a:t>Mission District Mural</a:t>
            </a:r>
          </a:p>
          <a:p>
            <a:pPr algn="ctr"/>
            <a:r>
              <a:rPr lang="en-US" sz="1600" dirty="0">
                <a:solidFill>
                  <a:schemeClr val="tx1">
                    <a:lumMod val="95000"/>
                  </a:schemeClr>
                </a:solidFill>
              </a:rPr>
              <a:t>San Francisco, CA</a:t>
            </a:r>
            <a:endParaRPr lang="en-US" dirty="0">
              <a:solidFill>
                <a:schemeClr val="tx1">
                  <a:lumMod val="95000"/>
                </a:schemeClr>
              </a:solidFill>
            </a:endParaRPr>
          </a:p>
        </p:txBody>
      </p:sp>
      <p:pic>
        <p:nvPicPr>
          <p:cNvPr id="5" name="Picture 4">
            <a:extLst>
              <a:ext uri="{FF2B5EF4-FFF2-40B4-BE49-F238E27FC236}">
                <a16:creationId xmlns:a16="http://schemas.microsoft.com/office/drawing/2014/main" id="{B5443F61-A6FB-439D-A2D7-7B6FC448356B}"/>
              </a:ext>
            </a:extLst>
          </p:cNvPr>
          <p:cNvPicPr>
            <a:picLocks noChangeAspect="1"/>
          </p:cNvPicPr>
          <p:nvPr/>
        </p:nvPicPr>
        <p:blipFill>
          <a:blip r:embed="rId2"/>
          <a:stretch>
            <a:fillRect/>
          </a:stretch>
        </p:blipFill>
        <p:spPr>
          <a:xfrm>
            <a:off x="3200400" y="0"/>
            <a:ext cx="6858000" cy="6858000"/>
          </a:xfrm>
          <a:prstGeom prst="rect">
            <a:avLst/>
          </a:prstGeom>
        </p:spPr>
      </p:pic>
    </p:spTree>
    <p:extLst>
      <p:ext uri="{BB962C8B-B14F-4D97-AF65-F5344CB8AC3E}">
        <p14:creationId xmlns:p14="http://schemas.microsoft.com/office/powerpoint/2010/main" val="1431569034"/>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2308324"/>
          </a:xfrm>
          <a:prstGeom prst="rect">
            <a:avLst/>
          </a:prstGeom>
        </p:spPr>
        <p:txBody>
          <a:bodyPr wrap="square">
            <a:spAutoFit/>
          </a:bodyPr>
          <a:lstStyle/>
          <a:p>
            <a:r>
              <a:rPr lang="en-US" sz="3600" dirty="0"/>
              <a:t>Return to the LORD, your God, for he is gracious and merciful, slow to anger, and abounding in steadfast love, and relents from punishing.</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Joel 2:13b</a:t>
            </a:r>
          </a:p>
        </p:txBody>
      </p:sp>
    </p:spTree>
    <p:extLst>
      <p:ext uri="{BB962C8B-B14F-4D97-AF65-F5344CB8AC3E}">
        <p14:creationId xmlns:p14="http://schemas.microsoft.com/office/powerpoint/2010/main" val="2958521610"/>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334000"/>
            <a:ext cx="2531395" cy="1354217"/>
          </a:xfrm>
          <a:prstGeom prst="rect">
            <a:avLst/>
          </a:prstGeom>
          <a:noFill/>
        </p:spPr>
        <p:txBody>
          <a:bodyPr wrap="square" rtlCol="0">
            <a:spAutoFit/>
          </a:bodyPr>
          <a:lstStyle/>
          <a:p>
            <a:pPr algn="ctr"/>
            <a:r>
              <a:rPr lang="en-US" sz="1600" dirty="0">
                <a:solidFill>
                  <a:schemeClr val="tx1">
                    <a:lumMod val="95000"/>
                  </a:schemeClr>
                </a:solidFill>
              </a:rPr>
              <a:t>Prayer before the Life of Joseph Mural</a:t>
            </a:r>
          </a:p>
          <a:p>
            <a:pPr algn="ctr"/>
            <a:endParaRPr lang="en-US" sz="1600" dirty="0">
              <a:solidFill>
                <a:schemeClr val="tx1">
                  <a:lumMod val="95000"/>
                </a:schemeClr>
              </a:solidFill>
            </a:endParaRPr>
          </a:p>
          <a:p>
            <a:pPr algn="ctr"/>
            <a:r>
              <a:rPr lang="en-US" sz="1600" dirty="0" err="1">
                <a:solidFill>
                  <a:schemeClr val="tx1">
                    <a:lumMod val="95000"/>
                  </a:schemeClr>
                </a:solidFill>
              </a:rPr>
              <a:t>Keur</a:t>
            </a:r>
            <a:r>
              <a:rPr lang="en-US" sz="1600" dirty="0">
                <a:solidFill>
                  <a:schemeClr val="tx1">
                    <a:lumMod val="95000"/>
                  </a:schemeClr>
                </a:solidFill>
              </a:rPr>
              <a:t> Moussa Abbey</a:t>
            </a:r>
          </a:p>
          <a:p>
            <a:pPr algn="ctr"/>
            <a:r>
              <a:rPr lang="en-US" sz="1600" dirty="0">
                <a:solidFill>
                  <a:schemeClr val="tx1">
                    <a:lumMod val="95000"/>
                  </a:schemeClr>
                </a:solidFill>
              </a:rPr>
              <a:t>Senegal</a:t>
            </a:r>
          </a:p>
        </p:txBody>
      </p:sp>
      <p:pic>
        <p:nvPicPr>
          <p:cNvPr id="5" name="Picture 4">
            <a:extLst>
              <a:ext uri="{FF2B5EF4-FFF2-40B4-BE49-F238E27FC236}">
                <a16:creationId xmlns:a16="http://schemas.microsoft.com/office/drawing/2014/main" id="{54FC147F-931D-4585-8F06-A63AB9299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1556" y="0"/>
            <a:ext cx="5644444" cy="6858000"/>
          </a:xfrm>
          <a:prstGeom prst="rect">
            <a:avLst/>
          </a:prstGeom>
        </p:spPr>
      </p:pic>
    </p:spTree>
    <p:extLst>
      <p:ext uri="{BB962C8B-B14F-4D97-AF65-F5344CB8AC3E}">
        <p14:creationId xmlns:p14="http://schemas.microsoft.com/office/powerpoint/2010/main" val="387090302"/>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315200" cy="1754326"/>
          </a:xfrm>
          <a:prstGeom prst="rect">
            <a:avLst/>
          </a:prstGeom>
        </p:spPr>
        <p:txBody>
          <a:bodyPr wrap="square">
            <a:spAutoFit/>
          </a:bodyPr>
          <a:lstStyle/>
          <a:p>
            <a:r>
              <a:rPr lang="en-US" sz="3600" dirty="0"/>
              <a:t>"Why do we fast … ?" Look, you serve your own interest on your fast day, and oppress all your workers.</a:t>
            </a:r>
            <a:endParaRPr lang="en-US" sz="3600" dirty="0">
              <a:cs typeface="Arial" pitchFamily="34" charset="0"/>
            </a:endParaRPr>
          </a:p>
        </p:txBody>
      </p:sp>
      <p:sp>
        <p:nvSpPr>
          <p:cNvPr id="4" name="TextBox 3"/>
          <p:cNvSpPr txBox="1"/>
          <p:nvPr/>
        </p:nvSpPr>
        <p:spPr>
          <a:xfrm>
            <a:off x="5791200" y="4343401"/>
            <a:ext cx="3352800" cy="461665"/>
          </a:xfrm>
          <a:prstGeom prst="rect">
            <a:avLst/>
          </a:prstGeom>
          <a:noFill/>
        </p:spPr>
        <p:txBody>
          <a:bodyPr wrap="square" rtlCol="0">
            <a:spAutoFit/>
          </a:bodyPr>
          <a:lstStyle/>
          <a:p>
            <a:pPr algn="ctr"/>
            <a:r>
              <a:rPr lang="en-US" sz="2400" dirty="0">
                <a:solidFill>
                  <a:schemeClr val="tx1">
                    <a:lumMod val="95000"/>
                  </a:schemeClr>
                </a:solidFill>
              </a:rPr>
              <a:t>Isaiah 58:3ac</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Women Miners  --  Vincent Van Gogh, </a:t>
            </a:r>
            <a:r>
              <a:rPr lang="en-US" sz="1600" dirty="0" err="1">
                <a:solidFill>
                  <a:schemeClr val="tx1">
                    <a:lumMod val="95000"/>
                  </a:schemeClr>
                </a:solidFill>
              </a:rPr>
              <a:t>Kroller</a:t>
            </a:r>
            <a:r>
              <a:rPr lang="en-US" sz="1600" dirty="0">
                <a:solidFill>
                  <a:schemeClr val="tx1">
                    <a:lumMod val="95000"/>
                  </a:schemeClr>
                </a:solidFill>
              </a:rPr>
              <a:t>-Muller Museum, </a:t>
            </a:r>
            <a:r>
              <a:rPr lang="en-US" sz="1600" dirty="0" err="1">
                <a:solidFill>
                  <a:schemeClr val="tx1">
                    <a:lumMod val="95000"/>
                  </a:schemeClr>
                </a:solidFill>
              </a:rPr>
              <a:t>Otterlo</a:t>
            </a:r>
            <a:r>
              <a:rPr lang="en-US" sz="1600" dirty="0">
                <a:solidFill>
                  <a:schemeClr val="tx1">
                    <a:lumMod val="95000"/>
                  </a:schemeClr>
                </a:solidFill>
              </a:rPr>
              <a:t>, Netherlands</a:t>
            </a:r>
          </a:p>
        </p:txBody>
      </p:sp>
      <p:pic>
        <p:nvPicPr>
          <p:cNvPr id="1026" name="Picture 2" descr="File:Women miners.jpg">
            <a:extLst>
              <a:ext uri="{FF2B5EF4-FFF2-40B4-BE49-F238E27FC236}">
                <a16:creationId xmlns:a16="http://schemas.microsoft.com/office/drawing/2014/main" id="{708AB093-AE3C-4BDC-A1AD-365DD8FB288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8400" y="838201"/>
            <a:ext cx="7402286" cy="4820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52600"/>
            <a:ext cx="6934200" cy="2862322"/>
          </a:xfrm>
          <a:prstGeom prst="rect">
            <a:avLst/>
          </a:prstGeom>
        </p:spPr>
        <p:txBody>
          <a:bodyPr wrap="square">
            <a:spAutoFit/>
          </a:bodyPr>
          <a:lstStyle/>
          <a:p>
            <a:r>
              <a:rPr lang="en-US" sz="3600" dirty="0"/>
              <a:t>"Why do we fast … ?" Is it not to share your bread with the hungry, and bring the homeless poor into your house … and not to hide yourself from your own kin?</a:t>
            </a:r>
          </a:p>
        </p:txBody>
      </p:sp>
      <p:sp>
        <p:nvSpPr>
          <p:cNvPr id="5" name="TextBox 4"/>
          <p:cNvSpPr txBox="1"/>
          <p:nvPr/>
        </p:nvSpPr>
        <p:spPr>
          <a:xfrm>
            <a:off x="5791200" y="4876801"/>
            <a:ext cx="3352800" cy="461665"/>
          </a:xfrm>
          <a:prstGeom prst="rect">
            <a:avLst/>
          </a:prstGeom>
          <a:noFill/>
        </p:spPr>
        <p:txBody>
          <a:bodyPr wrap="square" rtlCol="0">
            <a:spAutoFit/>
          </a:bodyPr>
          <a:lstStyle/>
          <a:p>
            <a:pPr algn="ctr"/>
            <a:r>
              <a:rPr lang="en-US" sz="2400" dirty="0">
                <a:solidFill>
                  <a:schemeClr val="tx1">
                    <a:lumMod val="95000"/>
                  </a:schemeClr>
                </a:solidFill>
              </a:rPr>
              <a:t>Isaiah 58:3a, 7ac</a:t>
            </a:r>
          </a:p>
        </p:txBody>
      </p:sp>
    </p:spTree>
    <p:extLst>
      <p:ext uri="{BB962C8B-B14F-4D97-AF65-F5344CB8AC3E}">
        <p14:creationId xmlns:p14="http://schemas.microsoft.com/office/powerpoint/2010/main" val="2368290017"/>
      </p:ext>
    </p:extLst>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77000"/>
            <a:ext cx="8763000" cy="338554"/>
          </a:xfrm>
          <a:prstGeom prst="rect">
            <a:avLst/>
          </a:prstGeom>
          <a:noFill/>
        </p:spPr>
        <p:txBody>
          <a:bodyPr wrap="square" rtlCol="0">
            <a:spAutoFit/>
          </a:bodyPr>
          <a:lstStyle/>
          <a:p>
            <a:pPr algn="ctr"/>
            <a:r>
              <a:rPr lang="en-US" sz="1600" dirty="0">
                <a:solidFill>
                  <a:schemeClr val="tx1">
                    <a:lumMod val="95000"/>
                  </a:schemeClr>
                </a:solidFill>
              </a:rPr>
              <a:t>The Parish Soup Kitchen  --  George Elgar Hicks, Royal Academy, London, England</a:t>
            </a:r>
            <a:endParaRPr lang="en-US" dirty="0">
              <a:solidFill>
                <a:schemeClr val="tx1">
                  <a:lumMod val="95000"/>
                </a:schemeClr>
              </a:solidFill>
            </a:endParaRPr>
          </a:p>
        </p:txBody>
      </p:sp>
      <p:pic>
        <p:nvPicPr>
          <p:cNvPr id="2" name="Picture 1">
            <a:extLst>
              <a:ext uri="{FF2B5EF4-FFF2-40B4-BE49-F238E27FC236}">
                <a16:creationId xmlns:a16="http://schemas.microsoft.com/office/drawing/2014/main" id="{000F2E4C-519F-4D2B-B638-27DCCB5598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9210" y="0"/>
            <a:ext cx="8317791" cy="64008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486</TotalTime>
  <Words>836</Words>
  <Application>Microsoft Office PowerPoint</Application>
  <PresentationFormat>Widescreen</PresentationFormat>
  <Paragraphs>74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ASH WEDNESDAY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125</cp:revision>
  <dcterms:created xsi:type="dcterms:W3CDTF">2016-08-31T16:46:43Z</dcterms:created>
  <dcterms:modified xsi:type="dcterms:W3CDTF">2022-10-31T19:56:58Z</dcterms:modified>
</cp:coreProperties>
</file>