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6"/>
  </p:notesMasterIdLst>
  <p:sldIdLst>
    <p:sldId id="256" r:id="rId2"/>
    <p:sldId id="383" r:id="rId3"/>
    <p:sldId id="384" r:id="rId4"/>
    <p:sldId id="385" r:id="rId5"/>
    <p:sldId id="386" r:id="rId6"/>
    <p:sldId id="389" r:id="rId7"/>
    <p:sldId id="390" r:id="rId8"/>
    <p:sldId id="391" r:id="rId9"/>
    <p:sldId id="392" r:id="rId10"/>
    <p:sldId id="393" r:id="rId11"/>
    <p:sldId id="394" r:id="rId12"/>
    <p:sldId id="395" r:id="rId13"/>
    <p:sldId id="396" r:id="rId14"/>
    <p:sldId id="397" r:id="rId15"/>
    <p:sldId id="398" r:id="rId16"/>
    <p:sldId id="399" r:id="rId17"/>
    <p:sldId id="411" r:id="rId18"/>
    <p:sldId id="401" r:id="rId19"/>
    <p:sldId id="400" r:id="rId20"/>
    <p:sldId id="403" r:id="rId21"/>
    <p:sldId id="412" r:id="rId22"/>
    <p:sldId id="405" r:id="rId23"/>
    <p:sldId id="402" r:id="rId24"/>
    <p:sldId id="406" r:id="rId25"/>
    <p:sldId id="414" r:id="rId26"/>
    <p:sldId id="407" r:id="rId27"/>
    <p:sldId id="413" r:id="rId28"/>
    <p:sldId id="408" r:id="rId29"/>
    <p:sldId id="415" r:id="rId30"/>
    <p:sldId id="409" r:id="rId31"/>
    <p:sldId id="404" r:id="rId32"/>
    <p:sldId id="410" r:id="rId33"/>
    <p:sldId id="416" r:id="rId34"/>
    <p:sldId id="2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2A18"/>
    <a:srgbClr val="75231E"/>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98" autoAdjust="0"/>
    <p:restoredTop sz="94694"/>
  </p:normalViewPr>
  <p:slideViewPr>
    <p:cSldViewPr>
      <p:cViewPr varScale="1">
        <p:scale>
          <a:sx n="75" d="100"/>
          <a:sy n="75" d="100"/>
        </p:scale>
        <p:origin x="216" y="58"/>
      </p:cViewPr>
      <p:guideLst>
        <p:guide orient="horz" pos="2160"/>
        <p:guide pos="3840"/>
      </p:guideLst>
    </p:cSldViewPr>
  </p:slideViewPr>
  <p:notesTextViewPr>
    <p:cViewPr>
      <p:scale>
        <a:sx n="100" d="100"/>
        <a:sy n="100" d="100"/>
      </p:scale>
      <p:origin x="0" y="0"/>
    </p:cViewPr>
  </p:notesTextViewPr>
  <p:sorterViewPr>
    <p:cViewPr>
      <p:scale>
        <a:sx n="80" d="100"/>
        <a:sy n="80" d="100"/>
      </p:scale>
      <p:origin x="0" y="-60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8800" dirty="0"/>
              <a:t>Visitation of Mary to Elizabeth</a:t>
            </a:r>
          </a:p>
        </p:txBody>
      </p:sp>
      <p:sp>
        <p:nvSpPr>
          <p:cNvPr id="3" name="Subtitle 2"/>
          <p:cNvSpPr>
            <a:spLocks noGrp="1"/>
          </p:cNvSpPr>
          <p:nvPr>
            <p:ph type="subTitle" idx="1"/>
          </p:nvPr>
        </p:nvSpPr>
        <p:spPr>
          <a:xfrm>
            <a:off x="2933700" y="3733800"/>
            <a:ext cx="6400800" cy="838200"/>
          </a:xfrm>
        </p:spPr>
        <p:txBody>
          <a:bodyPr>
            <a:normAutofit lnSpcReduction="10000"/>
          </a:bodyPr>
          <a:lstStyle/>
          <a:p>
            <a:r>
              <a:rPr lang="en-US" sz="5400" i="1">
                <a:solidFill>
                  <a:schemeClr val="tx1"/>
                </a:solidFill>
              </a:rPr>
              <a:t>Year B</a:t>
            </a:r>
            <a:endParaRPr lang="en-US" sz="5400" i="1" dirty="0">
              <a:solidFill>
                <a:schemeClr val="tx1"/>
              </a:solidFill>
            </a:endParaRPr>
          </a:p>
        </p:txBody>
      </p:sp>
      <p:sp>
        <p:nvSpPr>
          <p:cNvPr id="4" name="Rectangle 3"/>
          <p:cNvSpPr/>
          <p:nvPr/>
        </p:nvSpPr>
        <p:spPr>
          <a:xfrm>
            <a:off x="1905000" y="4724401"/>
            <a:ext cx="2895600" cy="1815882"/>
          </a:xfrm>
          <a:prstGeom prst="rect">
            <a:avLst/>
          </a:prstGeom>
          <a:solidFill>
            <a:srgbClr val="8B2A18">
              <a:alpha val="70000"/>
            </a:srgbClr>
          </a:solidFill>
        </p:spPr>
        <p:txBody>
          <a:bodyPr wrap="square">
            <a:spAutoFit/>
          </a:bodyPr>
          <a:lstStyle/>
          <a:p>
            <a:r>
              <a:rPr lang="en-US" sz="2800" dirty="0"/>
              <a:t>1 Samuel 2:1-10</a:t>
            </a:r>
          </a:p>
          <a:p>
            <a:r>
              <a:rPr lang="en-US" sz="2800" dirty="0"/>
              <a:t>Psalm 113</a:t>
            </a:r>
          </a:p>
          <a:p>
            <a:r>
              <a:rPr lang="en-US" sz="2800" dirty="0"/>
              <a:t>Romans 12:9-</a:t>
            </a:r>
            <a:r>
              <a:rPr lang="en-US" sz="2800" dirty="0" err="1"/>
              <a:t>16b</a:t>
            </a:r>
            <a:endParaRPr lang="en-US" sz="2800" dirty="0"/>
          </a:p>
          <a:p>
            <a:r>
              <a:rPr lang="en-US" sz="2800" dirty="0"/>
              <a:t>Luke 1:39-57</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934200" cy="1754326"/>
          </a:xfrm>
          <a:prstGeom prst="rect">
            <a:avLst/>
          </a:prstGeom>
        </p:spPr>
        <p:txBody>
          <a:bodyPr wrap="square">
            <a:spAutoFit/>
          </a:bodyPr>
          <a:lstStyle/>
          <a:p>
            <a:r>
              <a:rPr lang="en-US" sz="3600" dirty="0"/>
              <a:t>And why has this happened to me, that the mother of my Lord comes to me?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1:43</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14646"/>
            <a:ext cx="8763000" cy="338554"/>
          </a:xfrm>
          <a:prstGeom prst="rect">
            <a:avLst/>
          </a:prstGeom>
          <a:noFill/>
        </p:spPr>
        <p:txBody>
          <a:bodyPr wrap="square" rtlCol="0">
            <a:spAutoFit/>
          </a:bodyPr>
          <a:lstStyle/>
          <a:p>
            <a:pPr algn="ctr"/>
            <a:r>
              <a:rPr lang="en-US" sz="1600" dirty="0">
                <a:solidFill>
                  <a:schemeClr val="tx1">
                    <a:lumMod val="95000"/>
                  </a:schemeClr>
                </a:solidFill>
              </a:rPr>
              <a:t>The Visitation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7400" y="337458"/>
            <a:ext cx="8236084" cy="5529942"/>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For as soon as I heard the sound of your greeting, the child in my womb leaped for joy.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1:44</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628382"/>
            <a:ext cx="1981200" cy="1077218"/>
          </a:xfrm>
          <a:prstGeom prst="rect">
            <a:avLst/>
          </a:prstGeom>
          <a:noFill/>
        </p:spPr>
        <p:txBody>
          <a:bodyPr wrap="square" rtlCol="0">
            <a:spAutoFit/>
          </a:bodyPr>
          <a:lstStyle/>
          <a:p>
            <a:pPr algn="ctr"/>
            <a:r>
              <a:rPr lang="en-US" sz="1600" dirty="0">
                <a:solidFill>
                  <a:schemeClr val="tx1">
                    <a:lumMod val="95000"/>
                  </a:schemeClr>
                </a:solidFill>
              </a:rPr>
              <a:t>The Visitation</a:t>
            </a:r>
          </a:p>
          <a:p>
            <a:pPr algn="ctr"/>
            <a:endParaRPr lang="en-US" sz="1600" dirty="0">
              <a:solidFill>
                <a:schemeClr val="tx1">
                  <a:lumMod val="95000"/>
                </a:schemeClr>
              </a:solidFill>
            </a:endParaRPr>
          </a:p>
          <a:p>
            <a:pPr algn="ctr"/>
            <a:r>
              <a:rPr lang="en-US" sz="1600" dirty="0">
                <a:solidFill>
                  <a:schemeClr val="tx1">
                    <a:lumMod val="95000"/>
                  </a:schemeClr>
                </a:solidFill>
              </a:rPr>
              <a:t>Church of St. Martin</a:t>
            </a:r>
          </a:p>
          <a:p>
            <a:pPr algn="ctr"/>
            <a:r>
              <a:rPr lang="en-US" sz="1600" dirty="0" err="1">
                <a:solidFill>
                  <a:schemeClr val="tx1">
                    <a:lumMod val="95000"/>
                  </a:schemeClr>
                </a:solidFill>
              </a:rPr>
              <a:t>Nohant-Vicq</a:t>
            </a:r>
            <a:r>
              <a:rPr lang="en-US" sz="1600" dirty="0">
                <a:solidFill>
                  <a:schemeClr val="tx1">
                    <a:lumMod val="95000"/>
                  </a:schemeClr>
                </a:solidFill>
              </a:rPr>
              <a:t>, France</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05200" y="66236"/>
            <a:ext cx="7090339" cy="6715564"/>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And blessed is she who believed that there would be a fulfillment of what was spoken to her by the Lord."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1:45</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Visitation of Mary  -- Jacopo da </a:t>
            </a:r>
            <a:r>
              <a:rPr lang="en-US" sz="1600" dirty="0" err="1">
                <a:solidFill>
                  <a:schemeClr val="tx1">
                    <a:lumMod val="95000"/>
                  </a:schemeClr>
                </a:solidFill>
              </a:rPr>
              <a:t>Pontormo</a:t>
            </a:r>
            <a:r>
              <a:rPr lang="en-US" sz="1600" dirty="0">
                <a:solidFill>
                  <a:schemeClr val="tx1">
                    <a:lumMod val="95000"/>
                  </a:schemeClr>
                </a:solidFill>
              </a:rPr>
              <a:t>, Parish Church, </a:t>
            </a:r>
            <a:r>
              <a:rPr lang="en-US" sz="1600" dirty="0" err="1">
                <a:solidFill>
                  <a:schemeClr val="tx1">
                    <a:lumMod val="95000"/>
                  </a:schemeClr>
                </a:solidFill>
              </a:rPr>
              <a:t>Carmignano</a:t>
            </a:r>
            <a:r>
              <a:rPr lang="en-US" sz="1600" dirty="0">
                <a:solidFill>
                  <a:schemeClr val="tx1">
                    <a:lumMod val="95000"/>
                  </a:schemeClr>
                </a:solidFill>
              </a:rPr>
              <a:t>, Italy</a:t>
            </a:r>
          </a:p>
        </p:txBody>
      </p:sp>
      <p:pic>
        <p:nvPicPr>
          <p:cNvPr id="2" name="Picture 1"/>
          <p:cNvPicPr>
            <a:picLocks noChangeAspect="1"/>
          </p:cNvPicPr>
          <p:nvPr/>
        </p:nvPicPr>
        <p:blipFill>
          <a:blip r:embed="rId2"/>
          <a:stretch>
            <a:fillRect/>
          </a:stretch>
        </p:blipFill>
        <p:spPr>
          <a:xfrm>
            <a:off x="1752600" y="438627"/>
            <a:ext cx="8742574" cy="5300186"/>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10400" cy="1754326"/>
          </a:xfrm>
          <a:prstGeom prst="rect">
            <a:avLst/>
          </a:prstGeom>
        </p:spPr>
        <p:txBody>
          <a:bodyPr wrap="square">
            <a:spAutoFit/>
          </a:bodyPr>
          <a:lstStyle/>
          <a:p>
            <a:r>
              <a:rPr lang="en-US" sz="3600" dirty="0"/>
              <a:t>And Mary said, "My soul magnifies the Lord, and my spirit rejoices in God my Savior,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1:46-47</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The </a:t>
            </a:r>
            <a:r>
              <a:rPr lang="en-US" sz="1600" dirty="0" err="1">
                <a:solidFill>
                  <a:schemeClr val="tx1">
                    <a:lumMod val="95000"/>
                  </a:schemeClr>
                </a:solidFill>
              </a:rPr>
              <a:t>Magnificat</a:t>
            </a:r>
            <a:r>
              <a:rPr lang="en-US" sz="1600" dirty="0">
                <a:solidFill>
                  <a:schemeClr val="tx1">
                    <a:lumMod val="95000"/>
                  </a:schemeClr>
                </a:solidFill>
              </a:rPr>
              <a:t>  --  Baltimore Cathedral, Baltimore, MD</a:t>
            </a:r>
          </a:p>
        </p:txBody>
      </p:sp>
      <p:pic>
        <p:nvPicPr>
          <p:cNvPr id="3" name="Picture 2"/>
          <p:cNvPicPr>
            <a:picLocks noChangeAspect="1"/>
          </p:cNvPicPr>
          <p:nvPr/>
        </p:nvPicPr>
        <p:blipFill>
          <a:blip r:embed="rId2"/>
          <a:stretch>
            <a:fillRect/>
          </a:stretch>
        </p:blipFill>
        <p:spPr>
          <a:xfrm>
            <a:off x="1524001" y="469902"/>
            <a:ext cx="9121912" cy="5245099"/>
          </a:xfrm>
          <a:prstGeom prst="rect">
            <a:avLst/>
          </a:prstGeom>
        </p:spPr>
      </p:pic>
    </p:spTree>
    <p:extLst>
      <p:ext uri="{BB962C8B-B14F-4D97-AF65-F5344CB8AC3E}">
        <p14:creationId xmlns:p14="http://schemas.microsoft.com/office/powerpoint/2010/main" val="1574568545"/>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for he has looked with favor on the lowliness of his servant. Surely, from now on all generations will call me blessed;</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1:48</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5105401"/>
            <a:ext cx="3200400" cy="1354217"/>
          </a:xfrm>
          <a:prstGeom prst="rect">
            <a:avLst/>
          </a:prstGeom>
          <a:noFill/>
        </p:spPr>
        <p:txBody>
          <a:bodyPr wrap="square" rtlCol="0">
            <a:spAutoFit/>
          </a:bodyPr>
          <a:lstStyle/>
          <a:p>
            <a:pPr algn="ctr"/>
            <a:r>
              <a:rPr lang="en-US" sz="1600" dirty="0">
                <a:solidFill>
                  <a:schemeClr val="tx1">
                    <a:lumMod val="95000"/>
                  </a:schemeClr>
                </a:solidFill>
              </a:rPr>
              <a:t>The </a:t>
            </a:r>
            <a:r>
              <a:rPr lang="en-US" sz="1600" dirty="0" err="1">
                <a:solidFill>
                  <a:schemeClr val="tx1">
                    <a:lumMod val="95000"/>
                  </a:schemeClr>
                </a:solidFill>
              </a:rPr>
              <a:t>Magnificat</a:t>
            </a: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   Mary and Elizabeth	</a:t>
            </a:r>
          </a:p>
          <a:p>
            <a:pPr algn="ctr"/>
            <a:r>
              <a:rPr lang="en-US" sz="1600" dirty="0">
                <a:solidFill>
                  <a:schemeClr val="tx1">
                    <a:lumMod val="95000"/>
                  </a:schemeClr>
                </a:solidFill>
              </a:rPr>
              <a:t>Lauren Wright Pittman</a:t>
            </a:r>
          </a:p>
          <a:p>
            <a:pPr algn="ctr"/>
            <a:r>
              <a:rPr lang="en-US" sz="1600" dirty="0">
                <a:solidFill>
                  <a:schemeClr val="tx1">
                    <a:lumMod val="95000"/>
                  </a:schemeClr>
                </a:solidFill>
              </a:rPr>
              <a:t>Liturgical artist</a:t>
            </a:r>
          </a:p>
        </p:txBody>
      </p:sp>
      <p:pic>
        <p:nvPicPr>
          <p:cNvPr id="3" name="Picture 2">
            <a:extLst>
              <a:ext uri="{FF2B5EF4-FFF2-40B4-BE49-F238E27FC236}">
                <a16:creationId xmlns:a16="http://schemas.microsoft.com/office/drawing/2014/main" id="{D12F9BC6-0734-43CB-BA26-36B99A536FF0}"/>
              </a:ext>
            </a:extLst>
          </p:cNvPr>
          <p:cNvPicPr>
            <a:picLocks noChangeAspect="1"/>
          </p:cNvPicPr>
          <p:nvPr/>
        </p:nvPicPr>
        <p:blipFill>
          <a:blip r:embed="rId2"/>
          <a:stretch>
            <a:fillRect/>
          </a:stretch>
        </p:blipFill>
        <p:spPr>
          <a:xfrm>
            <a:off x="5029200" y="990600"/>
            <a:ext cx="4648200" cy="46482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He raises the poor from the dust, and lifts the needy from the ash heap, to make them sit with princes, with the princes of his people.</a:t>
            </a:r>
            <a:endParaRPr lang="en-US" sz="3600" dirty="0">
              <a:cs typeface="Arial" pitchFamily="34" charset="0"/>
            </a:endParaRPr>
          </a:p>
        </p:txBody>
      </p:sp>
      <p:sp>
        <p:nvSpPr>
          <p:cNvPr id="5" name="TextBox 4"/>
          <p:cNvSpPr txBox="1"/>
          <p:nvPr/>
        </p:nvSpPr>
        <p:spPr>
          <a:xfrm>
            <a:off x="5791200" y="4724401"/>
            <a:ext cx="3352800" cy="461665"/>
          </a:xfrm>
          <a:prstGeom prst="rect">
            <a:avLst/>
          </a:prstGeom>
          <a:noFill/>
        </p:spPr>
        <p:txBody>
          <a:bodyPr wrap="square" rtlCol="0">
            <a:spAutoFit/>
          </a:bodyPr>
          <a:lstStyle/>
          <a:p>
            <a:pPr algn="ctr"/>
            <a:r>
              <a:rPr lang="en-US" sz="2400" dirty="0">
                <a:solidFill>
                  <a:schemeClr val="tx1">
                    <a:lumMod val="95000"/>
                  </a:schemeClr>
                </a:solidFill>
              </a:rPr>
              <a:t>Psalm 113:7-8</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1"/>
            <a:ext cx="7467600" cy="1200329"/>
          </a:xfrm>
          <a:prstGeom prst="rect">
            <a:avLst/>
          </a:prstGeom>
        </p:spPr>
        <p:txBody>
          <a:bodyPr wrap="square">
            <a:spAutoFit/>
          </a:bodyPr>
          <a:lstStyle/>
          <a:p>
            <a:r>
              <a:rPr lang="en-US" sz="3600" dirty="0"/>
              <a:t>for the Mighty One has done great things for me, and holy is his name.</a:t>
            </a:r>
            <a:endParaRPr lang="en-US" sz="3600" dirty="0">
              <a:cs typeface="Arial" pitchFamily="34" charset="0"/>
            </a:endParaRPr>
          </a:p>
        </p:txBody>
      </p:sp>
      <p:sp>
        <p:nvSpPr>
          <p:cNvPr id="5" name="TextBox 4"/>
          <p:cNvSpPr txBox="1"/>
          <p:nvPr/>
        </p:nvSpPr>
        <p:spPr>
          <a:xfrm>
            <a:off x="57912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1:49</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5890736"/>
            <a:ext cx="1752600" cy="738664"/>
          </a:xfrm>
          <a:prstGeom prst="rect">
            <a:avLst/>
          </a:prstGeom>
          <a:noFill/>
        </p:spPr>
        <p:txBody>
          <a:bodyPr wrap="square" rtlCol="0">
            <a:spAutoFit/>
          </a:bodyPr>
          <a:lstStyle/>
          <a:p>
            <a:pPr algn="ctr"/>
            <a:r>
              <a:rPr lang="en-US" sz="1400" dirty="0">
                <a:solidFill>
                  <a:schemeClr val="tx1">
                    <a:lumMod val="95000"/>
                  </a:schemeClr>
                </a:solidFill>
              </a:rPr>
              <a:t>The Red Magnificat</a:t>
            </a:r>
          </a:p>
          <a:p>
            <a:pPr algn="ctr"/>
            <a:endParaRPr lang="en-US" sz="1400" dirty="0">
              <a:solidFill>
                <a:schemeClr val="tx1">
                  <a:lumMod val="95000"/>
                </a:schemeClr>
              </a:solidFill>
            </a:endParaRPr>
          </a:p>
          <a:p>
            <a:pPr algn="ctr"/>
            <a:r>
              <a:rPr lang="en-US" sz="1400" dirty="0">
                <a:solidFill>
                  <a:schemeClr val="tx1">
                    <a:lumMod val="95000"/>
                  </a:schemeClr>
                </a:solidFill>
              </a:rPr>
              <a:t>Frank Wesley</a:t>
            </a:r>
          </a:p>
        </p:txBody>
      </p:sp>
      <p:pic>
        <p:nvPicPr>
          <p:cNvPr id="3" name="Picture 2">
            <a:extLst>
              <a:ext uri="{FF2B5EF4-FFF2-40B4-BE49-F238E27FC236}">
                <a16:creationId xmlns:a16="http://schemas.microsoft.com/office/drawing/2014/main" id="{6A4BD6EA-D223-DAA8-8154-B7BDC52F07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0"/>
            <a:ext cx="3801762" cy="6858000"/>
          </a:xfrm>
          <a:prstGeom prst="rect">
            <a:avLst/>
          </a:prstGeom>
        </p:spPr>
      </p:pic>
    </p:spTree>
    <p:extLst>
      <p:ext uri="{BB962C8B-B14F-4D97-AF65-F5344CB8AC3E}">
        <p14:creationId xmlns:p14="http://schemas.microsoft.com/office/powerpoint/2010/main" val="125455317"/>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1"/>
            <a:ext cx="7467600" cy="1200329"/>
          </a:xfrm>
          <a:prstGeom prst="rect">
            <a:avLst/>
          </a:prstGeom>
        </p:spPr>
        <p:txBody>
          <a:bodyPr wrap="square">
            <a:spAutoFit/>
          </a:bodyPr>
          <a:lstStyle/>
          <a:p>
            <a:r>
              <a:rPr lang="en-US" sz="3600" dirty="0"/>
              <a:t>His mercy is for those who fear him from generation to generation.</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1:50</a:t>
            </a:r>
          </a:p>
        </p:txBody>
      </p:sp>
    </p:spTree>
    <p:extLst>
      <p:ext uri="{BB962C8B-B14F-4D97-AF65-F5344CB8AC3E}">
        <p14:creationId xmlns:p14="http://schemas.microsoft.com/office/powerpoint/2010/main" val="1985894610"/>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6172200"/>
            <a:ext cx="9144000" cy="338554"/>
          </a:xfrm>
          <a:prstGeom prst="rect">
            <a:avLst/>
          </a:prstGeom>
          <a:noFill/>
        </p:spPr>
        <p:txBody>
          <a:bodyPr wrap="square" rtlCol="0">
            <a:spAutoFit/>
          </a:bodyPr>
          <a:lstStyle/>
          <a:p>
            <a:pPr algn="ctr"/>
            <a:r>
              <a:rPr lang="en-US" sz="1600" dirty="0">
                <a:solidFill>
                  <a:schemeClr val="tx1">
                    <a:lumMod val="95000"/>
                  </a:schemeClr>
                </a:solidFill>
              </a:rPr>
              <a:t>Madonna of the </a:t>
            </a:r>
            <a:r>
              <a:rPr lang="en-US" sz="1600" dirty="0" err="1">
                <a:solidFill>
                  <a:schemeClr val="tx1">
                    <a:lumMod val="95000"/>
                  </a:schemeClr>
                </a:solidFill>
              </a:rPr>
              <a:t>Magnificat</a:t>
            </a:r>
            <a:r>
              <a:rPr lang="en-US" sz="1600" dirty="0">
                <a:solidFill>
                  <a:schemeClr val="tx1">
                    <a:lumMod val="95000"/>
                  </a:schemeClr>
                </a:solidFill>
              </a:rPr>
              <a:t> (detail)  --  Sandro Botticelli, Uffizi Gallery, Florence, Italy</a:t>
            </a:r>
          </a:p>
        </p:txBody>
      </p:sp>
      <p:pic>
        <p:nvPicPr>
          <p:cNvPr id="2" name="Picture 1"/>
          <p:cNvPicPr>
            <a:picLocks noChangeAspect="1"/>
          </p:cNvPicPr>
          <p:nvPr/>
        </p:nvPicPr>
        <p:blipFill>
          <a:blip r:embed="rId2"/>
          <a:stretch>
            <a:fillRect/>
          </a:stretch>
        </p:blipFill>
        <p:spPr>
          <a:xfrm>
            <a:off x="2209800" y="692706"/>
            <a:ext cx="7772400" cy="4869894"/>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467600" cy="2308324"/>
          </a:xfrm>
          <a:prstGeom prst="rect">
            <a:avLst/>
          </a:prstGeom>
        </p:spPr>
        <p:txBody>
          <a:bodyPr wrap="square">
            <a:spAutoFit/>
          </a:bodyPr>
          <a:lstStyle/>
          <a:p>
            <a:r>
              <a:rPr lang="en-US" sz="3600" dirty="0"/>
              <a:t>He has shown strength with his arm; he has scattered the proud in the thoughts of their hearts.</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1:51</a:t>
            </a:r>
          </a:p>
        </p:txBody>
      </p:sp>
    </p:spTree>
    <p:extLst>
      <p:ext uri="{BB962C8B-B14F-4D97-AF65-F5344CB8AC3E}">
        <p14:creationId xmlns:p14="http://schemas.microsoft.com/office/powerpoint/2010/main" val="782086119"/>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257801"/>
            <a:ext cx="2209800" cy="1354217"/>
          </a:xfrm>
          <a:prstGeom prst="rect">
            <a:avLst/>
          </a:prstGeom>
          <a:noFill/>
        </p:spPr>
        <p:txBody>
          <a:bodyPr wrap="square" rtlCol="0">
            <a:spAutoFit/>
          </a:bodyPr>
          <a:lstStyle/>
          <a:p>
            <a:pPr algn="ctr"/>
            <a:r>
              <a:rPr lang="en-US" sz="1600" dirty="0">
                <a:solidFill>
                  <a:schemeClr val="tx1">
                    <a:lumMod val="95000"/>
                  </a:schemeClr>
                </a:solidFill>
              </a:rPr>
              <a:t>Madonna of Humility</a:t>
            </a:r>
          </a:p>
          <a:p>
            <a:pPr algn="ctr"/>
            <a:endParaRPr lang="en-US" sz="1600" dirty="0">
              <a:solidFill>
                <a:schemeClr val="tx1">
                  <a:lumMod val="95000"/>
                </a:schemeClr>
              </a:solidFill>
            </a:endParaRPr>
          </a:p>
          <a:p>
            <a:pPr algn="ctr"/>
            <a:r>
              <a:rPr lang="en-US" sz="1600" dirty="0">
                <a:solidFill>
                  <a:schemeClr val="tx1">
                    <a:lumMod val="95000"/>
                  </a:schemeClr>
                </a:solidFill>
              </a:rPr>
              <a:t>Giovanni di Paolo</a:t>
            </a:r>
          </a:p>
          <a:p>
            <a:pPr algn="ctr"/>
            <a:r>
              <a:rPr lang="en-US" sz="1600" dirty="0">
                <a:solidFill>
                  <a:schemeClr val="tx1">
                    <a:lumMod val="95000"/>
                  </a:schemeClr>
                </a:solidFill>
              </a:rPr>
              <a:t>Museum of Fine Arts</a:t>
            </a:r>
          </a:p>
          <a:p>
            <a:pPr algn="ctr"/>
            <a:r>
              <a:rPr lang="en-US" sz="1600" dirty="0">
                <a:solidFill>
                  <a:schemeClr val="tx1">
                    <a:lumMod val="95000"/>
                  </a:schemeClr>
                </a:solidFill>
              </a:rPr>
              <a:t>Boston, MA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00600" y="1"/>
            <a:ext cx="5029200" cy="6852287"/>
          </a:xfrm>
          <a:prstGeom prst="rect">
            <a:avLst/>
          </a:prstGeom>
        </p:spPr>
      </p:pic>
    </p:spTree>
    <p:extLst>
      <p:ext uri="{BB962C8B-B14F-4D97-AF65-F5344CB8AC3E}">
        <p14:creationId xmlns:p14="http://schemas.microsoft.com/office/powerpoint/2010/main" val="1449984616"/>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467600" cy="1754326"/>
          </a:xfrm>
          <a:prstGeom prst="rect">
            <a:avLst/>
          </a:prstGeom>
        </p:spPr>
        <p:txBody>
          <a:bodyPr wrap="square">
            <a:spAutoFit/>
          </a:bodyPr>
          <a:lstStyle/>
          <a:p>
            <a:r>
              <a:rPr lang="en-US" sz="3600" dirty="0"/>
              <a:t>He has brought down the powerful from their thrones, and lifted up the lowly;</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1:52</a:t>
            </a:r>
          </a:p>
        </p:txBody>
      </p:sp>
    </p:spTree>
    <p:extLst>
      <p:ext uri="{BB962C8B-B14F-4D97-AF65-F5344CB8AC3E}">
        <p14:creationId xmlns:p14="http://schemas.microsoft.com/office/powerpoint/2010/main" val="1512124101"/>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800600"/>
            <a:ext cx="2438400" cy="369332"/>
          </a:xfrm>
          <a:prstGeom prst="rect">
            <a:avLst/>
          </a:prstGeom>
          <a:noFill/>
        </p:spPr>
        <p:txBody>
          <a:bodyPr wrap="square" rtlCol="0">
            <a:spAutoFit/>
          </a:bodyPr>
          <a:lstStyle/>
          <a:p>
            <a:pPr algn="ctr"/>
            <a:endParaRPr lang="en-US" dirty="0">
              <a:solidFill>
                <a:schemeClr val="tx1">
                  <a:lumMod val="95000"/>
                </a:schemeClr>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4618"/>
            <a:ext cx="7924800" cy="6096000"/>
          </a:xfrm>
          <a:prstGeom prst="rect">
            <a:avLst/>
          </a:prstGeom>
        </p:spPr>
      </p:pic>
      <p:sp>
        <p:nvSpPr>
          <p:cNvPr id="7" name="TextBox 6"/>
          <p:cNvSpPr txBox="1"/>
          <p:nvPr/>
        </p:nvSpPr>
        <p:spPr>
          <a:xfrm>
            <a:off x="4225636" y="6324600"/>
            <a:ext cx="4114800" cy="338554"/>
          </a:xfrm>
          <a:prstGeom prst="rect">
            <a:avLst/>
          </a:prstGeom>
          <a:noFill/>
        </p:spPr>
        <p:txBody>
          <a:bodyPr wrap="square" rtlCol="0">
            <a:spAutoFit/>
          </a:bodyPr>
          <a:lstStyle/>
          <a:p>
            <a:r>
              <a:rPr lang="en-US" sz="1600" dirty="0"/>
              <a:t>Mother Teresa  --  Ariel Quiroz</a:t>
            </a:r>
          </a:p>
        </p:txBody>
      </p:sp>
    </p:spTree>
    <p:extLst>
      <p:ext uri="{BB962C8B-B14F-4D97-AF65-F5344CB8AC3E}">
        <p14:creationId xmlns:p14="http://schemas.microsoft.com/office/powerpoint/2010/main" val="4025522412"/>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057400"/>
            <a:ext cx="6705600" cy="1754326"/>
          </a:xfrm>
          <a:prstGeom prst="rect">
            <a:avLst/>
          </a:prstGeom>
        </p:spPr>
        <p:txBody>
          <a:bodyPr wrap="square">
            <a:spAutoFit/>
          </a:bodyPr>
          <a:lstStyle/>
          <a:p>
            <a:r>
              <a:rPr lang="en-US" sz="3600" dirty="0"/>
              <a:t>he has filled the hungry with good things, and sent the rich away empty.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1:53</a:t>
            </a:r>
          </a:p>
        </p:txBody>
      </p:sp>
    </p:spTree>
    <p:extLst>
      <p:ext uri="{BB962C8B-B14F-4D97-AF65-F5344CB8AC3E}">
        <p14:creationId xmlns:p14="http://schemas.microsoft.com/office/powerpoint/2010/main" val="4056601877"/>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486400"/>
            <a:ext cx="1752600" cy="1077218"/>
          </a:xfrm>
          <a:prstGeom prst="rect">
            <a:avLst/>
          </a:prstGeom>
          <a:noFill/>
        </p:spPr>
        <p:txBody>
          <a:bodyPr wrap="square" rtlCol="0">
            <a:spAutoFit/>
          </a:bodyPr>
          <a:lstStyle/>
          <a:p>
            <a:pPr algn="ctr">
              <a:defRPr/>
            </a:pPr>
            <a:r>
              <a:rPr lang="en-US" sz="1600" dirty="0">
                <a:solidFill>
                  <a:prstClr val="white">
                    <a:lumMod val="95000"/>
                  </a:prstClr>
                </a:solidFill>
                <a:latin typeface="Calibri"/>
              </a:rPr>
              <a:t>Madonna of Mercy</a:t>
            </a:r>
          </a:p>
          <a:p>
            <a:pPr algn="ctr">
              <a:defRPr/>
            </a:pPr>
            <a:endParaRPr lang="en-US" sz="1600" dirty="0">
              <a:solidFill>
                <a:prstClr val="white">
                  <a:lumMod val="95000"/>
                </a:prstClr>
              </a:solidFill>
              <a:latin typeface="Calibri"/>
            </a:endParaRPr>
          </a:p>
          <a:p>
            <a:pPr algn="ctr">
              <a:defRPr/>
            </a:pPr>
            <a:r>
              <a:rPr lang="en-US" sz="1600" dirty="0">
                <a:solidFill>
                  <a:prstClr val="white">
                    <a:lumMod val="95000"/>
                  </a:prstClr>
                </a:solidFill>
                <a:latin typeface="Calibri"/>
              </a:rPr>
              <a:t>Sano di Pietro</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95800" y="129074"/>
            <a:ext cx="5257800" cy="6652727"/>
          </a:xfrm>
          <a:prstGeom prst="rect">
            <a:avLst/>
          </a:prstGeom>
        </p:spPr>
      </p:pic>
    </p:spTree>
    <p:extLst>
      <p:ext uri="{BB962C8B-B14F-4D97-AF65-F5344CB8AC3E}">
        <p14:creationId xmlns:p14="http://schemas.microsoft.com/office/powerpoint/2010/main" val="2866766253"/>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Poor Invited to the Feast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1917" y="-54428"/>
            <a:ext cx="9176084" cy="6226628"/>
          </a:xfrm>
          <a:prstGeom prst="rect">
            <a:avLst/>
          </a:prstGeom>
        </p:spPr>
      </p:pic>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1"/>
            <a:ext cx="7467600" cy="1200329"/>
          </a:xfrm>
          <a:prstGeom prst="rect">
            <a:avLst/>
          </a:prstGeom>
        </p:spPr>
        <p:txBody>
          <a:bodyPr wrap="square">
            <a:spAutoFit/>
          </a:bodyPr>
          <a:lstStyle/>
          <a:p>
            <a:r>
              <a:rPr lang="en-US" sz="3600" dirty="0"/>
              <a:t>He has helped his servant Israel, in remembrance of his mercy,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1:54</a:t>
            </a:r>
          </a:p>
        </p:txBody>
      </p:sp>
    </p:spTree>
    <p:extLst>
      <p:ext uri="{BB962C8B-B14F-4D97-AF65-F5344CB8AC3E}">
        <p14:creationId xmlns:p14="http://schemas.microsoft.com/office/powerpoint/2010/main" val="2926685714"/>
      </p:ext>
    </p:extLst>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7632" y="6268719"/>
            <a:ext cx="8229600" cy="338554"/>
          </a:xfrm>
          <a:prstGeom prst="rect">
            <a:avLst/>
          </a:prstGeom>
          <a:noFill/>
        </p:spPr>
        <p:txBody>
          <a:bodyPr wrap="square" rtlCol="0">
            <a:spAutoFit/>
          </a:bodyPr>
          <a:lstStyle/>
          <a:p>
            <a:pPr algn="ctr"/>
            <a:r>
              <a:rPr lang="en-US" sz="1600" dirty="0">
                <a:solidFill>
                  <a:schemeClr val="tx1">
                    <a:lumMod val="95000"/>
                  </a:schemeClr>
                </a:solidFill>
              </a:rPr>
              <a:t>The Visitation  --  </a:t>
            </a:r>
            <a:r>
              <a:rPr lang="en-US" sz="1600" dirty="0" err="1">
                <a:solidFill>
                  <a:schemeClr val="tx1">
                    <a:lumMod val="95000"/>
                  </a:schemeClr>
                </a:solidFill>
              </a:rPr>
              <a:t>Keur</a:t>
            </a:r>
            <a:r>
              <a:rPr lang="en-US" sz="1600" dirty="0">
                <a:solidFill>
                  <a:schemeClr val="tx1">
                    <a:lumMod val="95000"/>
                  </a:schemeClr>
                </a:solidFill>
              </a:rPr>
              <a:t> Moussa Abbey, Senegal</a:t>
            </a:r>
          </a:p>
        </p:txBody>
      </p:sp>
      <p:pic>
        <p:nvPicPr>
          <p:cNvPr id="5" name="Picture 4">
            <a:extLst>
              <a:ext uri="{FF2B5EF4-FFF2-40B4-BE49-F238E27FC236}">
                <a16:creationId xmlns:a16="http://schemas.microsoft.com/office/drawing/2014/main" id="{6D07BB69-3C74-D2E1-924D-3A013688C0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8581" y="589280"/>
            <a:ext cx="3387619" cy="5354319"/>
          </a:xfrm>
          <a:prstGeom prst="rect">
            <a:avLst/>
          </a:prstGeom>
        </p:spPr>
      </p:pic>
    </p:spTree>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467600" cy="1754326"/>
          </a:xfrm>
          <a:prstGeom prst="rect">
            <a:avLst/>
          </a:prstGeom>
        </p:spPr>
        <p:txBody>
          <a:bodyPr wrap="square">
            <a:spAutoFit/>
          </a:bodyPr>
          <a:lstStyle/>
          <a:p>
            <a:r>
              <a:rPr lang="en-US" sz="3600" dirty="0"/>
              <a:t>according to the promise he made to our ancestors, to Abraham and to his descendants forever."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1:55</a:t>
            </a:r>
          </a:p>
        </p:txBody>
      </p:sp>
    </p:spTree>
    <p:extLst>
      <p:ext uri="{BB962C8B-B14F-4D97-AF65-F5344CB8AC3E}">
        <p14:creationId xmlns:p14="http://schemas.microsoft.com/office/powerpoint/2010/main" val="4218342439"/>
      </p:ext>
    </p:extLst>
  </p:cSld>
  <p:clrMapOvr>
    <a:masterClrMapping/>
  </p:clrMapOvr>
  <p:transition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5486400"/>
            <a:ext cx="2286000" cy="1169551"/>
          </a:xfrm>
          <a:prstGeom prst="rect">
            <a:avLst/>
          </a:prstGeom>
          <a:noFill/>
        </p:spPr>
        <p:txBody>
          <a:bodyPr wrap="square" rtlCol="0">
            <a:spAutoFit/>
          </a:bodyPr>
          <a:lstStyle/>
          <a:p>
            <a:pPr algn="ctr">
              <a:defRPr/>
            </a:pPr>
            <a:r>
              <a:rPr lang="en-US" sz="1400" dirty="0">
                <a:solidFill>
                  <a:prstClr val="white">
                    <a:lumMod val="95000"/>
                  </a:prstClr>
                </a:solidFill>
                <a:latin typeface="Calibri"/>
              </a:rPr>
              <a:t>Magnificat</a:t>
            </a:r>
          </a:p>
          <a:p>
            <a:pPr algn="ctr">
              <a:defRPr/>
            </a:pPr>
            <a:endParaRPr lang="en-US" sz="1400" dirty="0">
              <a:solidFill>
                <a:prstClr val="white">
                  <a:lumMod val="95000"/>
                </a:prstClr>
              </a:solidFill>
              <a:latin typeface="Calibri"/>
            </a:endParaRPr>
          </a:p>
          <a:p>
            <a:pPr algn="ctr">
              <a:defRPr/>
            </a:pPr>
            <a:r>
              <a:rPr lang="en-US" sz="1400" dirty="0">
                <a:solidFill>
                  <a:prstClr val="white">
                    <a:lumMod val="95000"/>
                  </a:prstClr>
                </a:solidFill>
                <a:latin typeface="Calibri"/>
              </a:rPr>
              <a:t>James Tissot</a:t>
            </a:r>
          </a:p>
          <a:p>
            <a:pPr algn="ctr">
              <a:defRPr/>
            </a:pPr>
            <a:r>
              <a:rPr lang="en-US" sz="1400" dirty="0">
                <a:solidFill>
                  <a:prstClr val="white">
                    <a:lumMod val="95000"/>
                  </a:prstClr>
                </a:solidFill>
                <a:latin typeface="Calibri"/>
              </a:rPr>
              <a:t>Brooklyn Museum</a:t>
            </a:r>
          </a:p>
          <a:p>
            <a:pPr algn="ctr">
              <a:defRPr/>
            </a:pPr>
            <a:r>
              <a:rPr lang="en-US" sz="1400" dirty="0">
                <a:solidFill>
                  <a:prstClr val="white">
                    <a:lumMod val="95000"/>
                  </a:prstClr>
                </a:solidFill>
                <a:latin typeface="Calibri"/>
              </a:rPr>
              <a:t>New York City</a:t>
            </a:r>
          </a:p>
        </p:txBody>
      </p:sp>
      <p:pic>
        <p:nvPicPr>
          <p:cNvPr id="5" name="Picture 4">
            <a:extLst>
              <a:ext uri="{FF2B5EF4-FFF2-40B4-BE49-F238E27FC236}">
                <a16:creationId xmlns:a16="http://schemas.microsoft.com/office/drawing/2014/main" id="{8FD32B0A-E6E7-C75F-63F2-6C522FE686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5021" y="0"/>
            <a:ext cx="3202179" cy="6858000"/>
          </a:xfrm>
          <a:prstGeom prst="rect">
            <a:avLst/>
          </a:prstGeom>
        </p:spPr>
      </p:pic>
    </p:spTree>
    <p:extLst>
      <p:ext uri="{BB962C8B-B14F-4D97-AF65-F5344CB8AC3E}">
        <p14:creationId xmlns:p14="http://schemas.microsoft.com/office/powerpoint/2010/main" val="3201883684"/>
      </p:ext>
    </p:extLst>
  </p:cSld>
  <p:clrMapOvr>
    <a:masterClrMapping/>
  </p:clrMapOvr>
  <p:transition advTm="8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28073"/>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http://diglib.library.vanderbilt.edu/act-imagelink.pl?RC=48397</a:t>
            </a:r>
          </a:p>
          <a:p>
            <a:pPr>
              <a:buNone/>
            </a:pPr>
            <a:r>
              <a:rPr lang="en-US" sz="1400" dirty="0"/>
              <a:t>Estate of John August Swanson, https://www.johnaugustswanson.com/</a:t>
            </a:r>
          </a:p>
          <a:p>
            <a:pPr>
              <a:buNone/>
            </a:pPr>
            <a:r>
              <a:rPr lang="en-US" sz="1400" dirty="0"/>
              <a:t>http://www.flickr.com/photos/swperman/221074981/</a:t>
            </a:r>
          </a:p>
          <a:p>
            <a:pPr>
              <a:buNone/>
            </a:pPr>
            <a:r>
              <a:rPr lang="en-US" sz="1400" dirty="0"/>
              <a:t>http://</a:t>
            </a:r>
            <a:r>
              <a:rPr lang="en-US" sz="1400" dirty="0" err="1"/>
              <a:t>diglib.library.vanderbilt.edu</a:t>
            </a:r>
            <a:r>
              <a:rPr lang="en-US" sz="1400" dirty="0"/>
              <a:t>/</a:t>
            </a:r>
            <a:r>
              <a:rPr lang="en-US" sz="1400" dirty="0" err="1"/>
              <a:t>act-imagelink.pl?RC</a:t>
            </a:r>
            <a:r>
              <a:rPr lang="en-US" sz="1400" dirty="0"/>
              <a:t>=29442</a:t>
            </a:r>
          </a:p>
          <a:p>
            <a:pPr>
              <a:buNone/>
            </a:pPr>
            <a:r>
              <a:rPr lang="en-US" sz="1400" dirty="0"/>
              <a:t>http://diglib.library.vanderbilt.edu/act-imagelink.pl?RC=48279</a:t>
            </a:r>
          </a:p>
          <a:p>
            <a:pPr>
              <a:buNone/>
            </a:pPr>
            <a:r>
              <a:rPr lang="en-US" sz="1400" dirty="0"/>
              <a:t>http://</a:t>
            </a:r>
            <a:r>
              <a:rPr lang="en-US" sz="1400" dirty="0" err="1"/>
              <a:t>diglib.library.vanderbilt.edu</a:t>
            </a:r>
            <a:r>
              <a:rPr lang="en-US" sz="1400" dirty="0"/>
              <a:t>/</a:t>
            </a:r>
            <a:r>
              <a:rPr lang="en-US" sz="1400" dirty="0" err="1"/>
              <a:t>act-imagelink.pl?RC</a:t>
            </a:r>
            <a:r>
              <a:rPr lang="en-US" sz="1400" dirty="0"/>
              <a:t>=42422</a:t>
            </a:r>
          </a:p>
          <a:p>
            <a:pPr>
              <a:buNone/>
            </a:pPr>
            <a:r>
              <a:rPr lang="en-US" sz="1400" dirty="0" err="1"/>
              <a:t>www.yorckproject.de</a:t>
            </a:r>
            <a:endParaRPr lang="en-US" sz="1400" dirty="0"/>
          </a:p>
          <a:p>
            <a:pPr>
              <a:buNone/>
            </a:pPr>
            <a:r>
              <a:rPr lang="en-US" sz="1400" dirty="0"/>
              <a:t>https://</a:t>
            </a:r>
            <a:r>
              <a:rPr lang="en-US" sz="1400" dirty="0" err="1"/>
              <a:t>www.flickr.com</a:t>
            </a:r>
            <a:r>
              <a:rPr lang="en-US" sz="1400" dirty="0"/>
              <a:t>/photos/</a:t>
            </a:r>
            <a:r>
              <a:rPr lang="en-US" sz="1400" dirty="0" err="1"/>
              <a:t>paullew</a:t>
            </a:r>
            <a:r>
              <a:rPr lang="en-US" sz="1400" dirty="0"/>
              <a:t>/23612984750</a:t>
            </a:r>
          </a:p>
          <a:p>
            <a:pPr>
              <a:buNone/>
            </a:pPr>
            <a:r>
              <a:rPr lang="en-US" sz="1400" dirty="0"/>
              <a:t>http://www.lewpstudio.com - copyright by Lauren Wright Pittman</a:t>
            </a:r>
          </a:p>
          <a:p>
            <a:pPr>
              <a:buNone/>
            </a:pPr>
            <a:r>
              <a:rPr lang="en-US" sz="1400" dirty="0"/>
              <a:t>Estate of Frank Wesley, http://www.frankwesleyart.com/main_page.htm</a:t>
            </a:r>
          </a:p>
          <a:p>
            <a:pPr>
              <a:buNone/>
            </a:pPr>
            <a:r>
              <a:rPr lang="en-US" sz="1400" dirty="0"/>
              <a:t>https://</a:t>
            </a:r>
            <a:r>
              <a:rPr lang="en-US" sz="1400" dirty="0" err="1"/>
              <a:t>commons.wikimedia.org</a:t>
            </a:r>
            <a:r>
              <a:rPr lang="en-US" sz="1400" dirty="0"/>
              <a:t>/wiki/</a:t>
            </a:r>
            <a:r>
              <a:rPr lang="en-US" sz="1400" dirty="0" err="1"/>
              <a:t>File:Sandro_Botticelli_057.jpg</a:t>
            </a:r>
            <a:endParaRPr lang="en-US" sz="1400" dirty="0"/>
          </a:p>
          <a:p>
            <a:pPr>
              <a:buNone/>
            </a:pPr>
            <a:r>
              <a:rPr lang="en-US" sz="1400" dirty="0"/>
              <a:t>https://</a:t>
            </a:r>
            <a:r>
              <a:rPr lang="en-US" sz="1400" dirty="0" err="1"/>
              <a:t>commons.wikimedia.org</a:t>
            </a:r>
            <a:r>
              <a:rPr lang="en-US" sz="1400" dirty="0"/>
              <a:t>/wiki/File:Madonna_of_Humility.Giovanni_di_Paolo._</a:t>
            </a:r>
            <a:r>
              <a:rPr lang="en-US" sz="1400" dirty="0" err="1"/>
              <a:t>Boston_MFA.jpg</a:t>
            </a:r>
            <a:endParaRPr lang="en-US" sz="1400" dirty="0"/>
          </a:p>
          <a:p>
            <a:pPr>
              <a:buNone/>
            </a:pPr>
            <a:r>
              <a:rPr lang="en-US" sz="1400" dirty="0"/>
              <a:t>https://</a:t>
            </a:r>
            <a:r>
              <a:rPr lang="en-US" sz="1400" dirty="0" err="1"/>
              <a:t>commons.wikimedia.org</a:t>
            </a:r>
            <a:r>
              <a:rPr lang="en-US" sz="1400" dirty="0"/>
              <a:t>/wiki/</a:t>
            </a:r>
            <a:r>
              <a:rPr lang="en-US" sz="1400" dirty="0" err="1"/>
              <a:t>File:Mother_Teresa_flickr.jpg</a:t>
            </a:r>
            <a:endParaRPr lang="en-US" sz="1400" dirty="0"/>
          </a:p>
          <a:p>
            <a:pPr>
              <a:buNone/>
            </a:pPr>
            <a:r>
              <a:rPr lang="en-US" sz="1400" dirty="0"/>
              <a:t>https://</a:t>
            </a:r>
            <a:r>
              <a:rPr lang="en-US" sz="1400" dirty="0" err="1"/>
              <a:t>commons.wikimedia.org</a:t>
            </a:r>
            <a:r>
              <a:rPr lang="en-US" sz="1400" dirty="0"/>
              <a:t>/wiki/File:Sano_di_Pietro._Madonna_of_Mercy.1440s_Private_</a:t>
            </a:r>
            <a:r>
              <a:rPr lang="en-US" sz="1400" dirty="0" err="1"/>
              <a:t>coll</a:t>
            </a:r>
            <a:r>
              <a:rPr lang="en-US" sz="1400" dirty="0"/>
              <a:t>..jpg</a:t>
            </a:r>
          </a:p>
          <a:p>
            <a:pPr>
              <a:buNone/>
            </a:pPr>
            <a:r>
              <a:rPr lang="sv-SE" sz="1400" dirty="0"/>
              <a:t>https://commons.wikimedia.org/wiki/File:KeurMoussaAutel.jpg</a:t>
            </a:r>
          </a:p>
          <a:p>
            <a:pPr>
              <a:buNone/>
            </a:pPr>
            <a:r>
              <a:rPr lang="sv-SE" sz="1400" dirty="0"/>
              <a:t>https://commons.wikimedia.org/wiki/File:Brooklyn_Museum_-_The_Magnificat_(Le_magnificat)_-_James_Tissot_-_ov Erall_.jpg</a:t>
            </a:r>
            <a:endParaRPr lang="en-US" sz="1400" dirty="0"/>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09801"/>
            <a:ext cx="6934200" cy="1200329"/>
          </a:xfrm>
          <a:prstGeom prst="rect">
            <a:avLst/>
          </a:prstGeom>
        </p:spPr>
        <p:txBody>
          <a:bodyPr wrap="square">
            <a:spAutoFit/>
          </a:bodyPr>
          <a:lstStyle/>
          <a:p>
            <a:r>
              <a:rPr lang="en-US" sz="3600" dirty="0"/>
              <a:t>Rejoice with those who rejoice, weep with those who weep.</a:t>
            </a:r>
            <a:endParaRPr lang="en-US" sz="3600" dirty="0">
              <a:cs typeface="Arial" pitchFamily="34" charset="0"/>
            </a:endParaRPr>
          </a:p>
        </p:txBody>
      </p:sp>
      <p:sp>
        <p:nvSpPr>
          <p:cNvPr id="5" name="TextBox 4"/>
          <p:cNvSpPr txBox="1"/>
          <p:nvPr/>
        </p:nvSpPr>
        <p:spPr>
          <a:xfrm>
            <a:off x="5867400" y="4114801"/>
            <a:ext cx="3352800" cy="461665"/>
          </a:xfrm>
          <a:prstGeom prst="rect">
            <a:avLst/>
          </a:prstGeom>
          <a:noFill/>
        </p:spPr>
        <p:txBody>
          <a:bodyPr wrap="square" rtlCol="0">
            <a:spAutoFit/>
          </a:bodyPr>
          <a:lstStyle/>
          <a:p>
            <a:pPr algn="ctr"/>
            <a:r>
              <a:rPr lang="en-US" sz="2400" dirty="0">
                <a:solidFill>
                  <a:schemeClr val="tx1">
                    <a:lumMod val="95000"/>
                  </a:schemeClr>
                </a:solidFill>
              </a:rPr>
              <a:t>Romans 12:9-</a:t>
            </a:r>
            <a:r>
              <a:rPr lang="en-US" sz="2400" dirty="0" err="1">
                <a:solidFill>
                  <a:schemeClr val="tx1">
                    <a:lumMod val="95000"/>
                  </a:schemeClr>
                </a:solidFill>
              </a:rPr>
              <a:t>16b</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17BAAF-4919-C23B-BCDD-F5836BD8A6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00" y="152400"/>
            <a:ext cx="8704386" cy="6172201"/>
          </a:xfrm>
          <a:prstGeom prst="rect">
            <a:avLst/>
          </a:prstGeom>
        </p:spPr>
      </p:pic>
      <p:sp>
        <p:nvSpPr>
          <p:cNvPr id="6" name="TextBox 5">
            <a:extLst>
              <a:ext uri="{FF2B5EF4-FFF2-40B4-BE49-F238E27FC236}">
                <a16:creationId xmlns:a16="http://schemas.microsoft.com/office/drawing/2014/main" id="{F5AE0B91-3711-EF16-ED66-91B38A9EEDB8}"/>
              </a:ext>
            </a:extLst>
          </p:cNvPr>
          <p:cNvSpPr txBox="1"/>
          <p:nvPr/>
        </p:nvSpPr>
        <p:spPr>
          <a:xfrm>
            <a:off x="4800600" y="6474023"/>
            <a:ext cx="4343400" cy="307777"/>
          </a:xfrm>
          <a:prstGeom prst="rect">
            <a:avLst/>
          </a:prstGeom>
          <a:noFill/>
        </p:spPr>
        <p:txBody>
          <a:bodyPr wrap="square" rtlCol="0">
            <a:spAutoFit/>
          </a:bodyPr>
          <a:lstStyle/>
          <a:p>
            <a:r>
              <a:rPr lang="en-US" sz="1400" dirty="0"/>
              <a:t>A Celebration  --  John August Swanson</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819900" cy="2308324"/>
          </a:xfrm>
          <a:prstGeom prst="rect">
            <a:avLst/>
          </a:prstGeom>
        </p:spPr>
        <p:txBody>
          <a:bodyPr wrap="square">
            <a:spAutoFit/>
          </a:bodyPr>
          <a:lstStyle/>
          <a:p>
            <a:r>
              <a:rPr lang="en-US" sz="3600" dirty="0"/>
              <a:t>When Elizabeth heard Mary's greeting, the child leaped in her womb. And Elizabeth was filled with the Holy Spirit ....</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Luke 1:41</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err="1">
                <a:solidFill>
                  <a:schemeClr val="tx1">
                    <a:lumMod val="95000"/>
                  </a:schemeClr>
                </a:solidFill>
              </a:rPr>
              <a:t>Magnificat</a:t>
            </a:r>
            <a:r>
              <a:rPr lang="en-US" sz="1600" dirty="0">
                <a:solidFill>
                  <a:schemeClr val="tx1">
                    <a:lumMod val="95000"/>
                  </a:schemeClr>
                </a:solidFill>
              </a:rPr>
              <a:t>  --  Brother Eric, Church of Reconciliation, </a:t>
            </a:r>
            <a:r>
              <a:rPr lang="en-US" sz="1600" dirty="0" err="1">
                <a:solidFill>
                  <a:schemeClr val="tx1">
                    <a:lumMod val="95000"/>
                  </a:schemeClr>
                </a:solidFill>
              </a:rPr>
              <a:t>Taize</a:t>
            </a:r>
            <a:r>
              <a:rPr lang="en-US" sz="1600" dirty="0">
                <a:solidFill>
                  <a:schemeClr val="tx1">
                    <a:lumMod val="95000"/>
                  </a:schemeClr>
                </a:solidFill>
              </a:rPr>
              <a:t>, France</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0400" y="304800"/>
            <a:ext cx="6172200" cy="5880272"/>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1789331"/>
          </a:xfrm>
          <a:prstGeom prst="rect">
            <a:avLst/>
          </a:prstGeom>
        </p:spPr>
        <p:txBody>
          <a:bodyPr wrap="square">
            <a:spAutoFit/>
          </a:bodyPr>
          <a:lstStyle/>
          <a:p>
            <a:r>
              <a:rPr lang="en-US" sz="3600" dirty="0"/>
              <a:t>and exclaimed with a loud cry, "Blessed are you among women, and blessed is the fruit of your womb.</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1:42</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66373"/>
            <a:ext cx="2057400" cy="1354217"/>
          </a:xfrm>
          <a:prstGeom prst="rect">
            <a:avLst/>
          </a:prstGeom>
          <a:noFill/>
        </p:spPr>
        <p:txBody>
          <a:bodyPr wrap="square" rtlCol="0">
            <a:spAutoFit/>
          </a:bodyPr>
          <a:lstStyle/>
          <a:p>
            <a:pPr algn="ctr"/>
            <a:r>
              <a:rPr lang="en-US" sz="1600" dirty="0">
                <a:solidFill>
                  <a:schemeClr val="tx1">
                    <a:lumMod val="95000"/>
                  </a:schemeClr>
                </a:solidFill>
              </a:rPr>
              <a:t>Annunciation and Visitation</a:t>
            </a:r>
          </a:p>
          <a:p>
            <a:pPr algn="ctr"/>
            <a:endParaRPr lang="en-US" sz="1600" dirty="0">
              <a:solidFill>
                <a:schemeClr val="tx1">
                  <a:lumMod val="95000"/>
                </a:schemeClr>
              </a:solidFill>
            </a:endParaRPr>
          </a:p>
          <a:p>
            <a:pPr algn="ctr"/>
            <a:r>
              <a:rPr lang="en-US" sz="1600" dirty="0">
                <a:solidFill>
                  <a:schemeClr val="tx1">
                    <a:lumMod val="95000"/>
                  </a:schemeClr>
                </a:solidFill>
              </a:rPr>
              <a:t>Amiens Cathedral </a:t>
            </a:r>
          </a:p>
          <a:p>
            <a:pPr algn="ctr"/>
            <a:r>
              <a:rPr lang="en-US" sz="1600" dirty="0">
                <a:solidFill>
                  <a:schemeClr val="tx1">
                    <a:lumMod val="95000"/>
                  </a:schemeClr>
                </a:solidFill>
              </a:rPr>
              <a:t>Amiens, France</a:t>
            </a:r>
          </a:p>
        </p:txBody>
      </p:sp>
      <p:pic>
        <p:nvPicPr>
          <p:cNvPr id="2" name="Picture 1"/>
          <p:cNvPicPr>
            <a:picLocks noChangeAspect="1"/>
          </p:cNvPicPr>
          <p:nvPr/>
        </p:nvPicPr>
        <p:blipFill>
          <a:blip r:embed="rId2"/>
          <a:stretch>
            <a:fillRect/>
          </a:stretch>
        </p:blipFill>
        <p:spPr>
          <a:xfrm>
            <a:off x="3962400" y="76200"/>
            <a:ext cx="6324600" cy="66675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639</TotalTime>
  <Words>876</Words>
  <Application>Microsoft Office PowerPoint</Application>
  <PresentationFormat>Widescreen</PresentationFormat>
  <Paragraphs>98</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First Sunday after Christmas Day Year A</vt:lpstr>
      <vt:lpstr>Visitation of Mary to Elizabeth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137</cp:revision>
  <dcterms:created xsi:type="dcterms:W3CDTF">2016-08-31T16:46:43Z</dcterms:created>
  <dcterms:modified xsi:type="dcterms:W3CDTF">2022-11-01T16:20:06Z</dcterms:modified>
</cp:coreProperties>
</file>