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6" r:id="rId16"/>
    <p:sldId id="395" r:id="rId17"/>
    <p:sldId id="394"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616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77816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2867386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Third Sunday in Lent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6096000" y="4965918"/>
            <a:ext cx="3429000" cy="1815882"/>
          </a:xfrm>
          <a:prstGeom prst="rect">
            <a:avLst/>
          </a:prstGeom>
          <a:solidFill>
            <a:srgbClr val="5B616D">
              <a:alpha val="65000"/>
            </a:srgbClr>
          </a:solidFill>
        </p:spPr>
        <p:txBody>
          <a:bodyPr wrap="square">
            <a:spAutoFit/>
          </a:bodyPr>
          <a:lstStyle/>
          <a:p>
            <a:pPr algn="ctr"/>
            <a:r>
              <a:rPr lang="en-US" sz="2800" dirty="0"/>
              <a:t>Exodus 20:1-17</a:t>
            </a:r>
          </a:p>
          <a:p>
            <a:pPr algn="ctr"/>
            <a:r>
              <a:rPr lang="en-US" sz="2800" dirty="0"/>
              <a:t>Psalm 19</a:t>
            </a:r>
          </a:p>
          <a:p>
            <a:pPr algn="ctr"/>
            <a:r>
              <a:rPr lang="en-US" sz="2800" dirty="0"/>
              <a:t>1 Corinthians 1:18-25</a:t>
            </a:r>
          </a:p>
          <a:p>
            <a:pPr algn="ctr"/>
            <a:r>
              <a:rPr lang="en-US" sz="2800" dirty="0"/>
              <a:t>John 2:13-22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The Passover of the Jews was near, and Jesus went up to Jerusalem.</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2:13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Jerusalem Pilgrims  --  William Strutt, Art Gallery of South Australia, Adelaide, Australia</a:t>
            </a:r>
          </a:p>
        </p:txBody>
      </p:sp>
      <p:pic>
        <p:nvPicPr>
          <p:cNvPr id="3" name="Picture 2">
            <a:extLst>
              <a:ext uri="{FF2B5EF4-FFF2-40B4-BE49-F238E27FC236}">
                <a16:creationId xmlns:a16="http://schemas.microsoft.com/office/drawing/2014/main" id="{50F9EF66-9928-47D8-8307-6A952908BB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7200"/>
            <a:ext cx="9144000" cy="480417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1676400"/>
            <a:ext cx="6553200" cy="2308324"/>
          </a:xfrm>
          <a:prstGeom prst="rect">
            <a:avLst/>
          </a:prstGeom>
        </p:spPr>
        <p:txBody>
          <a:bodyPr wrap="square">
            <a:spAutoFit/>
          </a:bodyPr>
          <a:lstStyle/>
          <a:p>
            <a:r>
              <a:rPr lang="en-US" sz="3600" dirty="0"/>
              <a:t>In the temple he found people selling cattle, sheep, and doves, and the money changers seated at their tables.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2:14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A5C05-D052-4C7A-9F24-2C40E25A11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24473"/>
            <a:ext cx="5762982" cy="6912686"/>
          </a:xfrm>
          <a:prstGeom prst="rect">
            <a:avLst/>
          </a:prstGeom>
        </p:spPr>
      </p:pic>
      <p:sp>
        <p:nvSpPr>
          <p:cNvPr id="4" name="TextBox 3"/>
          <p:cNvSpPr txBox="1"/>
          <p:nvPr/>
        </p:nvSpPr>
        <p:spPr>
          <a:xfrm>
            <a:off x="1371600" y="5427584"/>
            <a:ext cx="3375660" cy="1354217"/>
          </a:xfrm>
          <a:prstGeom prst="rect">
            <a:avLst/>
          </a:prstGeom>
          <a:noFill/>
        </p:spPr>
        <p:txBody>
          <a:bodyPr wrap="square" rtlCol="0">
            <a:spAutoFit/>
          </a:bodyPr>
          <a:lstStyle/>
          <a:p>
            <a:pPr algn="ctr"/>
            <a:r>
              <a:rPr lang="en-US" sz="1600" dirty="0">
                <a:solidFill>
                  <a:schemeClr val="tx1">
                    <a:lumMod val="95000"/>
                  </a:schemeClr>
                </a:solidFill>
              </a:rPr>
              <a:t>Christ and the Tradesmen and Moneychangers, detail</a:t>
            </a:r>
          </a:p>
          <a:p>
            <a:pPr algn="ctr"/>
            <a:endParaRPr lang="en-US" sz="1600" dirty="0">
              <a:solidFill>
                <a:schemeClr val="tx1">
                  <a:lumMod val="95000"/>
                </a:schemeClr>
              </a:solidFill>
            </a:endParaRPr>
          </a:p>
          <a:p>
            <a:pPr algn="ctr"/>
            <a:r>
              <a:rPr lang="en-US" sz="1600" dirty="0">
                <a:solidFill>
                  <a:schemeClr val="tx1">
                    <a:lumMod val="95000"/>
                  </a:schemeClr>
                </a:solidFill>
              </a:rPr>
              <a:t>Pieter </a:t>
            </a:r>
            <a:r>
              <a:rPr lang="en-US" sz="1600" dirty="0" err="1">
                <a:solidFill>
                  <a:schemeClr val="tx1">
                    <a:lumMod val="95000"/>
                  </a:schemeClr>
                </a:solidFill>
              </a:rPr>
              <a:t>Aertsen</a:t>
            </a:r>
            <a:endParaRPr lang="en-US" sz="1600" dirty="0">
              <a:solidFill>
                <a:schemeClr val="tx1">
                  <a:lumMod val="95000"/>
                </a:schemeClr>
              </a:solidFill>
            </a:endParaRPr>
          </a:p>
          <a:p>
            <a:pPr algn="ctr"/>
            <a:r>
              <a:rPr lang="en-US" sz="1600" dirty="0">
                <a:solidFill>
                  <a:schemeClr val="tx1">
                    <a:lumMod val="95000"/>
                  </a:schemeClr>
                </a:solidFill>
              </a:rPr>
              <a:t>Mid 16</a:t>
            </a:r>
            <a:r>
              <a:rPr lang="en-US" sz="1600" baseline="30000" dirty="0">
                <a:solidFill>
                  <a:schemeClr val="tx1">
                    <a:lumMod val="95000"/>
                  </a:schemeClr>
                </a:solidFill>
              </a:rPr>
              <a:t>th</a:t>
            </a:r>
            <a:r>
              <a:rPr lang="en-US" sz="1600" dirty="0">
                <a:solidFill>
                  <a:schemeClr val="tx1">
                    <a:lumMod val="95000"/>
                  </a:schemeClr>
                </a:solidFill>
              </a:rPr>
              <a:t> century</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447800"/>
            <a:ext cx="6248400" cy="2862322"/>
          </a:xfrm>
          <a:prstGeom prst="rect">
            <a:avLst/>
          </a:prstGeom>
        </p:spPr>
        <p:txBody>
          <a:bodyPr wrap="square">
            <a:spAutoFit/>
          </a:bodyPr>
          <a:lstStyle/>
          <a:p>
            <a:r>
              <a:rPr lang="en-US" sz="3600" dirty="0"/>
              <a:t>… he drove all of them out of the temple, both the sheep and the cattle. He also poured out the coins of the money changers and overturned their tables.</a:t>
            </a:r>
            <a:endParaRPr lang="en-US" sz="3600" dirty="0">
              <a:cs typeface="Arial" pitchFamily="34" charset="0"/>
            </a:endParaRPr>
          </a:p>
        </p:txBody>
      </p:sp>
      <p:sp>
        <p:nvSpPr>
          <p:cNvPr id="5" name="TextBox 4"/>
          <p:cNvSpPr txBox="1"/>
          <p:nvPr/>
        </p:nvSpPr>
        <p:spPr>
          <a:xfrm>
            <a:off x="6172200" y="5181601"/>
            <a:ext cx="3352800" cy="461665"/>
          </a:xfrm>
          <a:prstGeom prst="rect">
            <a:avLst/>
          </a:prstGeom>
          <a:noFill/>
        </p:spPr>
        <p:txBody>
          <a:bodyPr wrap="square" rtlCol="0">
            <a:spAutoFit/>
          </a:bodyPr>
          <a:lstStyle/>
          <a:p>
            <a:pPr algn="ctr"/>
            <a:r>
              <a:rPr lang="en-US" sz="2400" dirty="0">
                <a:solidFill>
                  <a:schemeClr val="tx1">
                    <a:lumMod val="95000"/>
                  </a:schemeClr>
                </a:solidFill>
              </a:rPr>
              <a:t>John 2:15b</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35940"/>
            <a:ext cx="2895600" cy="1569660"/>
          </a:xfrm>
          <a:prstGeom prst="rect">
            <a:avLst/>
          </a:prstGeom>
          <a:noFill/>
        </p:spPr>
        <p:txBody>
          <a:bodyPr wrap="square" rtlCol="0">
            <a:spAutoFit/>
          </a:bodyPr>
          <a:lstStyle/>
          <a:p>
            <a:pPr algn="ctr"/>
            <a:r>
              <a:rPr lang="en-US" sz="1600" dirty="0">
                <a:solidFill>
                  <a:schemeClr val="tx1">
                    <a:lumMod val="95000"/>
                  </a:schemeClr>
                </a:solidFill>
              </a:rPr>
              <a:t>Christ Driving the Money-changers from the Temple</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Pushkin Museum</a:t>
            </a:r>
          </a:p>
          <a:p>
            <a:pPr algn="ctr"/>
            <a:r>
              <a:rPr lang="en-US" sz="1600" dirty="0">
                <a:solidFill>
                  <a:schemeClr val="tx1">
                    <a:lumMod val="95000"/>
                  </a:schemeClr>
                </a:solidFill>
              </a:rPr>
              <a:t>Moscow, Russia</a:t>
            </a:r>
          </a:p>
        </p:txBody>
      </p:sp>
      <p:pic>
        <p:nvPicPr>
          <p:cNvPr id="3" name="Picture 2">
            <a:extLst>
              <a:ext uri="{FF2B5EF4-FFF2-40B4-BE49-F238E27FC236}">
                <a16:creationId xmlns:a16="http://schemas.microsoft.com/office/drawing/2014/main" id="{07C91B3C-F82F-4BDD-B023-772734529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0"/>
            <a:ext cx="5164074"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086600" cy="2308324"/>
          </a:xfrm>
          <a:prstGeom prst="rect">
            <a:avLst/>
          </a:prstGeom>
        </p:spPr>
        <p:txBody>
          <a:bodyPr wrap="square">
            <a:spAutoFit/>
          </a:bodyPr>
          <a:lstStyle/>
          <a:p>
            <a:r>
              <a:rPr lang="en-US" sz="3600" dirty="0"/>
              <a:t>He told those who were selling the doves, "Take these things out of here! Stop making my Father's house a marketplace!"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2:16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412468"/>
            <a:ext cx="8991600" cy="338554"/>
          </a:xfrm>
          <a:prstGeom prst="rect">
            <a:avLst/>
          </a:prstGeom>
          <a:noFill/>
        </p:spPr>
        <p:txBody>
          <a:bodyPr wrap="square" rtlCol="0">
            <a:spAutoFit/>
          </a:bodyPr>
          <a:lstStyle/>
          <a:p>
            <a:pPr algn="ctr"/>
            <a:r>
              <a:rPr lang="en-US" sz="1600" dirty="0">
                <a:solidFill>
                  <a:schemeClr val="tx1">
                    <a:lumMod val="95000"/>
                  </a:schemeClr>
                </a:solidFill>
              </a:rPr>
              <a:t>Jesus Drives Out the Merchants  --  JESUS MAFA</a:t>
            </a:r>
          </a:p>
        </p:txBody>
      </p:sp>
      <p:pic>
        <p:nvPicPr>
          <p:cNvPr id="5" name="Picture 4">
            <a:extLst>
              <a:ext uri="{FF2B5EF4-FFF2-40B4-BE49-F238E27FC236}">
                <a16:creationId xmlns:a16="http://schemas.microsoft.com/office/drawing/2014/main" id="{194475E3-00E0-42CF-8341-2892283E64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152401"/>
            <a:ext cx="9144000" cy="616431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1828800"/>
            <a:ext cx="5257800" cy="1754326"/>
          </a:xfrm>
          <a:prstGeom prst="rect">
            <a:avLst/>
          </a:prstGeom>
        </p:spPr>
        <p:txBody>
          <a:bodyPr wrap="square">
            <a:spAutoFit/>
          </a:bodyPr>
          <a:lstStyle/>
          <a:p>
            <a:r>
              <a:rPr lang="en-US" sz="3600" dirty="0"/>
              <a:t>The Jews then said to him, "What sign can you show us for doing this?"</a:t>
            </a: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2:18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8822" y="6096000"/>
            <a:ext cx="8638178" cy="338554"/>
          </a:xfrm>
          <a:prstGeom prst="rect">
            <a:avLst/>
          </a:prstGeom>
          <a:noFill/>
        </p:spPr>
        <p:txBody>
          <a:bodyPr wrap="square" rtlCol="0">
            <a:spAutoFit/>
          </a:bodyPr>
          <a:lstStyle/>
          <a:p>
            <a:pPr algn="ctr"/>
            <a:r>
              <a:rPr lang="en-US" sz="1600" dirty="0">
                <a:solidFill>
                  <a:schemeClr val="tx1">
                    <a:lumMod val="95000"/>
                  </a:schemeClr>
                </a:solidFill>
              </a:rPr>
              <a:t>Cleansing of the Temple  -- </a:t>
            </a:r>
            <a:r>
              <a:rPr lang="en-US" sz="1600" dirty="0" err="1">
                <a:solidFill>
                  <a:schemeClr val="tx1">
                    <a:lumMod val="95000"/>
                  </a:schemeClr>
                </a:solidFill>
              </a:rPr>
              <a:t>Rossano</a:t>
            </a:r>
            <a:r>
              <a:rPr lang="en-US" sz="1600" dirty="0">
                <a:solidFill>
                  <a:schemeClr val="tx1">
                    <a:lumMod val="95000"/>
                  </a:schemeClr>
                </a:solidFill>
              </a:rPr>
              <a:t> Gospels, 6</a:t>
            </a:r>
            <a:r>
              <a:rPr lang="en-US" sz="1600" baseline="30000" dirty="0">
                <a:solidFill>
                  <a:schemeClr val="tx1">
                    <a:lumMod val="95000"/>
                  </a:schemeClr>
                </a:solidFill>
              </a:rPr>
              <a:t>th</a:t>
            </a:r>
            <a:r>
              <a:rPr lang="en-US" sz="1600" dirty="0">
                <a:solidFill>
                  <a:schemeClr val="tx1">
                    <a:lumMod val="95000"/>
                  </a:schemeClr>
                </a:solidFill>
              </a:rPr>
              <a:t> c., </a:t>
            </a:r>
            <a:r>
              <a:rPr lang="en-US" sz="1600" dirty="0" err="1">
                <a:solidFill>
                  <a:schemeClr val="tx1">
                    <a:lumMod val="95000"/>
                  </a:schemeClr>
                </a:solidFill>
              </a:rPr>
              <a:t>Rosanno</a:t>
            </a:r>
            <a:r>
              <a:rPr lang="en-US" sz="1600" dirty="0">
                <a:solidFill>
                  <a:schemeClr val="tx1">
                    <a:lumMod val="95000"/>
                  </a:schemeClr>
                </a:solidFill>
              </a:rPr>
              <a:t> Cathedral, </a:t>
            </a:r>
            <a:r>
              <a:rPr lang="en-US" sz="1600" dirty="0" err="1">
                <a:solidFill>
                  <a:schemeClr val="tx1">
                    <a:lumMod val="95000"/>
                  </a:schemeClr>
                </a:solidFill>
              </a:rPr>
              <a:t>Rosanno</a:t>
            </a:r>
            <a:r>
              <a:rPr lang="en-US" sz="1600" dirty="0">
                <a:solidFill>
                  <a:schemeClr val="tx1">
                    <a:lumMod val="95000"/>
                  </a:schemeClr>
                </a:solidFill>
              </a:rPr>
              <a:t>, Italy</a:t>
            </a:r>
          </a:p>
        </p:txBody>
      </p:sp>
      <p:pic>
        <p:nvPicPr>
          <p:cNvPr id="3" name="Picture 2">
            <a:extLst>
              <a:ext uri="{FF2B5EF4-FFF2-40B4-BE49-F238E27FC236}">
                <a16:creationId xmlns:a16="http://schemas.microsoft.com/office/drawing/2014/main" id="{7ABE7170-C000-4BA1-9C82-384140D7DC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7625" y="447040"/>
            <a:ext cx="9156575" cy="473456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600200"/>
            <a:ext cx="7467600" cy="3416320"/>
          </a:xfrm>
          <a:prstGeom prst="rect">
            <a:avLst/>
          </a:prstGeom>
        </p:spPr>
        <p:txBody>
          <a:bodyPr wrap="square">
            <a:spAutoFit/>
          </a:bodyPr>
          <a:lstStyle/>
          <a:p>
            <a:r>
              <a:rPr lang="en-US" sz="3600" dirty="0"/>
              <a:t>I am the LORD your God, who brought you out of the land of Egypt, out of the house of slavery;</a:t>
            </a:r>
          </a:p>
          <a:p>
            <a:r>
              <a:rPr lang="en-US" sz="3600" dirty="0"/>
              <a:t>	you shall have no other gods 	before me.</a:t>
            </a:r>
          </a:p>
          <a:p>
            <a:endParaRPr lang="en-US" sz="3600" dirty="0">
              <a:cs typeface="Arial" pitchFamily="34" charset="0"/>
            </a:endParaRPr>
          </a:p>
        </p:txBody>
      </p:sp>
      <p:sp>
        <p:nvSpPr>
          <p:cNvPr id="4" name="TextBox 3"/>
          <p:cNvSpPr txBox="1"/>
          <p:nvPr/>
        </p:nvSpPr>
        <p:spPr>
          <a:xfrm>
            <a:off x="6324600" y="5016521"/>
            <a:ext cx="3352800" cy="461665"/>
          </a:xfrm>
          <a:prstGeom prst="rect">
            <a:avLst/>
          </a:prstGeom>
          <a:noFill/>
        </p:spPr>
        <p:txBody>
          <a:bodyPr wrap="square" rtlCol="0">
            <a:spAutoFit/>
          </a:bodyPr>
          <a:lstStyle/>
          <a:p>
            <a:pPr algn="ctr"/>
            <a:r>
              <a:rPr lang="en-US" sz="2400" dirty="0">
                <a:solidFill>
                  <a:schemeClr val="tx1">
                    <a:lumMod val="95000"/>
                  </a:schemeClr>
                </a:solidFill>
              </a:rPr>
              <a:t>Exodus 20:2-3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81200"/>
            <a:ext cx="6400800" cy="1754326"/>
          </a:xfrm>
          <a:prstGeom prst="rect">
            <a:avLst/>
          </a:prstGeom>
        </p:spPr>
        <p:txBody>
          <a:bodyPr wrap="square">
            <a:spAutoFit/>
          </a:bodyPr>
          <a:lstStyle/>
          <a:p>
            <a:r>
              <a:rPr lang="en-US" sz="3600" dirty="0"/>
              <a:t>Jesus answered them, "Destroy this temple, and in three days I will raise it up."</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2:19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50584"/>
            <a:ext cx="1981200" cy="1631216"/>
          </a:xfrm>
          <a:prstGeom prst="rect">
            <a:avLst/>
          </a:prstGeom>
          <a:noFill/>
        </p:spPr>
        <p:txBody>
          <a:bodyPr wrap="square" rtlCol="0">
            <a:spAutoFit/>
          </a:bodyPr>
          <a:lstStyle/>
          <a:p>
            <a:pPr algn="ctr"/>
            <a:r>
              <a:rPr lang="en-US" sz="1600" dirty="0">
                <a:solidFill>
                  <a:schemeClr val="tx1">
                    <a:lumMod val="95000"/>
                  </a:schemeClr>
                </a:solidFill>
              </a:rPr>
              <a:t>Resurrection</a:t>
            </a:r>
          </a:p>
          <a:p>
            <a:pPr algn="ctr"/>
            <a:endParaRPr lang="en-US" sz="1600" dirty="0">
              <a:solidFill>
                <a:schemeClr val="tx1">
                  <a:lumMod val="95000"/>
                </a:schemeClr>
              </a:solidFill>
            </a:endParaRPr>
          </a:p>
          <a:p>
            <a:pPr algn="ctr"/>
            <a:r>
              <a:rPr lang="en-US" sz="1600" dirty="0">
                <a:solidFill>
                  <a:schemeClr val="tx1">
                    <a:lumMod val="95000"/>
                  </a:schemeClr>
                </a:solidFill>
              </a:rPr>
              <a:t> Christ Church Cathedral</a:t>
            </a:r>
          </a:p>
          <a:p>
            <a:pPr algn="ctr"/>
            <a:r>
              <a:rPr lang="en-US" sz="1600" dirty="0">
                <a:solidFill>
                  <a:schemeClr val="tx1">
                    <a:lumMod val="95000"/>
                  </a:schemeClr>
                </a:solidFill>
              </a:rPr>
              <a:t>Victoria, British Columbia</a:t>
            </a:r>
          </a:p>
        </p:txBody>
      </p:sp>
      <p:pic>
        <p:nvPicPr>
          <p:cNvPr id="5" name="Picture 4">
            <a:extLst>
              <a:ext uri="{FF2B5EF4-FFF2-40B4-BE49-F238E27FC236}">
                <a16:creationId xmlns:a16="http://schemas.microsoft.com/office/drawing/2014/main" id="{3F6FDBEE-E509-4EC4-BEDB-A6D21D49D360}"/>
              </a:ext>
            </a:extLst>
          </p:cNvPr>
          <p:cNvPicPr>
            <a:picLocks noChangeAspect="1"/>
          </p:cNvPicPr>
          <p:nvPr/>
        </p:nvPicPr>
        <p:blipFill>
          <a:blip r:embed="rId2"/>
          <a:stretch>
            <a:fillRect/>
          </a:stretch>
        </p:blipFill>
        <p:spPr>
          <a:xfrm>
            <a:off x="4188768" y="0"/>
            <a:ext cx="4574232"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00200"/>
            <a:ext cx="6934200" cy="2862322"/>
          </a:xfrm>
          <a:prstGeom prst="rect">
            <a:avLst/>
          </a:prstGeom>
        </p:spPr>
        <p:txBody>
          <a:bodyPr wrap="square">
            <a:spAutoFit/>
          </a:bodyPr>
          <a:lstStyle/>
          <a:p>
            <a:r>
              <a:rPr lang="en-US" sz="3600" dirty="0"/>
              <a:t>After he was raised from the dead, his disciples remembered that he had said this; and they believed the scripture and the word that Jesus had spoken.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2:22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Saint John's Bible  --   Saint John's Abbey and Seminary, Donald Jackson, chief scribe</a:t>
            </a:r>
          </a:p>
        </p:txBody>
      </p:sp>
      <p:sp>
        <p:nvSpPr>
          <p:cNvPr id="5" name="Rectangle 4">
            <a:extLst>
              <a:ext uri="{FF2B5EF4-FFF2-40B4-BE49-F238E27FC236}">
                <a16:creationId xmlns:a16="http://schemas.microsoft.com/office/drawing/2014/main" id="{D97EC9D7-A0E3-4B10-AEFF-78BEDF7B6669}"/>
              </a:ext>
            </a:extLst>
          </p:cNvPr>
          <p:cNvSpPr/>
          <p:nvPr/>
        </p:nvSpPr>
        <p:spPr>
          <a:xfrm>
            <a:off x="1905000" y="229969"/>
            <a:ext cx="4572000" cy="369332"/>
          </a:xfrm>
          <a:prstGeom prst="rect">
            <a:avLst/>
          </a:prstGeom>
        </p:spPr>
        <p:txBody>
          <a:bodyPr>
            <a:spAutoFit/>
          </a:bodyPr>
          <a:lstStyle/>
          <a:p>
            <a:endParaRPr lang="en-US" dirty="0"/>
          </a:p>
        </p:txBody>
      </p:sp>
      <p:pic>
        <p:nvPicPr>
          <p:cNvPr id="6" name="Picture 5">
            <a:extLst>
              <a:ext uri="{FF2B5EF4-FFF2-40B4-BE49-F238E27FC236}">
                <a16:creationId xmlns:a16="http://schemas.microsoft.com/office/drawing/2014/main" id="{EEAC1BA7-3766-44D8-A338-1840A0E356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347144"/>
            <a:ext cx="9097489" cy="5367857"/>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https://commons.wikimedia.org/wiki/File:Singing_Windows_stained_glass,_designed_by_J%26R_Lamb,_located_in_the_University_chapel_at_Tuskegee_University,_Tuskegee,_Alabama_LCCN2010637794.tif</a:t>
            </a:r>
          </a:p>
          <a:p>
            <a:pPr>
              <a:buNone/>
            </a:pPr>
            <a:r>
              <a:rPr lang="en-US" sz="1600" dirty="0"/>
              <a:t>https://www.flickr.com/photos/arteurbana/8168022869 - Manuel </a:t>
            </a:r>
            <a:r>
              <a:rPr lang="en-US" sz="1600" dirty="0" err="1"/>
              <a:t>Faisco</a:t>
            </a:r>
            <a:endParaRPr lang="en-US" sz="1600" dirty="0"/>
          </a:p>
          <a:p>
            <a:pPr>
              <a:buNone/>
            </a:pPr>
            <a:r>
              <a:rPr lang="en-US" sz="1600" dirty="0"/>
              <a:t>http://commons.wikimedia.org/wiki/File:BegaPrayer.jpg</a:t>
            </a:r>
          </a:p>
          <a:p>
            <a:pPr>
              <a:buNone/>
            </a:pPr>
            <a:r>
              <a:rPr lang="en-US" sz="1600" dirty="0"/>
              <a:t>https://www.flickr.com/photos/andrewheavens/88544244/ - Andrew Heavens</a:t>
            </a:r>
          </a:p>
          <a:p>
            <a:pPr>
              <a:buNone/>
            </a:pPr>
            <a:r>
              <a:rPr lang="en-US" sz="1600" dirty="0"/>
              <a:t>https://commons.wikimedia.org/wiki/File:William_Strutt_-_Jerusalem_pilgrims_-_Google_Art_Project.jpg</a:t>
            </a:r>
          </a:p>
          <a:p>
            <a:pPr>
              <a:buNone/>
            </a:pPr>
            <a:r>
              <a:rPr lang="en-US" sz="1600" dirty="0"/>
              <a:t>https://commons.wikimedia.org/wiki/File:Pieter_Aertsen_Christ_cleansing_the_Temple.png</a:t>
            </a:r>
          </a:p>
          <a:p>
            <a:pPr>
              <a:buNone/>
            </a:pPr>
            <a:r>
              <a:rPr lang="en-US" sz="1600" dirty="0"/>
              <a:t>https://commons.wikimedia.org/wiki/File:Rembrandt_Christ_Driving_the_Money_Changers_from_the_Temple.jpg</a:t>
            </a:r>
          </a:p>
          <a:p>
            <a:pPr>
              <a:buNone/>
            </a:pPr>
            <a:r>
              <a:rPr lang="en-US" sz="1600" dirty="0"/>
              <a:t>http://diglib.library.vanderbilt.edu/act-imagelink.pl?RC=48271</a:t>
            </a:r>
          </a:p>
          <a:p>
            <a:pPr>
              <a:buNone/>
            </a:pPr>
            <a:r>
              <a:rPr lang="en-US" sz="1600" dirty="0"/>
              <a:t>https://commons.wikimedia.org/wiki/File:Rossano_Gospels_-_Cleansing_of_the_Temple.jpg</a:t>
            </a:r>
          </a:p>
          <a:p>
            <a:pPr>
              <a:buNone/>
            </a:pPr>
            <a:r>
              <a:rPr lang="en-US" sz="1600" dirty="0"/>
              <a:t>https://www.flickr.com/photos/eyesplash/6911549426 - Mike</a:t>
            </a:r>
          </a:p>
          <a:p>
            <a:pPr>
              <a:buNone/>
            </a:pPr>
            <a:r>
              <a:rPr lang="en-US" sz="1600" dirty="0"/>
              <a:t>https://www.flickr.com/photos/jimforest/5682093175 - Jim Forest</a:t>
            </a:r>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196007"/>
            <a:ext cx="3429000" cy="1661993"/>
          </a:xfrm>
          <a:prstGeom prst="rect">
            <a:avLst/>
          </a:prstGeom>
          <a:noFill/>
        </p:spPr>
        <p:txBody>
          <a:bodyPr wrap="square" rtlCol="0">
            <a:spAutoFit/>
          </a:bodyPr>
          <a:lstStyle/>
          <a:p>
            <a:pPr algn="ctr"/>
            <a:r>
              <a:rPr lang="en-US" sz="1400" dirty="0">
                <a:solidFill>
                  <a:schemeClr val="tx1">
                    <a:lumMod val="95000"/>
                  </a:schemeClr>
                </a:solidFill>
              </a:rPr>
              <a:t>"Go Down Moses"</a:t>
            </a:r>
          </a:p>
          <a:p>
            <a:pPr algn="ctr"/>
            <a:r>
              <a:rPr lang="en-US" sz="1400" dirty="0">
                <a:solidFill>
                  <a:schemeClr val="tx1">
                    <a:lumMod val="95000"/>
                  </a:schemeClr>
                </a:solidFill>
              </a:rPr>
              <a:t>Singing Windows, detail</a:t>
            </a:r>
          </a:p>
          <a:p>
            <a:pPr algn="ctr"/>
            <a:endParaRPr lang="en-US" sz="1400" dirty="0">
              <a:solidFill>
                <a:schemeClr val="tx1">
                  <a:lumMod val="95000"/>
                </a:schemeClr>
              </a:solidFill>
            </a:endParaRPr>
          </a:p>
          <a:p>
            <a:pPr algn="ctr"/>
            <a:r>
              <a:rPr lang="en-US" sz="1400" dirty="0">
                <a:solidFill>
                  <a:schemeClr val="tx1">
                    <a:lumMod val="95000"/>
                  </a:schemeClr>
                </a:solidFill>
              </a:rPr>
              <a:t>J&amp;R Lamb</a:t>
            </a:r>
          </a:p>
          <a:p>
            <a:pPr algn="ctr"/>
            <a:r>
              <a:rPr lang="en-US" sz="1400" dirty="0" err="1">
                <a:solidFill>
                  <a:schemeClr val="tx1">
                    <a:lumMod val="95000"/>
                  </a:schemeClr>
                </a:solidFill>
              </a:rPr>
              <a:t>Tuskeegee</a:t>
            </a:r>
            <a:r>
              <a:rPr lang="en-US" sz="1400" dirty="0">
                <a:solidFill>
                  <a:schemeClr val="tx1">
                    <a:lumMod val="95000"/>
                  </a:schemeClr>
                </a:solidFill>
              </a:rPr>
              <a:t> University Chapel</a:t>
            </a:r>
          </a:p>
          <a:p>
            <a:pPr algn="ctr"/>
            <a:r>
              <a:rPr lang="en-US" sz="1400" dirty="0" err="1">
                <a:solidFill>
                  <a:schemeClr val="tx1">
                    <a:lumMod val="95000"/>
                  </a:schemeClr>
                </a:solidFill>
              </a:rPr>
              <a:t>Tuskeegee</a:t>
            </a:r>
            <a:r>
              <a:rPr lang="en-US" sz="1400" dirty="0">
                <a:solidFill>
                  <a:schemeClr val="tx1">
                    <a:lumMod val="95000"/>
                  </a:schemeClr>
                </a:solidFill>
              </a:rPr>
              <a:t>, Alabama</a:t>
            </a:r>
            <a:r>
              <a:rPr lang="en-US" sz="1600" dirty="0">
                <a:solidFill>
                  <a:schemeClr val="tx1">
                    <a:lumMod val="95000"/>
                  </a:schemeClr>
                </a:solidFill>
              </a:rPr>
              <a:t> </a:t>
            </a:r>
          </a:p>
          <a:p>
            <a:pPr algn="ctr"/>
            <a:endParaRPr lang="en-US" sz="1600" dirty="0">
              <a:solidFill>
                <a:schemeClr val="tx1">
                  <a:lumMod val="95000"/>
                </a:schemeClr>
              </a:solidFill>
            </a:endParaRPr>
          </a:p>
        </p:txBody>
      </p:sp>
      <p:pic>
        <p:nvPicPr>
          <p:cNvPr id="9" name="Picture 8">
            <a:extLst>
              <a:ext uri="{FF2B5EF4-FFF2-40B4-BE49-F238E27FC236}">
                <a16:creationId xmlns:a16="http://schemas.microsoft.com/office/drawing/2014/main" id="{620A392A-6DF2-40B7-963B-EFD7F813AB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6320" y="150302"/>
            <a:ext cx="3865880" cy="670769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The heavens are telling the glory of God … their voice goes out through all the earth, and their words to the end of the world.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19:1a, 4a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Lisbon's Angels 2  --  Lisbon, Portugal</a:t>
            </a:r>
          </a:p>
        </p:txBody>
      </p:sp>
      <p:pic>
        <p:nvPicPr>
          <p:cNvPr id="6" name="Picture 5">
            <a:extLst>
              <a:ext uri="{FF2B5EF4-FFF2-40B4-BE49-F238E27FC236}">
                <a16:creationId xmlns:a16="http://schemas.microsoft.com/office/drawing/2014/main" id="{AE7DA9EA-C7EB-45FA-B450-445FEE5E1A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760" y="0"/>
            <a:ext cx="9144000" cy="609451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Let the words of my mouth and the meditation of my heart be acceptable to you, O LORD, my rock and my redeemer.</a:t>
            </a:r>
            <a:endParaRPr lang="en-US" sz="3600" dirty="0">
              <a:cs typeface="Arial" pitchFamily="34" charset="0"/>
            </a:endParaRPr>
          </a:p>
        </p:txBody>
      </p:sp>
      <p:sp>
        <p:nvSpPr>
          <p:cNvPr id="5" name="TextBox 4"/>
          <p:cNvSpPr txBox="1"/>
          <p:nvPr/>
        </p:nvSpPr>
        <p:spPr>
          <a:xfrm>
            <a:off x="6019800" y="5181601"/>
            <a:ext cx="3352800" cy="461665"/>
          </a:xfrm>
          <a:prstGeom prst="rect">
            <a:avLst/>
          </a:prstGeom>
          <a:noFill/>
        </p:spPr>
        <p:txBody>
          <a:bodyPr wrap="square" rtlCol="0">
            <a:spAutoFit/>
          </a:bodyPr>
          <a:lstStyle/>
          <a:p>
            <a:pPr algn="ctr"/>
            <a:r>
              <a:rPr lang="en-US" sz="2400" dirty="0">
                <a:solidFill>
                  <a:schemeClr val="tx1">
                    <a:lumMod val="95000"/>
                  </a:schemeClr>
                </a:solidFill>
              </a:rPr>
              <a:t>Psalm 19:14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27584"/>
            <a:ext cx="2667000" cy="1354217"/>
          </a:xfrm>
          <a:prstGeom prst="rect">
            <a:avLst/>
          </a:prstGeom>
          <a:noFill/>
        </p:spPr>
        <p:txBody>
          <a:bodyPr wrap="square" rtlCol="0">
            <a:spAutoFit/>
          </a:bodyPr>
          <a:lstStyle/>
          <a:p>
            <a:pPr algn="ctr"/>
            <a:r>
              <a:rPr lang="en-US" sz="1600" dirty="0">
                <a:solidFill>
                  <a:schemeClr val="tx1">
                    <a:lumMod val="95000"/>
                  </a:schemeClr>
                </a:solidFill>
              </a:rPr>
              <a:t>Saying Grace</a:t>
            </a:r>
          </a:p>
          <a:p>
            <a:pPr algn="ctr"/>
            <a:endParaRPr lang="nl-NL" sz="1600" dirty="0">
              <a:solidFill>
                <a:schemeClr val="tx1">
                  <a:lumMod val="95000"/>
                </a:schemeClr>
              </a:solidFill>
            </a:endParaRPr>
          </a:p>
          <a:p>
            <a:pPr algn="ctr"/>
            <a:r>
              <a:rPr lang="nl-NL" sz="1600" dirty="0">
                <a:solidFill>
                  <a:schemeClr val="tx1">
                    <a:lumMod val="95000"/>
                  </a:schemeClr>
                </a:solidFill>
              </a:rPr>
              <a:t>Cornelis Pietersz Bega</a:t>
            </a:r>
          </a:p>
          <a:p>
            <a:pPr algn="ctr"/>
            <a:r>
              <a:rPr lang="nl-NL" sz="1600" dirty="0">
                <a:solidFill>
                  <a:schemeClr val="tx1">
                    <a:lumMod val="95000"/>
                  </a:schemeClr>
                </a:solidFill>
              </a:rPr>
              <a:t>Rijksmuseum</a:t>
            </a:r>
          </a:p>
          <a:p>
            <a:pPr algn="ctr"/>
            <a:r>
              <a:rPr lang="en-US" sz="1600" dirty="0">
                <a:solidFill>
                  <a:schemeClr val="tx1">
                    <a:lumMod val="95000"/>
                  </a:schemeClr>
                </a:solidFill>
              </a:rPr>
              <a:t>Amsterdam, Netherlands</a:t>
            </a:r>
            <a:endParaRPr lang="nl-NL" sz="1600" dirty="0">
              <a:solidFill>
                <a:schemeClr val="tx1">
                  <a:lumMod val="95000"/>
                </a:schemeClr>
              </a:solidFill>
            </a:endParaRPr>
          </a:p>
        </p:txBody>
      </p:sp>
      <p:pic>
        <p:nvPicPr>
          <p:cNvPr id="2" name="Picture 1">
            <a:extLst>
              <a:ext uri="{FF2B5EF4-FFF2-40B4-BE49-F238E27FC236}">
                <a16:creationId xmlns:a16="http://schemas.microsoft.com/office/drawing/2014/main" id="{2CB09ED5-E13D-43CD-B109-3D53FD7296C1}"/>
              </a:ext>
            </a:extLst>
          </p:cNvPr>
          <p:cNvPicPr>
            <a:picLocks noChangeAspect="1"/>
          </p:cNvPicPr>
          <p:nvPr/>
        </p:nvPicPr>
        <p:blipFill>
          <a:blip r:embed="rId2"/>
          <a:stretch>
            <a:fillRect/>
          </a:stretch>
        </p:blipFill>
        <p:spPr>
          <a:xfrm>
            <a:off x="4953000" y="51026"/>
            <a:ext cx="5257800" cy="680697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but we proclaim Christ crucified … to those who are the called, both Jews and Greeks, Christ the power of God and the wisdom of God.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1:23a, 24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Celebration of </a:t>
            </a:r>
            <a:r>
              <a:rPr lang="en-US" sz="1600" dirty="0" err="1">
                <a:solidFill>
                  <a:schemeClr val="tx1">
                    <a:lumMod val="95000"/>
                  </a:schemeClr>
                </a:solidFill>
              </a:rPr>
              <a:t>Timket</a:t>
            </a:r>
            <a:r>
              <a:rPr lang="en-US" sz="1600" dirty="0">
                <a:solidFill>
                  <a:schemeClr val="tx1">
                    <a:lumMod val="95000"/>
                  </a:schemeClr>
                </a:solidFill>
              </a:rPr>
              <a:t>, the Ethiopian Orthodox Festival of Epiphany, Addis Ababa, Ethiopia</a:t>
            </a:r>
          </a:p>
        </p:txBody>
      </p:sp>
      <p:pic>
        <p:nvPicPr>
          <p:cNvPr id="5" name="Picture 4">
            <a:extLst>
              <a:ext uri="{FF2B5EF4-FFF2-40B4-BE49-F238E27FC236}">
                <a16:creationId xmlns:a16="http://schemas.microsoft.com/office/drawing/2014/main" id="{8AFB8B5D-7D63-4138-B840-5BCE174889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28600"/>
            <a:ext cx="8686800" cy="5777062"/>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1489</TotalTime>
  <Words>802</Words>
  <Application>Microsoft Office PowerPoint</Application>
  <PresentationFormat>Widescreen</PresentationFormat>
  <Paragraphs>78</Paragraphs>
  <Slides>24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Third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Sunday in Lent</dc:title>
  <dc:creator>Anne</dc:creator>
  <cp:lastModifiedBy>Anne Richardson</cp:lastModifiedBy>
  <cp:revision>121</cp:revision>
  <dcterms:created xsi:type="dcterms:W3CDTF">2016-08-31T16:46:43Z</dcterms:created>
  <dcterms:modified xsi:type="dcterms:W3CDTF">2022-10-22T18:38:48Z</dcterms:modified>
</cp:coreProperties>
</file>