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410" r:id="rId3"/>
    <p:sldId id="411" r:id="rId4"/>
    <p:sldId id="412" r:id="rId5"/>
    <p:sldId id="413" r:id="rId6"/>
    <p:sldId id="282" r:id="rId7"/>
    <p:sldId id="382"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8083"/>
    <a:srgbClr val="729CC7"/>
    <a:srgbClr val="6F4D34"/>
    <a:srgbClr val="000254"/>
    <a:srgbClr val="056CC8"/>
    <a:srgbClr val="43877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Thanksgiving 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667000" y="5705855"/>
            <a:ext cx="7239000" cy="954107"/>
          </a:xfrm>
          <a:prstGeom prst="rect">
            <a:avLst/>
          </a:prstGeom>
          <a:solidFill>
            <a:srgbClr val="648083">
              <a:alpha val="70000"/>
            </a:srgbClr>
          </a:solidFill>
        </p:spPr>
        <p:txBody>
          <a:bodyPr wrap="square">
            <a:spAutoFit/>
          </a:bodyPr>
          <a:lstStyle/>
          <a:p>
            <a:pPr algn="ctr"/>
            <a:r>
              <a:rPr lang="en-US" sz="2800" dirty="0"/>
              <a:t>Joel 2:21-27 and Psalm 126  •  1 Timothy 2:1-7</a:t>
            </a:r>
          </a:p>
          <a:p>
            <a:pPr algn="ctr"/>
            <a:r>
              <a:rPr lang="en-US" sz="2800" dirty="0"/>
              <a:t>Matthew 6:25-33</a:t>
            </a:r>
            <a:r>
              <a:rPr lang="fi-FI" sz="2800" dirty="0"/>
              <a:t>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2308324"/>
          </a:xfrm>
          <a:prstGeom prst="rect">
            <a:avLst/>
          </a:prstGeom>
        </p:spPr>
        <p:txBody>
          <a:bodyPr wrap="square">
            <a:spAutoFit/>
          </a:bodyPr>
          <a:lstStyle/>
          <a:p>
            <a:r>
              <a:rPr lang="en-US" sz="3600" dirty="0"/>
              <a:t>First of all, then, I urge that supplications, prayers, intercessions, and thanksgivings be made for everyone,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2:1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Preparing Thanksgiving for Homeless Community  --  El Paso, TX</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E5F6C7C-96D5-70AD-4132-5233DACE5A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9400" y="-5081"/>
            <a:ext cx="6868344" cy="630607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934200" cy="2308324"/>
          </a:xfrm>
          <a:prstGeom prst="rect">
            <a:avLst/>
          </a:prstGeom>
        </p:spPr>
        <p:txBody>
          <a:bodyPr wrap="square">
            <a:spAutoFit/>
          </a:bodyPr>
          <a:lstStyle/>
          <a:p>
            <a:r>
              <a:rPr lang="en-US" sz="3600" dirty="0"/>
              <a:t>for kings and all who are in high positions, so that we may lead a quiet and peaceable life in all godliness and dignity.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2:2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View of the United States Capitol  --  watercolor, 1824, Metropolitan Museum of Art, 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101DCCA-2875-4ED1-843F-EFD499EA31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1679" y="347246"/>
            <a:ext cx="9135006" cy="574875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6781800" cy="2308324"/>
          </a:xfrm>
          <a:prstGeom prst="rect">
            <a:avLst/>
          </a:prstGeom>
        </p:spPr>
        <p:txBody>
          <a:bodyPr wrap="square">
            <a:spAutoFit/>
          </a:bodyPr>
          <a:lstStyle/>
          <a:p>
            <a:r>
              <a:rPr lang="en-US" sz="3600" dirty="0"/>
              <a:t>"Therefore I tell you, do not worry about your life, what you will eat or what you will drink, or about your body, what you will wear.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Matthew6:25a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Don't Worry  --  Martin Creed, permanent installation, St. Peter's Cathedral, Cologne,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C4D844B-8CA6-47BE-AFE9-B2DFCE169C99}"/>
              </a:ext>
            </a:extLst>
          </p:cNvPr>
          <p:cNvPicPr>
            <a:picLocks noChangeAspect="1"/>
          </p:cNvPicPr>
          <p:nvPr/>
        </p:nvPicPr>
        <p:blipFill>
          <a:blip r:embed="rId2"/>
          <a:stretch>
            <a:fillRect/>
          </a:stretch>
        </p:blipFill>
        <p:spPr>
          <a:xfrm>
            <a:off x="1905000" y="152400"/>
            <a:ext cx="8458200" cy="5943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438401"/>
            <a:ext cx="6477000" cy="1200329"/>
          </a:xfrm>
          <a:prstGeom prst="rect">
            <a:avLst/>
          </a:prstGeom>
        </p:spPr>
        <p:txBody>
          <a:bodyPr wrap="square">
            <a:spAutoFit/>
          </a:bodyPr>
          <a:lstStyle/>
          <a:p>
            <a:r>
              <a:rPr lang="en-US" sz="3600" dirty="0"/>
              <a:t>Is not life more than food, and the body more than clothing?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6:25b</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1219200" cy="1600438"/>
          </a:xfrm>
          <a:prstGeom prst="rect">
            <a:avLst/>
          </a:prstGeom>
          <a:noFill/>
        </p:spPr>
        <p:txBody>
          <a:bodyPr wrap="square" rtlCol="0">
            <a:spAutoFit/>
          </a:bodyPr>
          <a:lstStyle/>
          <a:p>
            <a:pPr algn="ctr"/>
            <a:r>
              <a:rPr lang="en-US" sz="1400" dirty="0">
                <a:solidFill>
                  <a:schemeClr val="tx1">
                    <a:lumMod val="95000"/>
                  </a:schemeClr>
                </a:solidFill>
              </a:rPr>
              <a:t>The Millinery Shop</a:t>
            </a:r>
          </a:p>
          <a:p>
            <a:pPr algn="ctr"/>
            <a:endParaRPr lang="en-US" sz="1400" dirty="0">
              <a:solidFill>
                <a:schemeClr val="tx1">
                  <a:lumMod val="95000"/>
                </a:schemeClr>
              </a:solidFill>
            </a:endParaRPr>
          </a:p>
          <a:p>
            <a:pPr algn="ctr"/>
            <a:r>
              <a:rPr lang="en-US" sz="1400" dirty="0">
                <a:solidFill>
                  <a:schemeClr val="tx1">
                    <a:lumMod val="95000"/>
                  </a:schemeClr>
                </a:solidFill>
              </a:rPr>
              <a:t>Edgar Degas</a:t>
            </a:r>
          </a:p>
          <a:p>
            <a:pPr algn="ctr"/>
            <a:r>
              <a:rPr lang="en-US" sz="1400" dirty="0">
                <a:solidFill>
                  <a:schemeClr val="tx1">
                    <a:lumMod val="95000"/>
                  </a:schemeClr>
                </a:solidFill>
              </a:rPr>
              <a:t>Art Institute of Chicago</a:t>
            </a:r>
          </a:p>
          <a:p>
            <a:pPr algn="ctr"/>
            <a:r>
              <a:rPr lang="en-US" sz="1400" dirty="0">
                <a:solidFill>
                  <a:schemeClr val="tx1">
                    <a:lumMod val="95000"/>
                  </a:schemeClr>
                </a:solidFill>
              </a:rPr>
              <a:t>Chicago, IL</a:t>
            </a:r>
          </a:p>
        </p:txBody>
      </p:sp>
      <p:pic>
        <p:nvPicPr>
          <p:cNvPr id="2" name="Picture 1">
            <a:extLst>
              <a:ext uri="{FF2B5EF4-FFF2-40B4-BE49-F238E27FC236}">
                <a16:creationId xmlns:a16="http://schemas.microsoft.com/office/drawing/2014/main" id="{9ED62C9B-635B-4EED-A10F-39A70A68B3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0560" y="1"/>
            <a:ext cx="7627441" cy="685131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Look at the birds of the air; they neither sow nor reap nor gather into barns, and yet your heavenly Father feeds them.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6:26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10200"/>
            <a:ext cx="1981200" cy="954107"/>
          </a:xfrm>
          <a:prstGeom prst="rect">
            <a:avLst/>
          </a:prstGeom>
          <a:noFill/>
        </p:spPr>
        <p:txBody>
          <a:bodyPr wrap="square" rtlCol="0">
            <a:spAutoFit/>
          </a:bodyPr>
          <a:lstStyle/>
          <a:p>
            <a:pPr algn="ctr"/>
            <a:r>
              <a:rPr lang="en-US" sz="1400" dirty="0">
                <a:solidFill>
                  <a:schemeClr val="tx1">
                    <a:lumMod val="95000"/>
                  </a:schemeClr>
                </a:solidFill>
              </a:rPr>
              <a:t>St. Francis and the Birds</a:t>
            </a:r>
          </a:p>
          <a:p>
            <a:pPr algn="ctr"/>
            <a:endParaRPr lang="en-US" sz="1400" dirty="0">
              <a:solidFill>
                <a:schemeClr val="tx1">
                  <a:lumMod val="95000"/>
                </a:schemeClr>
              </a:solidFill>
            </a:endParaRPr>
          </a:p>
          <a:p>
            <a:pPr algn="ctr"/>
            <a:r>
              <a:rPr lang="en-US" sz="1400" dirty="0">
                <a:solidFill>
                  <a:schemeClr val="tx1">
                    <a:lumMod val="95000"/>
                  </a:schemeClr>
                </a:solidFill>
              </a:rPr>
              <a:t>Westminster Abbey</a:t>
            </a:r>
          </a:p>
          <a:p>
            <a:pPr algn="ctr"/>
            <a:r>
              <a:rPr lang="en-US" sz="1400" dirty="0">
                <a:solidFill>
                  <a:schemeClr val="tx1">
                    <a:lumMod val="95000"/>
                  </a:schemeClr>
                </a:solidFill>
              </a:rPr>
              <a:t>London, England</a:t>
            </a:r>
          </a:p>
        </p:txBody>
      </p:sp>
      <p:pic>
        <p:nvPicPr>
          <p:cNvPr id="3" name="Picture 2">
            <a:extLst>
              <a:ext uri="{FF2B5EF4-FFF2-40B4-BE49-F238E27FC236}">
                <a16:creationId xmlns:a16="http://schemas.microsoft.com/office/drawing/2014/main" id="{18A5629F-64C7-4288-B361-8ED919F078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1010" y="0"/>
            <a:ext cx="504639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858000" cy="1754326"/>
          </a:xfrm>
          <a:prstGeom prst="rect">
            <a:avLst/>
          </a:prstGeom>
        </p:spPr>
        <p:txBody>
          <a:bodyPr wrap="square">
            <a:spAutoFit/>
          </a:bodyPr>
          <a:lstStyle/>
          <a:p>
            <a:r>
              <a:rPr lang="en-US" sz="3600" dirty="0"/>
              <a:t>Do not fear, you animals of the field, for the pastures of the wilderness are green;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Joel 2:22a</a:t>
            </a:r>
          </a:p>
        </p:txBody>
      </p:sp>
    </p:spTree>
    <p:extLst>
      <p:ext uri="{BB962C8B-B14F-4D97-AF65-F5344CB8AC3E}">
        <p14:creationId xmlns:p14="http://schemas.microsoft.com/office/powerpoint/2010/main" val="122663842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862322"/>
          </a:xfrm>
          <a:prstGeom prst="rect">
            <a:avLst/>
          </a:prstGeom>
        </p:spPr>
        <p:txBody>
          <a:bodyPr wrap="square">
            <a:spAutoFit/>
          </a:bodyPr>
          <a:lstStyle/>
          <a:p>
            <a:r>
              <a:rPr lang="en-US" sz="3600" dirty="0"/>
              <a:t>Consider the lilies of the field, how they grow; they neither toil nor spin, yet I tell you, even Solomon in all his glory was not clothed like one of these.</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6:28b, 29a</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Waterlilies  --  Claude Monet, Ohara Museum of Art, Kurashiki, Japan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451756D-5ED8-4985-8D42-52565BC71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0830" y="0"/>
            <a:ext cx="8046541" cy="6286616"/>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Therefore do not worry, saying, 'What will we eat?' or 'What will we drink?' or 'What will we wear?'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6:31</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1"/>
            <a:ext cx="1981200" cy="1169551"/>
          </a:xfrm>
          <a:prstGeom prst="rect">
            <a:avLst/>
          </a:prstGeom>
          <a:noFill/>
        </p:spPr>
        <p:txBody>
          <a:bodyPr wrap="square" rtlCol="0">
            <a:spAutoFit/>
          </a:bodyPr>
          <a:lstStyle/>
          <a:p>
            <a:pPr algn="ctr"/>
            <a:r>
              <a:rPr lang="en-US" sz="1400" dirty="0">
                <a:solidFill>
                  <a:schemeClr val="tx1">
                    <a:lumMod val="95000"/>
                  </a:schemeClr>
                </a:solidFill>
              </a:rPr>
              <a:t>Wrinkled by Worries</a:t>
            </a:r>
          </a:p>
          <a:p>
            <a:pPr algn="ctr"/>
            <a:endParaRPr lang="en-US" sz="1400" dirty="0">
              <a:solidFill>
                <a:schemeClr val="tx1">
                  <a:lumMod val="95000"/>
                </a:schemeClr>
              </a:solidFill>
            </a:endParaRPr>
          </a:p>
          <a:p>
            <a:pPr algn="ctr"/>
            <a:r>
              <a:rPr lang="en-US" sz="1400" dirty="0">
                <a:solidFill>
                  <a:schemeClr val="tx1">
                    <a:lumMod val="95000"/>
                  </a:schemeClr>
                </a:solidFill>
              </a:rPr>
              <a:t>Irondale Evangelical Free Church</a:t>
            </a:r>
          </a:p>
          <a:p>
            <a:pPr algn="ctr"/>
            <a:r>
              <a:rPr lang="en-US" sz="1400" dirty="0">
                <a:solidFill>
                  <a:schemeClr val="tx1">
                    <a:lumMod val="95000"/>
                  </a:schemeClr>
                </a:solidFill>
              </a:rPr>
              <a:t>Irondale, AL</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8532D976-8A23-4FE9-8F5B-85510862DC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1" y="14235"/>
            <a:ext cx="6209489"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308324"/>
          </a:xfrm>
          <a:prstGeom prst="rect">
            <a:avLst/>
          </a:prstGeom>
        </p:spPr>
        <p:txBody>
          <a:bodyPr wrap="square">
            <a:spAutoFit/>
          </a:bodyPr>
          <a:lstStyle/>
          <a:p>
            <a:r>
              <a:rPr lang="en-US" sz="3600" dirty="0"/>
              <a:t>But strive first for the kingdom of God and his righteousness, and all these things will be given to you as well."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6:33</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All Are Welcome in the Kingdom of God  --  Sand sculpture, Ocean City, MD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93022D7C-885D-419B-AC32-DA9E528A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3474"/>
            <a:ext cx="9144000" cy="5147726"/>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https://commons.wikimedia.org/wiki/File:Henri_Rousseau_-_Meadowland_-_Google_Art_Project.jpg</a:t>
            </a:r>
          </a:p>
          <a:p>
            <a:pPr>
              <a:buNone/>
            </a:pPr>
            <a:r>
              <a:rPr lang="en-US" sz="1600" dirty="0"/>
              <a:t>https://commons.wikimedia.org/wiki/File:Luis_Mel%C3%A9ndez_-_Still_Life_with_Figs_and_Bread_-_Google_Art_Project.jpg</a:t>
            </a:r>
          </a:p>
          <a:p>
            <a:pPr>
              <a:buNone/>
            </a:pPr>
            <a:r>
              <a:rPr lang="en-US" sz="1600" dirty="0"/>
              <a:t>https://commons.wikimedia.org/wiki/File:Pieter_Bruegel_the_Elder_-_Peasant_Wedding_-_Google_Art_Project_2.jpg</a:t>
            </a:r>
          </a:p>
          <a:p>
            <a:pPr>
              <a:buNone/>
            </a:pPr>
            <a:r>
              <a:rPr lang="en-US" sz="1600" dirty="0"/>
              <a:t>https://commons.wikimedia.org/wiki/File:John_Linnell_-_Wheat_-_Google_Art_Project.jpg</a:t>
            </a:r>
          </a:p>
          <a:p>
            <a:pPr>
              <a:buNone/>
            </a:pPr>
            <a:r>
              <a:rPr lang="en-US" sz="1600" dirty="0"/>
              <a:t>https://commons.wikimedia.org/wiki/File:Fort_Bliss_soldiers,_El_Paso_community_help_feed_homeless_families_on_Thanksgiving_131128-A-JV906-214.jpg</a:t>
            </a:r>
          </a:p>
          <a:p>
            <a:pPr>
              <a:buNone/>
            </a:pPr>
            <a:r>
              <a:rPr lang="en-US" sz="1600" dirty="0"/>
              <a:t>https://commons.wikimedia.org/wiki/File:View_of_the_Capitol_MET_APS2248.jpg – Charles W. Burton</a:t>
            </a:r>
          </a:p>
          <a:p>
            <a:pPr>
              <a:buNone/>
            </a:pPr>
            <a:r>
              <a:rPr lang="en-US" sz="1600" dirty="0"/>
              <a:t>https://commons.wikimedia.org/wiki/File:Don%27t_worry.jpg – </a:t>
            </a:r>
            <a:r>
              <a:rPr lang="en-US" sz="1600" dirty="0" err="1"/>
              <a:t>Vincerama</a:t>
            </a:r>
            <a:endParaRPr lang="en-US" sz="1600" dirty="0"/>
          </a:p>
          <a:p>
            <a:pPr>
              <a:buNone/>
            </a:pPr>
            <a:r>
              <a:rPr lang="en-US" sz="1600" dirty="0"/>
              <a:t>https://commons.wikimedia.org/wiki/File:Edgar_Degas_-_The_Millinery_Shop_-_Google_Art_Project.jpg</a:t>
            </a:r>
          </a:p>
          <a:p>
            <a:pPr>
              <a:buNone/>
            </a:pPr>
            <a:r>
              <a:rPr lang="en-US" sz="1600" dirty="0"/>
              <a:t>https://www.flickr.com/photos/paullew/10081428036 - Fr Lawrence Lew, O.P.</a:t>
            </a:r>
          </a:p>
          <a:p>
            <a:pPr>
              <a:buNone/>
            </a:pPr>
            <a:r>
              <a:rPr lang="en-US" sz="1600" dirty="0"/>
              <a:t>https://commons.wikimedia.org/wiki/File:Claude_Monet_-_Waterlilies_-_Google_Art_Project.jpg</a:t>
            </a:r>
          </a:p>
          <a:p>
            <a:pPr>
              <a:buNone/>
            </a:pPr>
            <a:r>
              <a:rPr lang="en-US" sz="1600" dirty="0"/>
              <a:t>https://www.flickr.com/photos/jantik/4388441 - Jan </a:t>
            </a:r>
            <a:r>
              <a:rPr lang="en-US" sz="1600" dirty="0" err="1"/>
              <a:t>Tik</a:t>
            </a:r>
            <a:endParaRPr lang="en-US" sz="1600" dirty="0"/>
          </a:p>
          <a:p>
            <a:pPr>
              <a:buNone/>
            </a:pPr>
            <a:r>
              <a:rPr lang="en-US" sz="1600" dirty="0"/>
              <a:t>https://www.flickr.com/photos/jillianaphotography/1236022574/ - Jillian</a:t>
            </a:r>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07777"/>
          </a:xfrm>
          <a:prstGeom prst="rect">
            <a:avLst/>
          </a:prstGeom>
          <a:noFill/>
        </p:spPr>
        <p:txBody>
          <a:bodyPr wrap="square" rtlCol="0">
            <a:spAutoFit/>
          </a:bodyPr>
          <a:lstStyle/>
          <a:p>
            <a:pPr algn="ctr"/>
            <a:r>
              <a:rPr lang="en-US" sz="1400" dirty="0">
                <a:solidFill>
                  <a:schemeClr val="tx1">
                    <a:lumMod val="95000"/>
                  </a:schemeClr>
                </a:solidFill>
              </a:rPr>
              <a:t>Meadowland  --  Henri Rousseau, Bridgestone Museum of Art, Tokyo, Japan</a:t>
            </a:r>
          </a:p>
        </p:txBody>
      </p:sp>
      <p:pic>
        <p:nvPicPr>
          <p:cNvPr id="2" name="Picture 1">
            <a:extLst>
              <a:ext uri="{FF2B5EF4-FFF2-40B4-BE49-F238E27FC236}">
                <a16:creationId xmlns:a16="http://schemas.microsoft.com/office/drawing/2014/main" id="{AAACD38B-02E7-4AC1-A08E-A17ACDABD3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1" y="1"/>
            <a:ext cx="7650807" cy="6328293"/>
          </a:xfrm>
          <a:prstGeom prst="rect">
            <a:avLst/>
          </a:prstGeom>
        </p:spPr>
      </p:pic>
    </p:spTree>
    <p:extLst>
      <p:ext uri="{BB962C8B-B14F-4D97-AF65-F5344CB8AC3E}">
        <p14:creationId xmlns:p14="http://schemas.microsoft.com/office/powerpoint/2010/main" val="3808805161"/>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153" y="2438401"/>
            <a:ext cx="6324600" cy="1200329"/>
          </a:xfrm>
          <a:prstGeom prst="rect">
            <a:avLst/>
          </a:prstGeom>
        </p:spPr>
        <p:txBody>
          <a:bodyPr wrap="square">
            <a:spAutoFit/>
          </a:bodyPr>
          <a:lstStyle/>
          <a:p>
            <a:r>
              <a:rPr lang="en-US" sz="3600" dirty="0"/>
              <a:t>the tree bears its fruit, the fig tree and vine give their full yield.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Joel 2:22b</a:t>
            </a:r>
          </a:p>
        </p:txBody>
      </p:sp>
    </p:spTree>
    <p:extLst>
      <p:ext uri="{BB962C8B-B14F-4D97-AF65-F5344CB8AC3E}">
        <p14:creationId xmlns:p14="http://schemas.microsoft.com/office/powerpoint/2010/main" val="389518204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029200"/>
            <a:ext cx="1447800" cy="1600438"/>
          </a:xfrm>
          <a:prstGeom prst="rect">
            <a:avLst/>
          </a:prstGeom>
          <a:noFill/>
        </p:spPr>
        <p:txBody>
          <a:bodyPr wrap="square" rtlCol="0">
            <a:spAutoFit/>
          </a:bodyPr>
          <a:lstStyle/>
          <a:p>
            <a:pPr algn="ctr"/>
            <a:r>
              <a:rPr lang="en-US" sz="1400" dirty="0">
                <a:solidFill>
                  <a:schemeClr val="tx1">
                    <a:lumMod val="95000"/>
                  </a:schemeClr>
                </a:solidFill>
              </a:rPr>
              <a:t>Still Life with Figs and Bread</a:t>
            </a:r>
          </a:p>
          <a:p>
            <a:pPr algn="ctr"/>
            <a:endParaRPr lang="en-US" sz="1400" dirty="0">
              <a:solidFill>
                <a:schemeClr val="tx1">
                  <a:lumMod val="95000"/>
                </a:schemeClr>
              </a:solidFill>
            </a:endParaRPr>
          </a:p>
          <a:p>
            <a:pPr algn="ctr"/>
            <a:r>
              <a:rPr lang="en-US" sz="1400" dirty="0">
                <a:solidFill>
                  <a:schemeClr val="tx1">
                    <a:lumMod val="95000"/>
                  </a:schemeClr>
                </a:solidFill>
              </a:rPr>
              <a:t>Luis Melendez</a:t>
            </a:r>
          </a:p>
          <a:p>
            <a:pPr algn="ctr"/>
            <a:r>
              <a:rPr lang="en-US" sz="1400" dirty="0">
                <a:solidFill>
                  <a:schemeClr val="tx1">
                    <a:lumMod val="95000"/>
                  </a:schemeClr>
                </a:solidFill>
              </a:rPr>
              <a:t>National Gallery of Art</a:t>
            </a:r>
          </a:p>
          <a:p>
            <a:pPr algn="ctr"/>
            <a:r>
              <a:rPr lang="en-US" sz="1400" dirty="0">
                <a:solidFill>
                  <a:schemeClr val="tx1">
                    <a:lumMod val="95000"/>
                  </a:schemeClr>
                </a:solidFill>
              </a:rPr>
              <a:t>Washington, DC</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D47B0C0F-B6FE-46A5-AEB3-31E34D168F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8374" y="0"/>
            <a:ext cx="4793226" cy="6858000"/>
          </a:xfrm>
          <a:prstGeom prst="rect">
            <a:avLst/>
          </a:prstGeom>
        </p:spPr>
      </p:pic>
    </p:spTree>
    <p:extLst>
      <p:ext uri="{BB962C8B-B14F-4D97-AF65-F5344CB8AC3E}">
        <p14:creationId xmlns:p14="http://schemas.microsoft.com/office/powerpoint/2010/main" val="3043062786"/>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057400"/>
            <a:ext cx="7467600" cy="2308324"/>
          </a:xfrm>
          <a:prstGeom prst="rect">
            <a:avLst/>
          </a:prstGeom>
        </p:spPr>
        <p:txBody>
          <a:bodyPr wrap="square">
            <a:spAutoFit/>
          </a:bodyPr>
          <a:lstStyle/>
          <a:p>
            <a:r>
              <a:rPr lang="en-US" sz="3600" dirty="0"/>
              <a:t>You shall eat in plenty and be satisfied, and praise the name of the LORD your God, who has dealt wondrously with you.</a:t>
            </a:r>
            <a:endParaRPr lang="en-US" sz="3600" dirty="0">
              <a:cs typeface="Arial" pitchFamily="34" charset="0"/>
            </a:endParaRPr>
          </a:p>
        </p:txBody>
      </p:sp>
      <p:sp>
        <p:nvSpPr>
          <p:cNvPr id="4" name="TextBox 3"/>
          <p:cNvSpPr txBox="1"/>
          <p:nvPr/>
        </p:nvSpPr>
        <p:spPr>
          <a:xfrm>
            <a:off x="5791200" y="4800601"/>
            <a:ext cx="3352800" cy="461665"/>
          </a:xfrm>
          <a:prstGeom prst="rect">
            <a:avLst/>
          </a:prstGeom>
          <a:noFill/>
        </p:spPr>
        <p:txBody>
          <a:bodyPr wrap="square" rtlCol="0">
            <a:spAutoFit/>
          </a:bodyPr>
          <a:lstStyle/>
          <a:p>
            <a:pPr algn="ctr"/>
            <a:r>
              <a:rPr lang="en-US" sz="2400" dirty="0">
                <a:solidFill>
                  <a:schemeClr val="tx1">
                    <a:lumMod val="95000"/>
                  </a:schemeClr>
                </a:solidFill>
              </a:rPr>
              <a:t>Joel 2:26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74023"/>
            <a:ext cx="8763000" cy="307777"/>
          </a:xfrm>
          <a:prstGeom prst="rect">
            <a:avLst/>
          </a:prstGeom>
          <a:noFill/>
        </p:spPr>
        <p:txBody>
          <a:bodyPr wrap="square" rtlCol="0">
            <a:spAutoFit/>
          </a:bodyPr>
          <a:lstStyle/>
          <a:p>
            <a:pPr algn="ctr"/>
            <a:r>
              <a:rPr lang="en-US" sz="1400" dirty="0">
                <a:solidFill>
                  <a:schemeClr val="tx1">
                    <a:lumMod val="95000"/>
                  </a:schemeClr>
                </a:solidFill>
              </a:rPr>
              <a:t>Peasant Wedding  --  Pieter Brueghel, 	</a:t>
            </a:r>
            <a:r>
              <a:rPr lang="en-US" sz="1400" dirty="0" err="1">
                <a:solidFill>
                  <a:schemeClr val="tx1">
                    <a:lumMod val="95000"/>
                  </a:schemeClr>
                </a:solidFill>
              </a:rPr>
              <a:t>Kunsthistorisches</a:t>
            </a:r>
            <a:r>
              <a:rPr lang="en-US" sz="1400" dirty="0">
                <a:solidFill>
                  <a:schemeClr val="tx1">
                    <a:lumMod val="95000"/>
                  </a:schemeClr>
                </a:solidFill>
              </a:rPr>
              <a:t> Museum, Vienna, Austria </a:t>
            </a:r>
          </a:p>
        </p:txBody>
      </p:sp>
      <p:pic>
        <p:nvPicPr>
          <p:cNvPr id="4" name="Picture 3">
            <a:extLst>
              <a:ext uri="{FF2B5EF4-FFF2-40B4-BE49-F238E27FC236}">
                <a16:creationId xmlns:a16="http://schemas.microsoft.com/office/drawing/2014/main" id="{E080A80E-DACE-1C3A-2E7E-DF04894C9A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0"/>
            <a:ext cx="9150457" cy="632668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Those who go out weeping, bearing the seed for sowing, shall come home with shouts of joy, carrying their sheaves.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126:6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Wheat  --  John Linnell, National Gallery of Victoria, Melbourne, Australia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2B302C5E-9729-44CE-8C71-596283B3EA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100763"/>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323</TotalTime>
  <Words>897</Words>
  <Application>Microsoft Office PowerPoint</Application>
  <PresentationFormat>Widescreen</PresentationFormat>
  <Paragraphs>71</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Thanksgiving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107</cp:revision>
  <dcterms:created xsi:type="dcterms:W3CDTF">2016-08-31T16:46:43Z</dcterms:created>
  <dcterms:modified xsi:type="dcterms:W3CDTF">2022-10-28T14:43:18Z</dcterms:modified>
</cp:coreProperties>
</file>