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385" r:id="rId7"/>
    <p:sldId id="417" r:id="rId8"/>
    <p:sldId id="421" r:id="rId9"/>
    <p:sldId id="418" r:id="rId10"/>
    <p:sldId id="386" r:id="rId11"/>
    <p:sldId id="387" r:id="rId12"/>
    <p:sldId id="408" r:id="rId13"/>
    <p:sldId id="409" r:id="rId14"/>
    <p:sldId id="420" r:id="rId15"/>
    <p:sldId id="414" r:id="rId16"/>
    <p:sldId id="419" r:id="rId17"/>
    <p:sldId id="391" r:id="rId18"/>
    <p:sldId id="392" r:id="rId19"/>
    <p:sldId id="399" r:id="rId20"/>
    <p:sldId id="396" r:id="rId21"/>
    <p:sldId id="412" r:id="rId22"/>
    <p:sldId id="411" r:id="rId23"/>
    <p:sldId id="397" r:id="rId24"/>
    <p:sldId id="404"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612C"/>
    <a:srgbClr val="5A3D3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29" autoAdjust="0"/>
    <p:restoredTop sz="94974" autoAdjust="0"/>
  </p:normalViewPr>
  <p:slideViewPr>
    <p:cSldViewPr>
      <p:cViewPr varScale="1">
        <p:scale>
          <a:sx n="69" d="100"/>
          <a:sy n="69" d="100"/>
        </p:scale>
        <p:origin x="96" y="298"/>
      </p:cViewPr>
      <p:guideLst>
        <p:guide orient="horz" pos="2160"/>
        <p:guide pos="3840"/>
      </p:guideLst>
    </p:cSldViewPr>
  </p:slideViewPr>
  <p:outlineViewPr>
    <p:cViewPr>
      <p:scale>
        <a:sx n="33" d="100"/>
        <a:sy n="33" d="100"/>
      </p:scale>
      <p:origin x="0" y="-1776"/>
    </p:cViewPr>
  </p:outlineViewPr>
  <p:notesTextViewPr>
    <p:cViewPr>
      <p:scale>
        <a:sx n="100" d="100"/>
        <a:sy n="100" d="100"/>
      </p:scale>
      <p:origin x="0" y="0"/>
    </p:cViewPr>
  </p:notesTextViewPr>
  <p:sorterViewPr>
    <p:cViewPr varScale="1">
      <p:scale>
        <a:sx n="1" d="1"/>
        <a:sy n="1" d="1"/>
      </p:scale>
      <p:origin x="0" y="-760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377016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Santa </a:t>
            </a:r>
            <a:r>
              <a:rPr lang="en-US" dirty="0" err="1"/>
              <a:t>Pudenziana</a:t>
            </a:r>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86688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78221417-9C38-480C-A012-705512C668E9}" type="slidenum">
              <a:rPr lang="en-US" smtClean="0"/>
              <a:pPr/>
              <a:t>12</a:t>
            </a:fld>
            <a:endParaRPr lang="en-US"/>
          </a:p>
        </p:txBody>
      </p:sp>
    </p:spTree>
    <p:extLst>
      <p:ext uri="{BB962C8B-B14F-4D97-AF65-F5344CB8AC3E}">
        <p14:creationId xmlns:p14="http://schemas.microsoft.com/office/powerpoint/2010/main" val="1414713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0700" y="593553"/>
            <a:ext cx="8458200" cy="1698625"/>
          </a:xfrm>
        </p:spPr>
        <p:txBody>
          <a:bodyPr>
            <a:noAutofit/>
          </a:bodyPr>
          <a:lstStyle/>
          <a:p>
            <a:r>
              <a:rPr lang="en-US" sz="8800" dirty="0"/>
              <a:t>Sixth Sunday of Easter</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315200" y="4854575"/>
            <a:ext cx="2819400" cy="1815882"/>
          </a:xfrm>
          <a:prstGeom prst="rect">
            <a:avLst/>
          </a:prstGeom>
          <a:solidFill>
            <a:srgbClr val="58612C">
              <a:alpha val="70000"/>
            </a:srgbClr>
          </a:solidFill>
        </p:spPr>
        <p:txBody>
          <a:bodyPr wrap="square">
            <a:spAutoFit/>
          </a:bodyPr>
          <a:lstStyle/>
          <a:p>
            <a:pPr algn="ctr"/>
            <a:r>
              <a:rPr lang="en-US" sz="2800" dirty="0"/>
              <a:t>Acts 10:44-48</a:t>
            </a:r>
          </a:p>
          <a:p>
            <a:pPr algn="ctr"/>
            <a:r>
              <a:rPr lang="en-US" sz="2800" dirty="0"/>
              <a:t>Psalm 98</a:t>
            </a:r>
          </a:p>
          <a:p>
            <a:pPr algn="ctr"/>
            <a:r>
              <a:rPr lang="en-US" sz="2800" dirty="0"/>
              <a:t>1 John 5:1-6</a:t>
            </a:r>
          </a:p>
          <a:p>
            <a:pPr algn="ctr"/>
            <a:r>
              <a:rPr lang="en-US" sz="2800" dirty="0"/>
              <a:t>John 15:9-17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05A7C-1E5E-40A8-9020-17E3FFB742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1" y="0"/>
            <a:ext cx="5640705" cy="6858000"/>
          </a:xfrm>
          <a:prstGeom prst="rect">
            <a:avLst/>
          </a:prstGeom>
        </p:spPr>
      </p:pic>
      <p:sp>
        <p:nvSpPr>
          <p:cNvPr id="4" name="TextBox 3"/>
          <p:cNvSpPr txBox="1"/>
          <p:nvPr/>
        </p:nvSpPr>
        <p:spPr>
          <a:xfrm>
            <a:off x="1676400" y="5486401"/>
            <a:ext cx="2438400" cy="1169551"/>
          </a:xfrm>
          <a:prstGeom prst="rect">
            <a:avLst/>
          </a:prstGeom>
          <a:noFill/>
        </p:spPr>
        <p:txBody>
          <a:bodyPr wrap="square" rtlCol="0">
            <a:spAutoFit/>
          </a:bodyPr>
          <a:lstStyle/>
          <a:p>
            <a:pPr algn="ctr"/>
            <a:r>
              <a:rPr lang="en-US" sz="1400" dirty="0">
                <a:solidFill>
                  <a:schemeClr val="tx1">
                    <a:lumMod val="95000"/>
                  </a:schemeClr>
                </a:solidFill>
              </a:rPr>
              <a:t>Ten Commandments</a:t>
            </a:r>
          </a:p>
          <a:p>
            <a:pPr algn="ctr"/>
            <a:endParaRPr lang="en-US" sz="1400" dirty="0">
              <a:solidFill>
                <a:schemeClr val="tx1">
                  <a:lumMod val="95000"/>
                </a:schemeClr>
              </a:solidFill>
            </a:endParaRPr>
          </a:p>
          <a:p>
            <a:pPr algn="ctr"/>
            <a:r>
              <a:rPr lang="en-US" sz="1400" dirty="0">
                <a:solidFill>
                  <a:schemeClr val="tx1">
                    <a:lumMod val="95000"/>
                  </a:schemeClr>
                </a:solidFill>
              </a:rPr>
              <a:t>Maria Davis</a:t>
            </a:r>
          </a:p>
          <a:p>
            <a:pPr algn="ctr"/>
            <a:r>
              <a:rPr lang="en-US" sz="1400" dirty="0">
                <a:solidFill>
                  <a:schemeClr val="tx1">
                    <a:lumMod val="95000"/>
                  </a:schemeClr>
                </a:solidFill>
              </a:rPr>
              <a:t>Museum of Fine Arts</a:t>
            </a:r>
          </a:p>
          <a:p>
            <a:pPr algn="ctr"/>
            <a:r>
              <a:rPr lang="en-US" sz="1400" dirty="0">
                <a:solidFill>
                  <a:schemeClr val="tx1">
                    <a:lumMod val="95000"/>
                  </a:schemeClr>
                </a:solidFill>
              </a:rPr>
              <a:t>Boston, MA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400800" cy="1754326"/>
          </a:xfrm>
          <a:prstGeom prst="rect">
            <a:avLst/>
          </a:prstGeom>
        </p:spPr>
        <p:txBody>
          <a:bodyPr wrap="square">
            <a:spAutoFit/>
          </a:bodyPr>
          <a:lstStyle/>
          <a:p>
            <a:r>
              <a:rPr lang="en-US" sz="3600" dirty="0"/>
              <a:t>the Spirit is the one that testifies, for the Spirit is the truth.</a:t>
            </a:r>
          </a:p>
          <a:p>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John 5:1-6</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8F4661-9927-4615-86C8-FF59B67143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49424"/>
            <a:ext cx="9144000" cy="6098977"/>
          </a:xfrm>
          <a:prstGeom prst="rect">
            <a:avLst/>
          </a:prstGeom>
        </p:spPr>
      </p:pic>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Save the Holy Spirits  --   RETNA – Marcus Lewis, Miami, FL </a:t>
            </a:r>
          </a:p>
        </p:txBody>
      </p:sp>
    </p:spTree>
    <p:extLst>
      <p:ext uri="{BB962C8B-B14F-4D97-AF65-F5344CB8AC3E}">
        <p14:creationId xmlns:p14="http://schemas.microsoft.com/office/powerpoint/2010/main" val="22481576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934200" cy="1754326"/>
          </a:xfrm>
          <a:prstGeom prst="rect">
            <a:avLst/>
          </a:prstGeom>
        </p:spPr>
        <p:txBody>
          <a:bodyPr wrap="square">
            <a:spAutoFit/>
          </a:bodyPr>
          <a:lstStyle/>
          <a:p>
            <a:r>
              <a:rPr lang="en-US" sz="3600" dirty="0"/>
              <a:t>"As the Father has loved me, so I have loved you; abide in my love.</a:t>
            </a:r>
          </a:p>
          <a:p>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15:9</a:t>
            </a:r>
          </a:p>
        </p:txBody>
      </p:sp>
    </p:spTree>
    <p:extLst>
      <p:ext uri="{BB962C8B-B14F-4D97-AF65-F5344CB8AC3E}">
        <p14:creationId xmlns:p14="http://schemas.microsoft.com/office/powerpoint/2010/main" val="236829001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9FFE8-2245-4DF4-8DE1-A33C14A282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8762" y="4762"/>
            <a:ext cx="9144000" cy="6073254"/>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Prodigal Son  --  Church carving, Poland</a:t>
            </a:r>
          </a:p>
        </p:txBody>
      </p:sp>
    </p:spTree>
    <p:extLst>
      <p:ext uri="{BB962C8B-B14F-4D97-AF65-F5344CB8AC3E}">
        <p14:creationId xmlns:p14="http://schemas.microsoft.com/office/powerpoint/2010/main" val="3575158839"/>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78284"/>
            <a:ext cx="6781800" cy="1754326"/>
          </a:xfrm>
          <a:prstGeom prst="rect">
            <a:avLst/>
          </a:prstGeom>
        </p:spPr>
        <p:txBody>
          <a:bodyPr wrap="square">
            <a:spAutoFit/>
          </a:bodyPr>
          <a:lstStyle/>
          <a:p>
            <a:r>
              <a:rPr lang="en-US" sz="3600" dirty="0"/>
              <a:t>This is my commandment, that you love one another as I have loved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15:12</a:t>
            </a:r>
          </a:p>
        </p:txBody>
      </p:sp>
    </p:spTree>
    <p:extLst>
      <p:ext uri="{BB962C8B-B14F-4D97-AF65-F5344CB8AC3E}">
        <p14:creationId xmlns:p14="http://schemas.microsoft.com/office/powerpoint/2010/main" val="2407079084"/>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43246"/>
            <a:ext cx="12496800" cy="307777"/>
          </a:xfrm>
          <a:prstGeom prst="rect">
            <a:avLst/>
          </a:prstGeom>
          <a:noFill/>
        </p:spPr>
        <p:txBody>
          <a:bodyPr wrap="square" rtlCol="0">
            <a:spAutoFit/>
          </a:bodyPr>
          <a:lstStyle/>
          <a:p>
            <a:pPr algn="ctr"/>
            <a:r>
              <a:rPr lang="en-US" sz="1400" dirty="0">
                <a:solidFill>
                  <a:schemeClr val="tx1">
                    <a:lumMod val="95000"/>
                  </a:schemeClr>
                </a:solidFill>
              </a:rPr>
              <a:t>Global Refugee Mural  --  Joel Bergner, Silver Spring, MD</a:t>
            </a:r>
          </a:p>
        </p:txBody>
      </p:sp>
      <p:pic>
        <p:nvPicPr>
          <p:cNvPr id="5" name="Picture 4">
            <a:extLst>
              <a:ext uri="{FF2B5EF4-FFF2-40B4-BE49-F238E27FC236}">
                <a16:creationId xmlns:a16="http://schemas.microsoft.com/office/drawing/2014/main" id="{7AC26E8D-3093-3821-3123-A9D78DA194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26789"/>
            <a:ext cx="8411066" cy="6374011"/>
          </a:xfrm>
          <a:prstGeom prst="rect">
            <a:avLst/>
          </a:prstGeom>
        </p:spPr>
      </p:pic>
    </p:spTree>
    <p:extLst>
      <p:ext uri="{BB962C8B-B14F-4D97-AF65-F5344CB8AC3E}">
        <p14:creationId xmlns:p14="http://schemas.microsoft.com/office/powerpoint/2010/main" val="343378744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I have said these things to you so that my joy may be in you, and that your joy may be complete.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15:11</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22A45D-7923-4928-8B3F-279BC2602A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75598" y="228600"/>
            <a:ext cx="8006687" cy="6096000"/>
          </a:xfrm>
          <a:prstGeom prst="rect">
            <a:avLst/>
          </a:prstGeom>
        </p:spPr>
      </p:pic>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Gathering to Worship  --  </a:t>
            </a:r>
            <a:r>
              <a:rPr lang="en-US" sz="1600" dirty="0" err="1">
                <a:solidFill>
                  <a:schemeClr val="tx1">
                    <a:lumMod val="95000"/>
                  </a:schemeClr>
                </a:solidFill>
              </a:rPr>
              <a:t>Sanctuario</a:t>
            </a:r>
            <a:r>
              <a:rPr lang="en-US" sz="1600" dirty="0">
                <a:solidFill>
                  <a:schemeClr val="tx1">
                    <a:lumMod val="95000"/>
                  </a:schemeClr>
                </a:solidFill>
              </a:rPr>
              <a:t> de Chimayo, Chimayo, NM</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89837"/>
            <a:ext cx="7315200" cy="1754326"/>
          </a:xfrm>
          <a:prstGeom prst="rect">
            <a:avLst/>
          </a:prstGeom>
        </p:spPr>
        <p:txBody>
          <a:bodyPr wrap="square">
            <a:spAutoFit/>
          </a:bodyPr>
          <a:lstStyle/>
          <a:p>
            <a:r>
              <a:rPr lang="en-US" sz="3600" dirty="0"/>
              <a:t>I have called you friends, because I have made known to you everything that I have heard from my Father.</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15:15b</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133601"/>
            <a:ext cx="7467600" cy="1200329"/>
          </a:xfrm>
          <a:prstGeom prst="rect">
            <a:avLst/>
          </a:prstGeom>
        </p:spPr>
        <p:txBody>
          <a:bodyPr wrap="square">
            <a:spAutoFit/>
          </a:bodyPr>
          <a:lstStyle/>
          <a:p>
            <a:r>
              <a:rPr lang="en-US" sz="3600" dirty="0"/>
              <a:t>While Peter was still speaking, the Holy Spirit fell upon all who heard the word.</a:t>
            </a:r>
            <a:endParaRPr lang="en-US" sz="3600" dirty="0">
              <a:cs typeface="Arial" pitchFamily="34" charset="0"/>
            </a:endParaRPr>
          </a:p>
        </p:txBody>
      </p:sp>
      <p:sp>
        <p:nvSpPr>
          <p:cNvPr id="4" name="TextBox 3"/>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10:44</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1E1CE-8F08-444F-89DD-523C9B7F16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79648"/>
            <a:ext cx="10704118" cy="5916352"/>
          </a:xfrm>
          <a:prstGeom prst="rect">
            <a:avLst/>
          </a:prstGeom>
        </p:spPr>
      </p:pic>
      <p:sp>
        <p:nvSpPr>
          <p:cNvPr id="4" name="TextBox 3"/>
          <p:cNvSpPr txBox="1"/>
          <p:nvPr/>
        </p:nvSpPr>
        <p:spPr>
          <a:xfrm>
            <a:off x="1524000" y="6324600"/>
            <a:ext cx="8991600" cy="338554"/>
          </a:xfrm>
          <a:prstGeom prst="rect">
            <a:avLst/>
          </a:prstGeom>
          <a:noFill/>
        </p:spPr>
        <p:txBody>
          <a:bodyPr wrap="square" rtlCol="0">
            <a:spAutoFit/>
          </a:bodyPr>
          <a:lstStyle/>
          <a:p>
            <a:pPr algn="ctr"/>
            <a:r>
              <a:rPr lang="en-US" sz="1600" dirty="0">
                <a:solidFill>
                  <a:schemeClr val="tx1">
                    <a:lumMod val="95000"/>
                  </a:schemeClr>
                </a:solidFill>
              </a:rPr>
              <a:t>Messenger of Sympathy and Love  --  Eugene Savage, Ariel Rios Federal </a:t>
            </a:r>
            <a:r>
              <a:rPr lang="en-US" sz="1600" dirty="0" err="1">
                <a:solidFill>
                  <a:schemeClr val="tx1">
                    <a:lumMod val="95000"/>
                  </a:schemeClr>
                </a:solidFill>
              </a:rPr>
              <a:t>Bldg</a:t>
            </a:r>
            <a:r>
              <a:rPr lang="en-US" sz="1600" dirty="0">
                <a:solidFill>
                  <a:schemeClr val="tx1">
                    <a:lumMod val="95000"/>
                  </a:schemeClr>
                </a:solidFill>
              </a:rPr>
              <a:t>, Washington, DC</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362201"/>
            <a:ext cx="7086600" cy="1200329"/>
          </a:xfrm>
          <a:prstGeom prst="rect">
            <a:avLst/>
          </a:prstGeom>
        </p:spPr>
        <p:txBody>
          <a:bodyPr wrap="square">
            <a:spAutoFit/>
          </a:bodyPr>
          <a:lstStyle/>
          <a:p>
            <a:r>
              <a:rPr lang="en-US" sz="3600" dirty="0"/>
              <a:t>No one has greater love than this, to lay down one's life for one's friends.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15:13</a:t>
            </a:r>
          </a:p>
        </p:txBody>
      </p:sp>
    </p:spTree>
    <p:extLst>
      <p:ext uri="{BB962C8B-B14F-4D97-AF65-F5344CB8AC3E}">
        <p14:creationId xmlns:p14="http://schemas.microsoft.com/office/powerpoint/2010/main" val="3101163128"/>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Bible Study  --  Amphibious Command Ship USS Blue Ridge</a:t>
            </a:r>
          </a:p>
        </p:txBody>
      </p:sp>
      <p:pic>
        <p:nvPicPr>
          <p:cNvPr id="2" name="Picture 1">
            <a:extLst>
              <a:ext uri="{FF2B5EF4-FFF2-40B4-BE49-F238E27FC236}">
                <a16:creationId xmlns:a16="http://schemas.microsoft.com/office/drawing/2014/main" id="{DE1537A8-433D-4246-9E97-21D6CB45E4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3812"/>
            <a:ext cx="9144000" cy="6072188"/>
          </a:xfrm>
          <a:prstGeom prst="rect">
            <a:avLst/>
          </a:prstGeom>
        </p:spPr>
      </p:pic>
    </p:spTree>
    <p:extLst>
      <p:ext uri="{BB962C8B-B14F-4D97-AF65-F5344CB8AC3E}">
        <p14:creationId xmlns:p14="http://schemas.microsoft.com/office/powerpoint/2010/main" val="644736199"/>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1"/>
            <a:ext cx="6705600" cy="1200329"/>
          </a:xfrm>
          <a:prstGeom prst="rect">
            <a:avLst/>
          </a:prstGeom>
        </p:spPr>
        <p:txBody>
          <a:bodyPr wrap="square">
            <a:spAutoFit/>
          </a:bodyPr>
          <a:lstStyle/>
          <a:p>
            <a:r>
              <a:rPr lang="en-US" sz="3600" dirty="0"/>
              <a:t>I am giving you these commands so that you may love one </a:t>
            </a:r>
            <a:r>
              <a:rPr lang="en-US" sz="3600"/>
              <a:t>another."</a:t>
            </a:r>
            <a:endParaRPr lang="en-US" sz="3600" dirty="0"/>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15:17</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6812" y="6245423"/>
            <a:ext cx="10978376" cy="307777"/>
          </a:xfrm>
          <a:prstGeom prst="rect">
            <a:avLst/>
          </a:prstGeom>
          <a:noFill/>
        </p:spPr>
        <p:txBody>
          <a:bodyPr wrap="square" rtlCol="0">
            <a:spAutoFit/>
          </a:bodyPr>
          <a:lstStyle/>
          <a:p>
            <a:pPr algn="ctr"/>
            <a:r>
              <a:rPr lang="en-US" sz="1400" dirty="0">
                <a:solidFill>
                  <a:schemeClr val="tx1">
                    <a:lumMod val="95000"/>
                  </a:schemeClr>
                </a:solidFill>
              </a:rPr>
              <a:t>Hands All Together  --  Avondale Pattillo United Methodist Church, Decatur, GA</a:t>
            </a:r>
          </a:p>
        </p:txBody>
      </p:sp>
      <p:pic>
        <p:nvPicPr>
          <p:cNvPr id="5" name="Picture 4">
            <a:extLst>
              <a:ext uri="{FF2B5EF4-FFF2-40B4-BE49-F238E27FC236}">
                <a16:creationId xmlns:a16="http://schemas.microsoft.com/office/drawing/2014/main" id="{028ABA7E-1416-7997-FA22-D10EB27A53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381000"/>
            <a:ext cx="5486400" cy="54864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838200"/>
            <a:ext cx="8991600" cy="52578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http://commons.wikimedia.org/wiki/File:CodexEgberti-Fol103-Pentecost.jpg</a:t>
            </a:r>
          </a:p>
          <a:p>
            <a:pPr>
              <a:buNone/>
            </a:pPr>
            <a:r>
              <a:rPr lang="en-US" sz="1400" dirty="0"/>
              <a:t>http://www.flickr.com/photos/swperman/221008978/</a:t>
            </a:r>
          </a:p>
          <a:p>
            <a:pPr>
              <a:buNone/>
            </a:pPr>
            <a:r>
              <a:rPr lang="en-US" sz="1400" dirty="0"/>
              <a:t>www.JohnAugustSwanson.com - copyright 2007 by John August Swanson</a:t>
            </a:r>
          </a:p>
          <a:p>
            <a:pPr>
              <a:buNone/>
            </a:pPr>
            <a:r>
              <a:rPr lang="en-US" sz="1400" dirty="0"/>
              <a:t>https://commons.wikimedia.org/wiki/File:Claude_Monet,_The_Water_Lily_Pond,_c._1917-19,_frame_cropped,_Google_Art_Project.jpg</a:t>
            </a:r>
          </a:p>
          <a:p>
            <a:pPr>
              <a:buNone/>
            </a:pPr>
            <a:r>
              <a:rPr lang="en-US" sz="1400" dirty="0"/>
              <a:t>http://www.mfa.org/</a:t>
            </a:r>
          </a:p>
          <a:p>
            <a:pPr>
              <a:buNone/>
            </a:pPr>
            <a:r>
              <a:rPr lang="en-US" sz="1400" dirty="0"/>
              <a:t>http://www.flickr.com/photos/feargal/5096170709</a:t>
            </a:r>
          </a:p>
          <a:p>
            <a:pPr>
              <a:buNone/>
            </a:pPr>
            <a:r>
              <a:rPr lang="en-US" sz="1400" dirty="0"/>
              <a:t>https://www.flickr.com/photos/wallyg/6699224589</a:t>
            </a:r>
          </a:p>
          <a:p>
            <a:pPr>
              <a:buNone/>
            </a:pPr>
            <a:r>
              <a:rPr lang="en-US" sz="1400" dirty="0"/>
              <a:t>https://joelartista.com/about/</a:t>
            </a:r>
          </a:p>
          <a:p>
            <a:pPr>
              <a:buNone/>
            </a:pPr>
            <a:r>
              <a:rPr lang="en-US" sz="1400" dirty="0"/>
              <a:t>http://www.flickr.com/photos/yourdon/2744904354/in/set-72157606611500226/</a:t>
            </a:r>
          </a:p>
          <a:p>
            <a:pPr>
              <a:buNone/>
            </a:pPr>
            <a:r>
              <a:rPr lang="en-US" sz="1400" dirty="0"/>
              <a:t>https://commons.wikimedia.org/wiki/File:Mural_%22Messanger_of_sympathy_%26_love,_servant_of_parted_friends,_consoler_of_the_lonely,_bond_of_the_scattered_family,_enlarger_of_the_common_life,_by_Eugene_Francis_Savage_at_the_Ariel_Rios_LCCN2013634517.tif</a:t>
            </a:r>
          </a:p>
          <a:p>
            <a:pPr>
              <a:buNone/>
            </a:pPr>
            <a:r>
              <a:rPr lang="en-US" sz="1400" dirty="0"/>
              <a:t>https://commons.wikimedia.org/wiki/File:US_Navy_090416-N-7478G-112_Participants_in_the_amphibious_command_ship_USS_Blue_Ridge_(LCC_19)_women%27s_Bible_study_group_pray_during_a_weekly_Bible_study_while_the_ship_is_underway.jpg</a:t>
            </a:r>
          </a:p>
          <a:p>
            <a:pPr>
              <a:buNone/>
            </a:pPr>
            <a:r>
              <a:rPr lang="en-US" sz="1400" dirty="0"/>
              <a:t>http://www.flickr.com/photos/apmethodist/1678695596/</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65E197-E59E-4277-9FC2-0EE355BAC0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76200"/>
            <a:ext cx="5758784" cy="6858000"/>
          </a:xfrm>
          <a:prstGeom prst="rect">
            <a:avLst/>
          </a:prstGeom>
        </p:spPr>
      </p:pic>
      <p:sp>
        <p:nvSpPr>
          <p:cNvPr id="3" name="TextBox 2"/>
          <p:cNvSpPr txBox="1"/>
          <p:nvPr/>
        </p:nvSpPr>
        <p:spPr>
          <a:xfrm>
            <a:off x="1752600" y="5486401"/>
            <a:ext cx="2209800" cy="1169551"/>
          </a:xfrm>
          <a:prstGeom prst="rect">
            <a:avLst/>
          </a:prstGeom>
          <a:noFill/>
        </p:spPr>
        <p:txBody>
          <a:bodyPr wrap="square" rtlCol="0">
            <a:spAutoFit/>
          </a:bodyPr>
          <a:lstStyle/>
          <a:p>
            <a:pPr algn="ctr"/>
            <a:r>
              <a:rPr lang="en-US" sz="1400" dirty="0">
                <a:solidFill>
                  <a:schemeClr val="tx1">
                    <a:lumMod val="95000"/>
                  </a:schemeClr>
                </a:solidFill>
              </a:rPr>
              <a:t>Holy Spirit Comes to the Disciples</a:t>
            </a:r>
          </a:p>
          <a:p>
            <a:pPr algn="ctr"/>
            <a:endParaRPr lang="en-US" sz="1400" dirty="0">
              <a:solidFill>
                <a:schemeClr val="tx1">
                  <a:lumMod val="95000"/>
                </a:schemeClr>
              </a:solidFill>
            </a:endParaRPr>
          </a:p>
          <a:p>
            <a:pPr algn="ctr"/>
            <a:r>
              <a:rPr lang="en-US" sz="1400" dirty="0" err="1">
                <a:solidFill>
                  <a:schemeClr val="tx1">
                    <a:lumMod val="95000"/>
                  </a:schemeClr>
                </a:solidFill>
              </a:rPr>
              <a:t>Stadtbibliothek</a:t>
            </a:r>
            <a:r>
              <a:rPr lang="en-US" sz="1400" dirty="0">
                <a:solidFill>
                  <a:schemeClr val="tx1">
                    <a:lumMod val="95000"/>
                  </a:schemeClr>
                </a:solidFill>
              </a:rPr>
              <a:t> Trier</a:t>
            </a:r>
          </a:p>
          <a:p>
            <a:pPr algn="ctr"/>
            <a:r>
              <a:rPr lang="en-US" sz="1400" dirty="0">
                <a:solidFill>
                  <a:schemeClr val="tx1">
                    <a:lumMod val="95000"/>
                  </a:schemeClr>
                </a:solidFill>
              </a:rPr>
              <a:t>Trier, Germany</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2308324"/>
          </a:xfrm>
          <a:prstGeom prst="rect">
            <a:avLst/>
          </a:prstGeom>
        </p:spPr>
        <p:txBody>
          <a:bodyPr wrap="square">
            <a:spAutoFit/>
          </a:bodyPr>
          <a:lstStyle/>
          <a:p>
            <a:r>
              <a:rPr lang="en-US" sz="3600" dirty="0"/>
              <a:t>The circumcised believers … were astounded that the gift of the Holy Spirit had been poured out even on the Gentiles …</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10:45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12B20-D16B-4C18-B877-0DFF9E1F57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2216" y="457201"/>
            <a:ext cx="9144000" cy="5238751"/>
          </a:xfrm>
          <a:prstGeom prst="rect">
            <a:avLst/>
          </a:prstGeom>
        </p:spPr>
      </p:pic>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Christ with Christians, Jews, and Gentiles  --  Santa </a:t>
            </a:r>
            <a:r>
              <a:rPr lang="en-US" sz="1600" dirty="0" err="1">
                <a:solidFill>
                  <a:schemeClr val="tx1">
                    <a:lumMod val="95000"/>
                  </a:schemeClr>
                </a:solidFill>
              </a:rPr>
              <a:t>Pudenziana</a:t>
            </a:r>
            <a:r>
              <a:rPr lang="en-US" sz="1600" dirty="0">
                <a:solidFill>
                  <a:schemeClr val="tx1">
                    <a:lumMod val="95000"/>
                  </a:schemeClr>
                </a:solidFill>
              </a:rPr>
              <a:t>, Rome, Italy  </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Make a joyful noise to the LORD, all the earth; break forth into joyous song and sing praises.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98:4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828800" cy="1323439"/>
          </a:xfrm>
          <a:prstGeom prst="rect">
            <a:avLst/>
          </a:prstGeom>
          <a:noFill/>
        </p:spPr>
        <p:txBody>
          <a:bodyPr wrap="square" rtlCol="0">
            <a:spAutoFit/>
          </a:bodyPr>
          <a:lstStyle/>
          <a:p>
            <a:pPr algn="ctr"/>
            <a:r>
              <a:rPr lang="en-US" sz="1600" dirty="0">
                <a:solidFill>
                  <a:schemeClr val="tx1">
                    <a:lumMod val="95000"/>
                  </a:schemeClr>
                </a:solidFill>
              </a:rPr>
              <a:t>Procession, detail</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a:p>
            <a:pPr algn="ct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A2127934-621F-46F3-916D-49BED666716C}"/>
              </a:ext>
            </a:extLst>
          </p:cNvPr>
          <p:cNvPicPr>
            <a:picLocks noChangeAspect="1"/>
          </p:cNvPicPr>
          <p:nvPr/>
        </p:nvPicPr>
        <p:blipFill>
          <a:blip r:embed="rId2"/>
          <a:stretch>
            <a:fillRect/>
          </a:stretch>
        </p:blipFill>
        <p:spPr>
          <a:xfrm>
            <a:off x="4006850" y="1"/>
            <a:ext cx="5833466" cy="6808666"/>
          </a:xfrm>
          <a:prstGeom prst="rect">
            <a:avLst/>
          </a:prstGeom>
        </p:spPr>
      </p:pic>
    </p:spTree>
    <p:extLst>
      <p:ext uri="{BB962C8B-B14F-4D97-AF65-F5344CB8AC3E}">
        <p14:creationId xmlns:p14="http://schemas.microsoft.com/office/powerpoint/2010/main" val="437131062"/>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9296400" cy="338554"/>
          </a:xfrm>
          <a:prstGeom prst="rect">
            <a:avLst/>
          </a:prstGeom>
          <a:noFill/>
        </p:spPr>
        <p:txBody>
          <a:bodyPr wrap="square" rtlCol="0">
            <a:spAutoFit/>
          </a:bodyPr>
          <a:lstStyle/>
          <a:p>
            <a:pPr algn="ctr"/>
            <a:r>
              <a:rPr lang="en-US" sz="1600" dirty="0">
                <a:solidFill>
                  <a:schemeClr val="tx1">
                    <a:lumMod val="95000"/>
                  </a:schemeClr>
                </a:solidFill>
              </a:rPr>
              <a:t>Water Lily Pond  --  Claude Monet, Albertina, Vienna, Austria</a:t>
            </a:r>
          </a:p>
        </p:txBody>
      </p:sp>
      <p:pic>
        <p:nvPicPr>
          <p:cNvPr id="1026" name="Picture 2">
            <a:extLst>
              <a:ext uri="{FF2B5EF4-FFF2-40B4-BE49-F238E27FC236}">
                <a16:creationId xmlns:a16="http://schemas.microsoft.com/office/drawing/2014/main" id="{69F0C043-0637-4512-A22C-76C56527A8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10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79858"/>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858000" cy="1754326"/>
          </a:xfrm>
          <a:prstGeom prst="rect">
            <a:avLst/>
          </a:prstGeom>
        </p:spPr>
        <p:txBody>
          <a:bodyPr wrap="square">
            <a:spAutoFit/>
          </a:bodyPr>
          <a:lstStyle/>
          <a:p>
            <a:r>
              <a:rPr lang="en-US" sz="3600" dirty="0"/>
              <a:t>… we love the children of God, when we love God and obey his commandments.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John 5:2b</a:t>
            </a:r>
          </a:p>
        </p:txBody>
      </p:sp>
    </p:spTree>
    <p:extLst>
      <p:ext uri="{BB962C8B-B14F-4D97-AF65-F5344CB8AC3E}">
        <p14:creationId xmlns:p14="http://schemas.microsoft.com/office/powerpoint/2010/main" val="501300371"/>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1598</TotalTime>
  <Words>771</Words>
  <Application>Microsoft Office PowerPoint</Application>
  <PresentationFormat>Widescreen</PresentationFormat>
  <Paragraphs>71</Paragraphs>
  <Slides>25</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Sixth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138</cp:revision>
  <dcterms:created xsi:type="dcterms:W3CDTF">2016-08-31T16:46:43Z</dcterms:created>
  <dcterms:modified xsi:type="dcterms:W3CDTF">2022-10-23T14:02:12Z</dcterms:modified>
</cp:coreProperties>
</file>