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410" r:id="rId3"/>
    <p:sldId id="382" r:id="rId4"/>
    <p:sldId id="385" r:id="rId5"/>
    <p:sldId id="384" r:id="rId6"/>
    <p:sldId id="383" r:id="rId7"/>
    <p:sldId id="386" r:id="rId8"/>
    <p:sldId id="387" r:id="rId9"/>
    <p:sldId id="408" r:id="rId10"/>
    <p:sldId id="409" r:id="rId11"/>
    <p:sldId id="414" r:id="rId12"/>
    <p:sldId id="415" r:id="rId13"/>
    <p:sldId id="390" r:id="rId14"/>
    <p:sldId id="391" r:id="rId15"/>
    <p:sldId id="392" r:id="rId16"/>
    <p:sldId id="393" r:id="rId17"/>
    <p:sldId id="394" r:id="rId18"/>
    <p:sldId id="395" r:id="rId19"/>
    <p:sldId id="396" r:id="rId20"/>
    <p:sldId id="412" r:id="rId21"/>
    <p:sldId id="398" r:id="rId22"/>
    <p:sldId id="397" r:id="rId23"/>
    <p:sldId id="413"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8F5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9" autoAdjust="0"/>
    <p:restoredTop sz="94621"/>
  </p:normalViewPr>
  <p:slideViewPr>
    <p:cSldViewPr>
      <p:cViewPr varScale="1">
        <p:scale>
          <a:sx n="75" d="100"/>
          <a:sy n="75" d="100"/>
        </p:scale>
        <p:origin x="696"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1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425575"/>
            <a:ext cx="8763000" cy="1698625"/>
          </a:xfrm>
        </p:spPr>
        <p:txBody>
          <a:bodyPr>
            <a:noAutofit/>
          </a:bodyPr>
          <a:lstStyle/>
          <a:p>
            <a:r>
              <a:rPr lang="en-US" sz="8800" dirty="0"/>
              <a:t>Sixth Sunday after the Epiphany</a:t>
            </a:r>
          </a:p>
        </p:txBody>
      </p:sp>
      <p:sp>
        <p:nvSpPr>
          <p:cNvPr id="3" name="Subtitle 2"/>
          <p:cNvSpPr>
            <a:spLocks noGrp="1"/>
          </p:cNvSpPr>
          <p:nvPr>
            <p:ph type="subTitle" idx="1"/>
          </p:nvPr>
        </p:nvSpPr>
        <p:spPr>
          <a:xfrm>
            <a:off x="2819400" y="36576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057400" y="5903893"/>
            <a:ext cx="7391400" cy="954107"/>
          </a:xfrm>
          <a:prstGeom prst="rect">
            <a:avLst/>
          </a:prstGeom>
          <a:solidFill>
            <a:srgbClr val="918F5F">
              <a:alpha val="70000"/>
            </a:srgbClr>
          </a:solidFill>
        </p:spPr>
        <p:txBody>
          <a:bodyPr wrap="square">
            <a:spAutoFit/>
          </a:bodyPr>
          <a:lstStyle/>
          <a:p>
            <a:pPr algn="ctr"/>
            <a:r>
              <a:rPr lang="en-US" sz="2800" dirty="0">
                <a:solidFill>
                  <a:schemeClr val="tx2"/>
                </a:solidFill>
              </a:rPr>
              <a:t>2 Kings 5:1-14 </a:t>
            </a:r>
            <a:r>
              <a:rPr lang="en-US" sz="2400" dirty="0">
                <a:solidFill>
                  <a:schemeClr val="tx2"/>
                </a:solidFill>
              </a:rPr>
              <a:t>•</a:t>
            </a:r>
            <a:r>
              <a:rPr lang="en-US" sz="2800" dirty="0">
                <a:solidFill>
                  <a:schemeClr val="tx2"/>
                </a:solidFill>
              </a:rPr>
              <a:t> Psalm 30</a:t>
            </a:r>
          </a:p>
          <a:p>
            <a:pPr algn="ctr"/>
            <a:r>
              <a:rPr lang="en-US" sz="2800" dirty="0">
                <a:solidFill>
                  <a:schemeClr val="tx2"/>
                </a:solidFill>
              </a:rPr>
              <a:t>1 Corinthians 9:24-27 </a:t>
            </a:r>
            <a:r>
              <a:rPr lang="en-US" sz="2400" dirty="0">
                <a:solidFill>
                  <a:schemeClr val="tx2"/>
                </a:solidFill>
              </a:rPr>
              <a:t>•</a:t>
            </a:r>
            <a:r>
              <a:rPr lang="en-US" sz="2800" dirty="0">
                <a:solidFill>
                  <a:schemeClr val="tx2"/>
                </a:solidFill>
              </a:rPr>
              <a:t> Mark 1:40-45</a:t>
            </a:r>
            <a:r>
              <a:rPr lang="sv-SE" sz="2800" dirty="0">
                <a:solidFill>
                  <a:schemeClr val="tx2"/>
                </a:solidFill>
              </a:rPr>
              <a:t> </a:t>
            </a:r>
            <a:r>
              <a:rPr lang="en-US" sz="2800" dirty="0">
                <a:solidFill>
                  <a:schemeClr val="tx2"/>
                </a:solidFill>
              </a:rPr>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828835"/>
            <a:ext cx="6934200" cy="1200329"/>
          </a:xfrm>
          <a:prstGeom prst="rect">
            <a:avLst/>
          </a:prstGeom>
        </p:spPr>
        <p:txBody>
          <a:bodyPr wrap="square">
            <a:spAutoFit/>
          </a:bodyPr>
          <a:lstStyle/>
          <a:p>
            <a:r>
              <a:rPr lang="en-US" sz="3600" dirty="0"/>
              <a:t>So I do not run aimlessly, nor do I box as though beating the air;</a:t>
            </a:r>
            <a:endParaRPr lang="en-US" sz="3600" dirty="0">
              <a:cs typeface="Arial" pitchFamily="34" charset="0"/>
            </a:endParaRPr>
          </a:p>
        </p:txBody>
      </p:sp>
      <p:sp>
        <p:nvSpPr>
          <p:cNvPr id="5" name="TextBox 4"/>
          <p:cNvSpPr txBox="1"/>
          <p:nvPr/>
        </p:nvSpPr>
        <p:spPr>
          <a:xfrm>
            <a:off x="5943600" y="4343400"/>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9:24-27</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7286" y="2879839"/>
            <a:ext cx="3514578" cy="1077218"/>
          </a:xfrm>
          <a:prstGeom prst="rect">
            <a:avLst/>
          </a:prstGeom>
          <a:noFill/>
        </p:spPr>
        <p:txBody>
          <a:bodyPr wrap="square" rtlCol="0">
            <a:spAutoFit/>
          </a:bodyPr>
          <a:lstStyle/>
          <a:p>
            <a:pPr algn="ctr"/>
            <a:r>
              <a:rPr lang="en-US" sz="1600" dirty="0">
                <a:solidFill>
                  <a:schemeClr val="tx1">
                    <a:lumMod val="95000"/>
                  </a:schemeClr>
                </a:solidFill>
              </a:rPr>
              <a:t>Getting Ready– Global Race for the Cure Participants</a:t>
            </a:r>
          </a:p>
          <a:p>
            <a:pPr algn="ctr"/>
            <a:endParaRPr lang="en-US" sz="1600" dirty="0">
              <a:solidFill>
                <a:schemeClr val="tx1">
                  <a:lumMod val="95000"/>
                </a:schemeClr>
              </a:solidFill>
            </a:endParaRPr>
          </a:p>
          <a:p>
            <a:pPr algn="ctr"/>
            <a:r>
              <a:rPr lang="en-US" sz="1600" dirty="0">
                <a:solidFill>
                  <a:schemeClr val="tx1">
                    <a:lumMod val="95000"/>
                  </a:schemeClr>
                </a:solidFill>
              </a:rPr>
              <a:t>L’Enfant Plaza, 2014</a:t>
            </a:r>
          </a:p>
        </p:txBody>
      </p:sp>
      <p:pic>
        <p:nvPicPr>
          <p:cNvPr id="3" name="Picture 2">
            <a:extLst>
              <a:ext uri="{FF2B5EF4-FFF2-40B4-BE49-F238E27FC236}">
                <a16:creationId xmlns:a16="http://schemas.microsoft.com/office/drawing/2014/main" id="{08B4A1DF-8F04-1141-AB69-DCD25D1AAACC}"/>
              </a:ext>
            </a:extLst>
          </p:cNvPr>
          <p:cNvPicPr>
            <a:picLocks noChangeAspect="1"/>
          </p:cNvPicPr>
          <p:nvPr/>
        </p:nvPicPr>
        <p:blipFill>
          <a:blip r:embed="rId2"/>
          <a:stretch>
            <a:fillRect/>
          </a:stretch>
        </p:blipFill>
        <p:spPr>
          <a:xfrm>
            <a:off x="5257800" y="-10552"/>
            <a:ext cx="6136914" cy="6858001"/>
          </a:xfrm>
          <a:prstGeom prst="rect">
            <a:avLst/>
          </a:prstGeom>
        </p:spPr>
      </p:pic>
    </p:spTree>
    <p:extLst>
      <p:ext uri="{BB962C8B-B14F-4D97-AF65-F5344CB8AC3E}">
        <p14:creationId xmlns:p14="http://schemas.microsoft.com/office/powerpoint/2010/main" val="860523265"/>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551837"/>
            <a:ext cx="6934200" cy="1754326"/>
          </a:xfrm>
          <a:prstGeom prst="rect">
            <a:avLst/>
          </a:prstGeom>
        </p:spPr>
        <p:txBody>
          <a:bodyPr wrap="square">
            <a:spAutoFit/>
          </a:bodyPr>
          <a:lstStyle/>
          <a:p>
            <a:r>
              <a:rPr lang="en-US" sz="3600" dirty="0"/>
              <a:t>A leper came to him begging him, and kneeling he said to him, “If you choose, you can make me clean.”</a:t>
            </a:r>
            <a:endParaRPr lang="en-US" sz="3600" dirty="0">
              <a:cs typeface="Arial" pitchFamily="34" charset="0"/>
            </a:endParaRPr>
          </a:p>
        </p:txBody>
      </p:sp>
      <p:sp>
        <p:nvSpPr>
          <p:cNvPr id="5" name="TextBox 4"/>
          <p:cNvSpPr txBox="1"/>
          <p:nvPr/>
        </p:nvSpPr>
        <p:spPr>
          <a:xfrm>
            <a:off x="5943600" y="4800601"/>
            <a:ext cx="3352800" cy="461665"/>
          </a:xfrm>
          <a:prstGeom prst="rect">
            <a:avLst/>
          </a:prstGeom>
          <a:noFill/>
        </p:spPr>
        <p:txBody>
          <a:bodyPr wrap="square" rtlCol="0">
            <a:spAutoFit/>
          </a:bodyPr>
          <a:lstStyle/>
          <a:p>
            <a:pPr algn="ctr"/>
            <a:r>
              <a:rPr lang="en-US" sz="2400" dirty="0">
                <a:solidFill>
                  <a:schemeClr val="tx1">
                    <a:lumMod val="95000"/>
                  </a:schemeClr>
                </a:solidFill>
              </a:rPr>
              <a:t>Mark 1:40</a:t>
            </a:r>
          </a:p>
        </p:txBody>
      </p:sp>
    </p:spTree>
    <p:extLst>
      <p:ext uri="{BB962C8B-B14F-4D97-AF65-F5344CB8AC3E}">
        <p14:creationId xmlns:p14="http://schemas.microsoft.com/office/powerpoint/2010/main" val="906558556"/>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Priest reaching out to help a man with leprosy, </a:t>
            </a:r>
            <a:r>
              <a:rPr lang="en-US" sz="1600" dirty="0" err="1">
                <a:solidFill>
                  <a:schemeClr val="tx1">
                    <a:lumMod val="95000"/>
                  </a:schemeClr>
                </a:solidFill>
              </a:rPr>
              <a:t>Basílica</a:t>
            </a:r>
            <a:r>
              <a:rPr lang="en-US" sz="1600" dirty="0">
                <a:solidFill>
                  <a:schemeClr val="tx1">
                    <a:lumMod val="95000"/>
                  </a:schemeClr>
                </a:solidFill>
              </a:rPr>
              <a:t> de São Francisco das Chagas, 20</a:t>
            </a:r>
            <a:r>
              <a:rPr lang="en-US" sz="1600" baseline="30000" dirty="0">
                <a:solidFill>
                  <a:schemeClr val="tx1">
                    <a:lumMod val="95000"/>
                  </a:schemeClr>
                </a:solidFill>
              </a:rPr>
              <a:t>th</a:t>
            </a:r>
            <a:r>
              <a:rPr lang="en-US" sz="1600" dirty="0">
                <a:solidFill>
                  <a:schemeClr val="tx1">
                    <a:lumMod val="95000"/>
                  </a:schemeClr>
                </a:solidFill>
              </a:rPr>
              <a:t> century</a:t>
            </a:r>
          </a:p>
        </p:txBody>
      </p:sp>
      <p:pic>
        <p:nvPicPr>
          <p:cNvPr id="6" name="Picture 5">
            <a:extLst>
              <a:ext uri="{FF2B5EF4-FFF2-40B4-BE49-F238E27FC236}">
                <a16:creationId xmlns:a16="http://schemas.microsoft.com/office/drawing/2014/main" id="{3DB8293A-FDDF-9846-951B-4DD55B23CFEE}"/>
              </a:ext>
            </a:extLst>
          </p:cNvPr>
          <p:cNvPicPr>
            <a:picLocks noChangeAspect="1"/>
          </p:cNvPicPr>
          <p:nvPr/>
        </p:nvPicPr>
        <p:blipFill>
          <a:blip r:embed="rId2"/>
          <a:stretch>
            <a:fillRect/>
          </a:stretch>
        </p:blipFill>
        <p:spPr>
          <a:xfrm>
            <a:off x="3390900" y="0"/>
            <a:ext cx="5486400" cy="6306207"/>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2308324"/>
          </a:xfrm>
          <a:prstGeom prst="rect">
            <a:avLst/>
          </a:prstGeom>
        </p:spPr>
        <p:txBody>
          <a:bodyPr wrap="square">
            <a:spAutoFit/>
          </a:bodyPr>
          <a:lstStyle/>
          <a:p>
            <a:r>
              <a:rPr lang="en-US" sz="3600" dirty="0"/>
              <a:t>Moved with pity, Jesus stretched out his hand and touched him, and said to him, “I do choose. Be made clean!”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1:41</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9539" y="6214646"/>
            <a:ext cx="7504503" cy="338554"/>
          </a:xfrm>
          <a:prstGeom prst="rect">
            <a:avLst/>
          </a:prstGeom>
          <a:noFill/>
        </p:spPr>
        <p:txBody>
          <a:bodyPr wrap="square" rtlCol="0">
            <a:spAutoFit/>
          </a:bodyPr>
          <a:lstStyle/>
          <a:p>
            <a:pPr algn="ctr"/>
            <a:r>
              <a:rPr lang="en-US" sz="1600" dirty="0">
                <a:solidFill>
                  <a:schemeClr val="tx1">
                    <a:lumMod val="95000"/>
                  </a:schemeClr>
                </a:solidFill>
              </a:rPr>
              <a:t>Healing of a Leper, Niels Larsen </a:t>
            </a:r>
            <a:r>
              <a:rPr lang="en-US" sz="1600" dirty="0" err="1">
                <a:solidFill>
                  <a:schemeClr val="tx1">
                    <a:lumMod val="95000"/>
                  </a:schemeClr>
                </a:solidFill>
              </a:rPr>
              <a:t>Stevns</a:t>
            </a:r>
            <a:r>
              <a:rPr lang="en-US" sz="1600" dirty="0">
                <a:solidFill>
                  <a:schemeClr val="tx1">
                    <a:lumMod val="95000"/>
                  </a:schemeClr>
                </a:solidFill>
              </a:rPr>
              <a:t>, 1913</a:t>
            </a:r>
          </a:p>
        </p:txBody>
      </p:sp>
      <p:pic>
        <p:nvPicPr>
          <p:cNvPr id="5" name="Picture 4">
            <a:extLst>
              <a:ext uri="{FF2B5EF4-FFF2-40B4-BE49-F238E27FC236}">
                <a16:creationId xmlns:a16="http://schemas.microsoft.com/office/drawing/2014/main" id="{13B6EE79-790E-1B46-990D-0C3AB828D61A}"/>
              </a:ext>
            </a:extLst>
          </p:cNvPr>
          <p:cNvPicPr>
            <a:picLocks noChangeAspect="1"/>
          </p:cNvPicPr>
          <p:nvPr/>
        </p:nvPicPr>
        <p:blipFill>
          <a:blip r:embed="rId2"/>
          <a:stretch>
            <a:fillRect/>
          </a:stretch>
        </p:blipFill>
        <p:spPr>
          <a:xfrm>
            <a:off x="2343748" y="304800"/>
            <a:ext cx="7504503" cy="56388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828835"/>
            <a:ext cx="6553200" cy="1200329"/>
          </a:xfrm>
          <a:prstGeom prst="rect">
            <a:avLst/>
          </a:prstGeom>
        </p:spPr>
        <p:txBody>
          <a:bodyPr wrap="square">
            <a:spAutoFit/>
          </a:bodyPr>
          <a:lstStyle/>
          <a:p>
            <a:r>
              <a:rPr lang="en-US" sz="3600" dirty="0"/>
              <a:t>Immediately the leprosy left him, and he was made clean.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1:42</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136612"/>
            <a:ext cx="4038600" cy="830997"/>
          </a:xfrm>
          <a:prstGeom prst="rect">
            <a:avLst/>
          </a:prstGeom>
          <a:noFill/>
        </p:spPr>
        <p:txBody>
          <a:bodyPr wrap="square" rtlCol="0">
            <a:spAutoFit/>
          </a:bodyPr>
          <a:lstStyle/>
          <a:p>
            <a:pPr algn="ctr"/>
            <a:r>
              <a:rPr lang="en-US" sz="1600" dirty="0">
                <a:solidFill>
                  <a:schemeClr val="tx1">
                    <a:lumMod val="95000"/>
                  </a:schemeClr>
                </a:solidFill>
              </a:rPr>
              <a:t>Christ in the Act of Healing</a:t>
            </a:r>
          </a:p>
          <a:p>
            <a:pPr algn="ctr"/>
            <a:endParaRPr lang="en-US" sz="1600" dirty="0">
              <a:solidFill>
                <a:schemeClr val="tx1">
                  <a:lumMod val="95000"/>
                </a:schemeClr>
              </a:solidFill>
            </a:endParaRPr>
          </a:p>
          <a:p>
            <a:pPr algn="ctr"/>
            <a:r>
              <a:rPr lang="en-US" sz="1600" dirty="0">
                <a:solidFill>
                  <a:schemeClr val="tx1">
                    <a:lumMod val="95000"/>
                  </a:schemeClr>
                </a:solidFill>
              </a:rPr>
              <a:t>Vatican City, 3</a:t>
            </a:r>
            <a:r>
              <a:rPr lang="en-US" sz="1600" baseline="30000" dirty="0">
                <a:solidFill>
                  <a:schemeClr val="tx1">
                    <a:lumMod val="95000"/>
                  </a:schemeClr>
                </a:solidFill>
              </a:rPr>
              <a:t>rd</a:t>
            </a:r>
            <a:r>
              <a:rPr lang="en-US" sz="1600" dirty="0">
                <a:solidFill>
                  <a:schemeClr val="tx1">
                    <a:lumMod val="95000"/>
                  </a:schemeClr>
                </a:solidFill>
              </a:rPr>
              <a:t>-4</a:t>
            </a:r>
            <a:r>
              <a:rPr lang="en-US" sz="1600" baseline="30000" dirty="0">
                <a:solidFill>
                  <a:schemeClr val="tx1">
                    <a:lumMod val="95000"/>
                  </a:schemeClr>
                </a:solidFill>
              </a:rPr>
              <a:t>th</a:t>
            </a:r>
            <a:r>
              <a:rPr lang="en-US" sz="1600" dirty="0">
                <a:solidFill>
                  <a:schemeClr val="tx1">
                    <a:lumMod val="95000"/>
                  </a:schemeClr>
                </a:solidFill>
              </a:rPr>
              <a:t> centuries</a:t>
            </a:r>
          </a:p>
        </p:txBody>
      </p:sp>
      <p:pic>
        <p:nvPicPr>
          <p:cNvPr id="2" name="Picture 1">
            <a:extLst>
              <a:ext uri="{FF2B5EF4-FFF2-40B4-BE49-F238E27FC236}">
                <a16:creationId xmlns:a16="http://schemas.microsoft.com/office/drawing/2014/main" id="{1D6906D6-1F94-8E4F-86CA-EE07B2AF5AD5}"/>
              </a:ext>
            </a:extLst>
          </p:cNvPr>
          <p:cNvPicPr>
            <a:picLocks noChangeAspect="1"/>
          </p:cNvPicPr>
          <p:nvPr/>
        </p:nvPicPr>
        <p:blipFill>
          <a:blip r:embed="rId2"/>
          <a:stretch>
            <a:fillRect/>
          </a:stretch>
        </p:blipFill>
        <p:spPr>
          <a:xfrm>
            <a:off x="6076071" y="33997"/>
            <a:ext cx="5125329" cy="6833772"/>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828835"/>
            <a:ext cx="6400800" cy="1200329"/>
          </a:xfrm>
          <a:prstGeom prst="rect">
            <a:avLst/>
          </a:prstGeom>
        </p:spPr>
        <p:txBody>
          <a:bodyPr wrap="square">
            <a:spAutoFit/>
          </a:bodyPr>
          <a:lstStyle/>
          <a:p>
            <a:r>
              <a:rPr lang="en-US" sz="3600" dirty="0"/>
              <a:t>After sternly warning him he sent him away at once,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1:43</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048000"/>
            <a:ext cx="3124200" cy="830997"/>
          </a:xfrm>
          <a:prstGeom prst="rect">
            <a:avLst/>
          </a:prstGeom>
          <a:noFill/>
        </p:spPr>
        <p:txBody>
          <a:bodyPr wrap="square" rtlCol="0">
            <a:spAutoFit/>
          </a:bodyPr>
          <a:lstStyle/>
          <a:p>
            <a:pPr algn="ctr"/>
            <a:r>
              <a:rPr lang="en-US" sz="1600" dirty="0">
                <a:solidFill>
                  <a:schemeClr val="tx1">
                    <a:lumMod val="95000"/>
                  </a:schemeClr>
                </a:solidFill>
              </a:rPr>
              <a:t>Jesus Cured the Leper</a:t>
            </a:r>
          </a:p>
          <a:p>
            <a:pPr algn="ctr"/>
            <a:endParaRPr lang="en-US" sz="1600" dirty="0">
              <a:solidFill>
                <a:schemeClr val="tx1">
                  <a:lumMod val="95000"/>
                </a:schemeClr>
              </a:solidFill>
            </a:endParaRPr>
          </a:p>
          <a:p>
            <a:pPr algn="ctr"/>
            <a:r>
              <a:rPr lang="en-US" sz="1600" dirty="0">
                <a:solidFill>
                  <a:schemeClr val="tx1">
                    <a:lumMod val="95000"/>
                  </a:schemeClr>
                </a:solidFill>
              </a:rPr>
              <a:t>William A. Foster, 1891</a:t>
            </a:r>
          </a:p>
        </p:txBody>
      </p:sp>
      <p:pic>
        <p:nvPicPr>
          <p:cNvPr id="5" name="Picture 4">
            <a:extLst>
              <a:ext uri="{FF2B5EF4-FFF2-40B4-BE49-F238E27FC236}">
                <a16:creationId xmlns:a16="http://schemas.microsoft.com/office/drawing/2014/main" id="{F373B311-68A9-2F45-AE34-76860AD77E7B}"/>
              </a:ext>
            </a:extLst>
          </p:cNvPr>
          <p:cNvPicPr>
            <a:picLocks noChangeAspect="1"/>
          </p:cNvPicPr>
          <p:nvPr/>
        </p:nvPicPr>
        <p:blipFill>
          <a:blip r:embed="rId2"/>
          <a:stretch>
            <a:fillRect/>
          </a:stretch>
        </p:blipFill>
        <p:spPr>
          <a:xfrm>
            <a:off x="4820176" y="18757"/>
            <a:ext cx="5599651"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7467600" cy="2862322"/>
          </a:xfrm>
          <a:prstGeom prst="rect">
            <a:avLst/>
          </a:prstGeom>
        </p:spPr>
        <p:txBody>
          <a:bodyPr wrap="square">
            <a:spAutoFit/>
          </a:bodyPr>
          <a:lstStyle/>
          <a:p>
            <a:r>
              <a:rPr lang="en-US" sz="3600" dirty="0"/>
              <a:t>So he went down and immersed himself seven times in the Jordan, according to the word of the man of God; his flesh was restored like the flesh of a young boy, and he was clean.</a:t>
            </a:r>
            <a:endParaRPr lang="en-US" sz="3600" dirty="0">
              <a:cs typeface="Arial" pitchFamily="34" charset="0"/>
            </a:endParaRPr>
          </a:p>
        </p:txBody>
      </p:sp>
      <p:sp>
        <p:nvSpPr>
          <p:cNvPr id="4" name="TextBox 3"/>
          <p:cNvSpPr txBox="1"/>
          <p:nvPr/>
        </p:nvSpPr>
        <p:spPr>
          <a:xfrm>
            <a:off x="6088912" y="4876800"/>
            <a:ext cx="3352800" cy="461665"/>
          </a:xfrm>
          <a:prstGeom prst="rect">
            <a:avLst/>
          </a:prstGeom>
          <a:noFill/>
        </p:spPr>
        <p:txBody>
          <a:bodyPr wrap="square" rtlCol="0">
            <a:spAutoFit/>
          </a:bodyPr>
          <a:lstStyle/>
          <a:p>
            <a:pPr algn="ctr"/>
            <a:r>
              <a:rPr lang="en-US" sz="2400" dirty="0">
                <a:solidFill>
                  <a:schemeClr val="tx1">
                    <a:lumMod val="95000"/>
                  </a:schemeClr>
                </a:solidFill>
              </a:rPr>
              <a:t>2 Kings 5:14</a:t>
            </a:r>
          </a:p>
        </p:txBody>
      </p:sp>
    </p:spTree>
    <p:extLst>
      <p:ext uri="{BB962C8B-B14F-4D97-AF65-F5344CB8AC3E}">
        <p14:creationId xmlns:p14="http://schemas.microsoft.com/office/powerpoint/2010/main" val="3883666196"/>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462713"/>
            <a:ext cx="6705600" cy="3416320"/>
          </a:xfrm>
          <a:prstGeom prst="rect">
            <a:avLst/>
          </a:prstGeom>
        </p:spPr>
        <p:txBody>
          <a:bodyPr wrap="square">
            <a:spAutoFit/>
          </a:bodyPr>
          <a:lstStyle/>
          <a:p>
            <a:r>
              <a:rPr lang="en-US" sz="3600" dirty="0"/>
              <a:t>Saying to him, “See that you say nothing to anyone; but go, show yourself to the priest, and offer for your cleansing what Moses commanded as a testimony to them.”</a:t>
            </a:r>
          </a:p>
        </p:txBody>
      </p:sp>
      <p:sp>
        <p:nvSpPr>
          <p:cNvPr id="5" name="TextBox 4"/>
          <p:cNvSpPr txBox="1"/>
          <p:nvPr/>
        </p:nvSpPr>
        <p:spPr>
          <a:xfrm>
            <a:off x="6096000" y="4879033"/>
            <a:ext cx="3352800" cy="461665"/>
          </a:xfrm>
          <a:prstGeom prst="rect">
            <a:avLst/>
          </a:prstGeom>
          <a:noFill/>
        </p:spPr>
        <p:txBody>
          <a:bodyPr wrap="square" rtlCol="0">
            <a:spAutoFit/>
          </a:bodyPr>
          <a:lstStyle/>
          <a:p>
            <a:pPr algn="ctr"/>
            <a:r>
              <a:rPr lang="en-US" sz="2400" dirty="0">
                <a:solidFill>
                  <a:schemeClr val="tx1">
                    <a:lumMod val="95000"/>
                  </a:schemeClr>
                </a:solidFill>
              </a:rPr>
              <a:t>Mark 1:44</a:t>
            </a:r>
          </a:p>
        </p:txBody>
      </p:sp>
    </p:spTree>
    <p:extLst>
      <p:ext uri="{BB962C8B-B14F-4D97-AF65-F5344CB8AC3E}">
        <p14:creationId xmlns:p14="http://schemas.microsoft.com/office/powerpoint/2010/main" val="3088145221"/>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136612"/>
            <a:ext cx="3657600" cy="830997"/>
          </a:xfrm>
          <a:prstGeom prst="rect">
            <a:avLst/>
          </a:prstGeom>
          <a:noFill/>
        </p:spPr>
        <p:txBody>
          <a:bodyPr wrap="square" rtlCol="0">
            <a:spAutoFit/>
          </a:bodyPr>
          <a:lstStyle/>
          <a:p>
            <a:pPr algn="ctr"/>
            <a:r>
              <a:rPr lang="en-US" sz="1600" dirty="0">
                <a:solidFill>
                  <a:schemeClr val="tx1">
                    <a:lumMod val="95000"/>
                  </a:schemeClr>
                </a:solidFill>
              </a:rPr>
              <a:t>Jesus Cleansing a Leper</a:t>
            </a:r>
          </a:p>
          <a:p>
            <a:pPr algn="ctr"/>
            <a:endParaRPr lang="en-US" sz="1600" dirty="0">
              <a:solidFill>
                <a:schemeClr val="tx1">
                  <a:lumMod val="95000"/>
                </a:schemeClr>
              </a:solidFill>
            </a:endParaRPr>
          </a:p>
          <a:p>
            <a:pPr algn="ctr"/>
            <a:r>
              <a:rPr lang="en-US" sz="1600" dirty="0">
                <a:solidFill>
                  <a:schemeClr val="tx1">
                    <a:lumMod val="95000"/>
                  </a:schemeClr>
                </a:solidFill>
              </a:rPr>
              <a:t>Melchior Jean-Marie Doze, 1864</a:t>
            </a:r>
          </a:p>
        </p:txBody>
      </p:sp>
      <p:pic>
        <p:nvPicPr>
          <p:cNvPr id="3" name="Picture 2">
            <a:extLst>
              <a:ext uri="{FF2B5EF4-FFF2-40B4-BE49-F238E27FC236}">
                <a16:creationId xmlns:a16="http://schemas.microsoft.com/office/drawing/2014/main" id="{E568B153-3785-834D-BD69-212099C6CC93}"/>
              </a:ext>
            </a:extLst>
          </p:cNvPr>
          <p:cNvPicPr>
            <a:picLocks noChangeAspect="1"/>
          </p:cNvPicPr>
          <p:nvPr/>
        </p:nvPicPr>
        <p:blipFill>
          <a:blip r:embed="rId2"/>
          <a:stretch>
            <a:fillRect/>
          </a:stretch>
        </p:blipFill>
        <p:spPr>
          <a:xfrm>
            <a:off x="6248400" y="0"/>
            <a:ext cx="4933867" cy="68580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524000"/>
            <a:ext cx="7162800" cy="3416320"/>
          </a:xfrm>
          <a:prstGeom prst="rect">
            <a:avLst/>
          </a:prstGeom>
        </p:spPr>
        <p:txBody>
          <a:bodyPr wrap="square">
            <a:spAutoFit/>
          </a:bodyPr>
          <a:lstStyle/>
          <a:p>
            <a:r>
              <a:rPr lang="en-US" sz="3600" dirty="0"/>
              <a:t>But he went out and began to proclaim it freely, and to spread the word, so that Jesus could no longer go into a town openly, but stayed out in the country; and people came to him from every quarter.</a:t>
            </a:r>
          </a:p>
        </p:txBody>
      </p:sp>
      <p:sp>
        <p:nvSpPr>
          <p:cNvPr id="5" name="TextBox 4"/>
          <p:cNvSpPr txBox="1"/>
          <p:nvPr/>
        </p:nvSpPr>
        <p:spPr>
          <a:xfrm>
            <a:off x="6096000" y="5103167"/>
            <a:ext cx="3352800" cy="461665"/>
          </a:xfrm>
          <a:prstGeom prst="rect">
            <a:avLst/>
          </a:prstGeom>
          <a:noFill/>
        </p:spPr>
        <p:txBody>
          <a:bodyPr wrap="square" rtlCol="0">
            <a:spAutoFit/>
          </a:bodyPr>
          <a:lstStyle/>
          <a:p>
            <a:pPr algn="ctr"/>
            <a:r>
              <a:rPr lang="en-US" sz="2400" dirty="0">
                <a:solidFill>
                  <a:schemeClr val="tx1">
                    <a:lumMod val="95000"/>
                  </a:schemeClr>
                </a:solidFill>
              </a:rPr>
              <a:t>Mark 1:45</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324600"/>
            <a:ext cx="8534400" cy="338554"/>
          </a:xfrm>
          <a:prstGeom prst="rect">
            <a:avLst/>
          </a:prstGeom>
          <a:noFill/>
        </p:spPr>
        <p:txBody>
          <a:bodyPr wrap="square" rtlCol="0">
            <a:spAutoFit/>
          </a:bodyPr>
          <a:lstStyle/>
          <a:p>
            <a:pPr algn="ctr"/>
            <a:r>
              <a:rPr lang="en-US" sz="1600" dirty="0">
                <a:solidFill>
                  <a:schemeClr val="tx1">
                    <a:lumMod val="95000"/>
                  </a:schemeClr>
                </a:solidFill>
              </a:rPr>
              <a:t>Father Damien and Mother Maryanne, Star of the Sea Painted Church, ca. 1980</a:t>
            </a:r>
          </a:p>
        </p:txBody>
      </p:sp>
      <p:pic>
        <p:nvPicPr>
          <p:cNvPr id="3" name="Picture 2">
            <a:extLst>
              <a:ext uri="{FF2B5EF4-FFF2-40B4-BE49-F238E27FC236}">
                <a16:creationId xmlns:a16="http://schemas.microsoft.com/office/drawing/2014/main" id="{D274CA50-B391-0845-8181-7F2D9F5D7492}"/>
              </a:ext>
            </a:extLst>
          </p:cNvPr>
          <p:cNvPicPr>
            <a:picLocks noChangeAspect="1"/>
          </p:cNvPicPr>
          <p:nvPr/>
        </p:nvPicPr>
        <p:blipFill>
          <a:blip r:embed="rId2"/>
          <a:stretch>
            <a:fillRect/>
          </a:stretch>
        </p:blipFill>
        <p:spPr>
          <a:xfrm>
            <a:off x="2032000" y="0"/>
            <a:ext cx="8128000" cy="6096000"/>
          </a:xfrm>
          <a:prstGeom prst="rect">
            <a:avLst/>
          </a:prstGeom>
        </p:spPr>
      </p:pic>
    </p:spTree>
    <p:extLst>
      <p:ext uri="{BB962C8B-B14F-4D97-AF65-F5344CB8AC3E}">
        <p14:creationId xmlns:p14="http://schemas.microsoft.com/office/powerpoint/2010/main" val="2652235458"/>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https://commons.m.wikimedia.org/wiki/File:Speculum_Darmstadt_2505_25r.jpg</a:t>
            </a:r>
          </a:p>
          <a:p>
            <a:pPr>
              <a:buNone/>
            </a:pPr>
            <a:r>
              <a:rPr lang="en-US" sz="1600" dirty="0"/>
              <a:t>http://www.flickr.com/photos/kmoliver/3677354616/</a:t>
            </a:r>
          </a:p>
          <a:p>
            <a:pPr>
              <a:buNone/>
            </a:pPr>
            <a:r>
              <a:rPr lang="en-US" sz="1600" dirty="0"/>
              <a:t>http://commons.wikimedia.org/wiki/File:John_Glover_-_Ullswater,_early_morning_-_Google_Art_Project.jpg</a:t>
            </a:r>
          </a:p>
          <a:p>
            <a:pPr>
              <a:buNone/>
            </a:pPr>
            <a:r>
              <a:rPr lang="en-US" sz="1600" dirty="0"/>
              <a:t>https://www.flickr.com/photos/nutmegdesigns/6209760844</a:t>
            </a:r>
          </a:p>
          <a:p>
            <a:pPr>
              <a:buNone/>
            </a:pPr>
            <a:r>
              <a:rPr lang="en-US" sz="1600" dirty="0"/>
              <a:t>https://</a:t>
            </a:r>
            <a:r>
              <a:rPr lang="en-US" sz="1600" dirty="0" err="1"/>
              <a:t>www.flickr.com</a:t>
            </a:r>
            <a:r>
              <a:rPr lang="en-US" sz="1600" dirty="0"/>
              <a:t>/photos/perspective/14152384141 </a:t>
            </a:r>
          </a:p>
          <a:p>
            <a:pPr>
              <a:buNone/>
            </a:pPr>
            <a:r>
              <a:rPr lang="en-US" sz="1600" dirty="0"/>
              <a:t>http://commons.wikimedia.org/wiki/File:Bas%C3%ADlica_de_S%C3%A3o_Francisco_das_Chagas_(Canind%C3%A9)_-_Casa_dos_Milagres_008.JPG</a:t>
            </a:r>
          </a:p>
          <a:p>
            <a:pPr>
              <a:buNone/>
            </a:pPr>
            <a:r>
              <a:rPr lang="en-US" sz="1600" dirty="0"/>
              <a:t>https://commons.wikimedia.org/wiki/File:Niels_Larsen_Stevns-_Spedalske.jpg</a:t>
            </a:r>
          </a:p>
          <a:p>
            <a:pPr>
              <a:buNone/>
            </a:pPr>
            <a:r>
              <a:rPr lang="en-US" sz="1600" dirty="0"/>
              <a:t>https://diglib.library.vanderbilt.edu/diglib-fulldisplay.pl?SID=20211125298000197&amp;code=act&amp;RC=51207&amp;Row=18</a:t>
            </a:r>
          </a:p>
          <a:p>
            <a:pPr>
              <a:buNone/>
            </a:pPr>
            <a:r>
              <a:rPr lang="en-US" sz="1600" dirty="0"/>
              <a:t>https://flickr.com/photos/internetarchivebookimages/14598352919/</a:t>
            </a:r>
          </a:p>
          <a:p>
            <a:pPr>
              <a:buNone/>
            </a:pPr>
            <a:r>
              <a:rPr lang="en-US" sz="1600" dirty="0"/>
              <a:t>https://commons.wikimedia.org/wiki/File:ChristCleansing.jpg</a:t>
            </a:r>
          </a:p>
          <a:p>
            <a:pPr>
              <a:buNone/>
            </a:pPr>
            <a:r>
              <a:rPr lang="en-US" sz="1600" dirty="0"/>
              <a:t>http://www.flickr.com/photos/waiferx/2675201073/</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5351384"/>
            <a:ext cx="2971800" cy="1077218"/>
          </a:xfrm>
          <a:prstGeom prst="rect">
            <a:avLst/>
          </a:prstGeom>
          <a:noFill/>
        </p:spPr>
        <p:txBody>
          <a:bodyPr wrap="square" rtlCol="0">
            <a:spAutoFit/>
          </a:bodyPr>
          <a:lstStyle/>
          <a:p>
            <a:pPr algn="ctr"/>
            <a:r>
              <a:rPr lang="en-US" sz="1600" dirty="0">
                <a:solidFill>
                  <a:schemeClr val="tx1">
                    <a:lumMod val="95000"/>
                  </a:schemeClr>
                </a:solidFill>
              </a:rPr>
              <a:t>Naaman Bathes in the Jordan</a:t>
            </a:r>
          </a:p>
          <a:p>
            <a:pPr algn="ctr"/>
            <a:endParaRPr lang="en-US" sz="1600" dirty="0">
              <a:solidFill>
                <a:schemeClr val="tx1">
                  <a:lumMod val="95000"/>
                </a:schemeClr>
              </a:solidFill>
            </a:endParaRPr>
          </a:p>
          <a:p>
            <a:pPr algn="ctr"/>
            <a:r>
              <a:rPr lang="en-US" sz="1600" dirty="0">
                <a:solidFill>
                  <a:schemeClr val="tx1">
                    <a:lumMod val="95000"/>
                  </a:schemeClr>
                </a:solidFill>
              </a:rPr>
              <a:t>Darmstadt, Germany</a:t>
            </a:r>
          </a:p>
          <a:p>
            <a:pPr algn="ctr"/>
            <a:r>
              <a:rPr lang="en-US" sz="1600" dirty="0">
                <a:solidFill>
                  <a:schemeClr val="tx1">
                    <a:lumMod val="95000"/>
                  </a:schemeClr>
                </a:solidFill>
              </a:rPr>
              <a:t>ca. 1360</a:t>
            </a:r>
          </a:p>
        </p:txBody>
      </p:sp>
      <p:pic>
        <p:nvPicPr>
          <p:cNvPr id="2" name="Picture 1">
            <a:extLst>
              <a:ext uri="{FF2B5EF4-FFF2-40B4-BE49-F238E27FC236}">
                <a16:creationId xmlns:a16="http://schemas.microsoft.com/office/drawing/2014/main" id="{5487F4F7-1A8A-6C42-B24D-50632D23D3A0}"/>
              </a:ext>
            </a:extLst>
          </p:cNvPr>
          <p:cNvPicPr>
            <a:picLocks noChangeAspect="1"/>
          </p:cNvPicPr>
          <p:nvPr/>
        </p:nvPicPr>
        <p:blipFill>
          <a:blip r:embed="rId2"/>
          <a:stretch>
            <a:fillRect/>
          </a:stretch>
        </p:blipFill>
        <p:spPr>
          <a:xfrm>
            <a:off x="4543865" y="0"/>
            <a:ext cx="6339492"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3567" y="2479157"/>
            <a:ext cx="6324600" cy="1754326"/>
          </a:xfrm>
          <a:prstGeom prst="rect">
            <a:avLst/>
          </a:prstGeom>
        </p:spPr>
        <p:txBody>
          <a:bodyPr wrap="square">
            <a:spAutoFit/>
          </a:bodyPr>
          <a:lstStyle/>
          <a:p>
            <a:r>
              <a:rPr lang="en-US" sz="3600" dirty="0"/>
              <a:t>O LORD my God, I cried to you for help, and you have healed me.</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30:2</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3013501"/>
            <a:ext cx="3810000" cy="830997"/>
          </a:xfrm>
          <a:prstGeom prst="rect">
            <a:avLst/>
          </a:prstGeom>
          <a:noFill/>
        </p:spPr>
        <p:txBody>
          <a:bodyPr wrap="square" rtlCol="0">
            <a:spAutoFit/>
          </a:bodyPr>
          <a:lstStyle/>
          <a:p>
            <a:pPr algn="ctr"/>
            <a:r>
              <a:rPr lang="en-US" sz="1600" dirty="0">
                <a:solidFill>
                  <a:schemeClr val="tx1">
                    <a:lumMod val="95000"/>
                  </a:schemeClr>
                </a:solidFill>
              </a:rPr>
              <a:t>Joy in Water</a:t>
            </a:r>
          </a:p>
          <a:p>
            <a:pPr algn="ctr"/>
            <a:endParaRPr lang="en-US" sz="1600" dirty="0">
              <a:solidFill>
                <a:schemeClr val="tx1">
                  <a:lumMod val="95000"/>
                </a:schemeClr>
              </a:solidFill>
            </a:endParaRPr>
          </a:p>
          <a:p>
            <a:pPr algn="ctr"/>
            <a:r>
              <a:rPr lang="en-US" sz="1600" dirty="0">
                <a:solidFill>
                  <a:schemeClr val="tx1">
                    <a:lumMod val="95000"/>
                  </a:schemeClr>
                </a:solidFill>
              </a:rPr>
              <a:t>Washington National Cathedral</a:t>
            </a:r>
          </a:p>
        </p:txBody>
      </p:sp>
      <p:pic>
        <p:nvPicPr>
          <p:cNvPr id="3" name="Picture 2">
            <a:extLst>
              <a:ext uri="{FF2B5EF4-FFF2-40B4-BE49-F238E27FC236}">
                <a16:creationId xmlns:a16="http://schemas.microsoft.com/office/drawing/2014/main" id="{E354BCE7-C4C3-0240-B4FE-033472554B1A}"/>
              </a:ext>
            </a:extLst>
          </p:cNvPr>
          <p:cNvPicPr>
            <a:picLocks noChangeAspect="1"/>
          </p:cNvPicPr>
          <p:nvPr/>
        </p:nvPicPr>
        <p:blipFill>
          <a:blip r:embed="rId2"/>
          <a:stretch>
            <a:fillRect/>
          </a:stretch>
        </p:blipFill>
        <p:spPr>
          <a:xfrm>
            <a:off x="6165998" y="0"/>
            <a:ext cx="5141893"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828835"/>
            <a:ext cx="6553200" cy="1200329"/>
          </a:xfrm>
          <a:prstGeom prst="rect">
            <a:avLst/>
          </a:prstGeom>
        </p:spPr>
        <p:txBody>
          <a:bodyPr wrap="square">
            <a:spAutoFit/>
          </a:bodyPr>
          <a:lstStyle/>
          <a:p>
            <a:r>
              <a:rPr lang="en-US" sz="3600" dirty="0"/>
              <a:t>Weeping may linger for the night, but joy comes with the morning.</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30:5b</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Ullswater, early morning, John Glover, ca. 1824</a:t>
            </a:r>
          </a:p>
        </p:txBody>
      </p:sp>
      <p:pic>
        <p:nvPicPr>
          <p:cNvPr id="3" name="Picture 2">
            <a:extLst>
              <a:ext uri="{FF2B5EF4-FFF2-40B4-BE49-F238E27FC236}">
                <a16:creationId xmlns:a16="http://schemas.microsoft.com/office/drawing/2014/main" id="{D07078C1-1220-7744-A69F-6D19A4D9509B}"/>
              </a:ext>
            </a:extLst>
          </p:cNvPr>
          <p:cNvPicPr>
            <a:picLocks noChangeAspect="1"/>
          </p:cNvPicPr>
          <p:nvPr/>
        </p:nvPicPr>
        <p:blipFill>
          <a:blip r:embed="rId2"/>
          <a:stretch>
            <a:fillRect/>
          </a:stretch>
        </p:blipFill>
        <p:spPr>
          <a:xfrm>
            <a:off x="1506348" y="0"/>
            <a:ext cx="9179304" cy="59436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Athletes exercise self-control in all things; they do it to receive a perishable wreath, but we an imperishable one.</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9:25</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584775"/>
          </a:xfrm>
          <a:prstGeom prst="rect">
            <a:avLst/>
          </a:prstGeom>
          <a:noFill/>
        </p:spPr>
        <p:txBody>
          <a:bodyPr wrap="square" rtlCol="0">
            <a:spAutoFit/>
          </a:bodyPr>
          <a:lstStyle/>
          <a:p>
            <a:pPr algn="ctr"/>
            <a:r>
              <a:rPr lang="en-US" sz="1600" dirty="0">
                <a:solidFill>
                  <a:schemeClr val="tx1">
                    <a:lumMod val="95000"/>
                  </a:schemeClr>
                </a:solidFill>
              </a:rPr>
              <a:t>Self-Control</a:t>
            </a:r>
          </a:p>
          <a:p>
            <a:pPr algn="ctr"/>
            <a:r>
              <a:rPr lang="en-US" sz="1600" dirty="0">
                <a:solidFill>
                  <a:schemeClr val="tx1">
                    <a:lumMod val="95000"/>
                  </a:schemeClr>
                </a:solidFill>
              </a:rPr>
              <a:t>Wayne </a:t>
            </a:r>
            <a:r>
              <a:rPr lang="en-US" sz="1600" dirty="0" err="1">
                <a:solidFill>
                  <a:schemeClr val="tx1">
                    <a:lumMod val="95000"/>
                  </a:schemeClr>
                </a:solidFill>
              </a:rPr>
              <a:t>Stratz</a:t>
            </a:r>
            <a:r>
              <a:rPr lang="en-US" sz="1600" dirty="0">
                <a:solidFill>
                  <a:schemeClr val="tx1">
                    <a:lumMod val="95000"/>
                  </a:schemeClr>
                </a:solidFill>
              </a:rPr>
              <a:t>, Margaret Almon, Suzanne Halstead, 2011</a:t>
            </a:r>
          </a:p>
        </p:txBody>
      </p:sp>
      <p:pic>
        <p:nvPicPr>
          <p:cNvPr id="2" name="Picture 1">
            <a:extLst>
              <a:ext uri="{FF2B5EF4-FFF2-40B4-BE49-F238E27FC236}">
                <a16:creationId xmlns:a16="http://schemas.microsoft.com/office/drawing/2014/main" id="{CA425D8A-433D-9541-B22E-68AAB723A047}"/>
              </a:ext>
            </a:extLst>
          </p:cNvPr>
          <p:cNvPicPr>
            <a:picLocks noChangeAspect="1"/>
          </p:cNvPicPr>
          <p:nvPr/>
        </p:nvPicPr>
        <p:blipFill>
          <a:blip r:embed="rId2"/>
          <a:stretch>
            <a:fillRect/>
          </a:stretch>
        </p:blipFill>
        <p:spPr>
          <a:xfrm>
            <a:off x="2017498" y="0"/>
            <a:ext cx="8157003" cy="5822061"/>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1133</TotalTime>
  <Words>747</Words>
  <Application>Microsoft Office PowerPoint</Application>
  <PresentationFormat>Widescreen</PresentationFormat>
  <Paragraphs>68</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Sixth Sunday after the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Sunday after Epiphany</dc:title>
  <dc:creator>Anne</dc:creator>
  <cp:lastModifiedBy>Anne Richardson</cp:lastModifiedBy>
  <cp:revision>140</cp:revision>
  <dcterms:created xsi:type="dcterms:W3CDTF">2016-08-31T16:46:43Z</dcterms:created>
  <dcterms:modified xsi:type="dcterms:W3CDTF">2022-10-11T20:43:32Z</dcterms:modified>
</cp:coreProperties>
</file>