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410" r:id="rId3"/>
    <p:sldId id="382" r:id="rId4"/>
    <p:sldId id="385" r:id="rId5"/>
    <p:sldId id="384" r:id="rId6"/>
    <p:sldId id="418" r:id="rId7"/>
    <p:sldId id="419" r:id="rId8"/>
    <p:sldId id="383" r:id="rId9"/>
    <p:sldId id="386" r:id="rId10"/>
    <p:sldId id="415" r:id="rId11"/>
    <p:sldId id="390" r:id="rId12"/>
    <p:sldId id="391" r:id="rId13"/>
    <p:sldId id="392" r:id="rId14"/>
    <p:sldId id="393" r:id="rId15"/>
    <p:sldId id="394" r:id="rId16"/>
    <p:sldId id="395" r:id="rId17"/>
    <p:sldId id="396" r:id="rId18"/>
    <p:sldId id="412" r:id="rId19"/>
    <p:sldId id="398" r:id="rId20"/>
    <p:sldId id="397" r:id="rId21"/>
    <p:sldId id="413"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F5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1" autoAdjust="0"/>
    <p:restoredTop sz="94621"/>
  </p:normalViewPr>
  <p:slideViewPr>
    <p:cSldViewPr>
      <p:cViewPr varScale="1">
        <p:scale>
          <a:sx n="75" d="100"/>
          <a:sy n="75" d="100"/>
        </p:scale>
        <p:origin x="696" y="43"/>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25575"/>
            <a:ext cx="8763000" cy="1698625"/>
          </a:xfrm>
        </p:spPr>
        <p:txBody>
          <a:bodyPr>
            <a:noAutofit/>
          </a:bodyPr>
          <a:lstStyle/>
          <a:p>
            <a:r>
              <a:rPr lang="en-US" sz="8800" dirty="0"/>
              <a:t>Seventh Sunday after the Epiphany</a:t>
            </a:r>
          </a:p>
        </p:txBody>
      </p:sp>
      <p:sp>
        <p:nvSpPr>
          <p:cNvPr id="3" name="Subtitle 2"/>
          <p:cNvSpPr>
            <a:spLocks noGrp="1"/>
          </p:cNvSpPr>
          <p:nvPr>
            <p:ph type="subTitle" idx="1"/>
          </p:nvPr>
        </p:nvSpPr>
        <p:spPr>
          <a:xfrm>
            <a:off x="2819400" y="36576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2057400" y="5903893"/>
            <a:ext cx="7391400" cy="954107"/>
          </a:xfrm>
          <a:prstGeom prst="rect">
            <a:avLst/>
          </a:prstGeom>
          <a:solidFill>
            <a:srgbClr val="918F5F">
              <a:alpha val="70000"/>
            </a:srgbClr>
          </a:solidFill>
        </p:spPr>
        <p:txBody>
          <a:bodyPr wrap="square">
            <a:spAutoFit/>
          </a:bodyPr>
          <a:lstStyle/>
          <a:p>
            <a:pPr algn="ctr"/>
            <a:r>
              <a:rPr lang="en-US" sz="2800" dirty="0">
                <a:solidFill>
                  <a:schemeClr val="tx2"/>
                </a:solidFill>
              </a:rPr>
              <a:t>Isaiah 43:18-25 </a:t>
            </a:r>
            <a:r>
              <a:rPr lang="en-US" sz="2400" dirty="0">
                <a:solidFill>
                  <a:schemeClr val="tx2"/>
                </a:solidFill>
              </a:rPr>
              <a:t>•</a:t>
            </a:r>
            <a:r>
              <a:rPr lang="en-US" sz="2800" dirty="0">
                <a:solidFill>
                  <a:schemeClr val="tx2"/>
                </a:solidFill>
              </a:rPr>
              <a:t> Psalm 41</a:t>
            </a:r>
          </a:p>
          <a:p>
            <a:pPr algn="ctr"/>
            <a:r>
              <a:rPr lang="en-US" sz="2800" dirty="0">
                <a:solidFill>
                  <a:schemeClr val="tx2"/>
                </a:solidFill>
              </a:rPr>
              <a:t>2 Corinthians 1:18-22 </a:t>
            </a:r>
            <a:r>
              <a:rPr lang="en-US" sz="2400" dirty="0">
                <a:solidFill>
                  <a:schemeClr val="tx2"/>
                </a:solidFill>
              </a:rPr>
              <a:t>•</a:t>
            </a:r>
            <a:r>
              <a:rPr lang="en-US" sz="2800" dirty="0">
                <a:solidFill>
                  <a:schemeClr val="tx2"/>
                </a:solidFill>
              </a:rPr>
              <a:t> Mark 2:1-12</a:t>
            </a:r>
            <a:r>
              <a:rPr lang="sv-SE" sz="2800" dirty="0">
                <a:solidFill>
                  <a:schemeClr val="tx2"/>
                </a:solidFill>
              </a:rPr>
              <a:t> </a:t>
            </a:r>
            <a:r>
              <a:rPr lang="en-US" sz="2800" dirty="0">
                <a:solidFill>
                  <a:schemeClr val="tx2"/>
                </a:solidFill>
              </a:rPr>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551837"/>
            <a:ext cx="6934200" cy="1754326"/>
          </a:xfrm>
          <a:prstGeom prst="rect">
            <a:avLst/>
          </a:prstGeom>
        </p:spPr>
        <p:txBody>
          <a:bodyPr wrap="square">
            <a:spAutoFit/>
          </a:bodyPr>
          <a:lstStyle/>
          <a:p>
            <a:r>
              <a:rPr lang="en-US" sz="3600" dirty="0"/>
              <a:t>Then some people came, bringing to him a paralyzed man, carried by four of them.</a:t>
            </a:r>
            <a:endParaRPr lang="en-US" sz="3600" dirty="0">
              <a:cs typeface="Arial" pitchFamily="34" charset="0"/>
            </a:endParaRPr>
          </a:p>
        </p:txBody>
      </p:sp>
      <p:sp>
        <p:nvSpPr>
          <p:cNvPr id="5" name="TextBox 4"/>
          <p:cNvSpPr txBox="1"/>
          <p:nvPr/>
        </p:nvSpPr>
        <p:spPr>
          <a:xfrm>
            <a:off x="5943600" y="4800601"/>
            <a:ext cx="3352800" cy="461665"/>
          </a:xfrm>
          <a:prstGeom prst="rect">
            <a:avLst/>
          </a:prstGeom>
          <a:noFill/>
        </p:spPr>
        <p:txBody>
          <a:bodyPr wrap="square" rtlCol="0">
            <a:spAutoFit/>
          </a:bodyPr>
          <a:lstStyle/>
          <a:p>
            <a:pPr algn="ctr"/>
            <a:r>
              <a:rPr lang="en-US" sz="2400" dirty="0">
                <a:solidFill>
                  <a:schemeClr val="tx1">
                    <a:lumMod val="95000"/>
                  </a:schemeClr>
                </a:solidFill>
              </a:rPr>
              <a:t>Mark 2:3</a:t>
            </a:r>
          </a:p>
        </p:txBody>
      </p:sp>
    </p:spTree>
    <p:extLst>
      <p:ext uri="{BB962C8B-B14F-4D97-AF65-F5344CB8AC3E}">
        <p14:creationId xmlns:p14="http://schemas.microsoft.com/office/powerpoint/2010/main" val="906558556"/>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Jesus Healing the Paralytic, </a:t>
            </a:r>
            <a:r>
              <a:rPr lang="en-US" sz="1600" dirty="0" err="1">
                <a:solidFill>
                  <a:schemeClr val="tx1">
                    <a:lumMod val="95000"/>
                  </a:schemeClr>
                </a:solidFill>
              </a:rPr>
              <a:t>Sant’Apollinare</a:t>
            </a:r>
            <a:r>
              <a:rPr lang="en-US" sz="1600" dirty="0">
                <a:solidFill>
                  <a:schemeClr val="tx1">
                    <a:lumMod val="95000"/>
                  </a:schemeClr>
                </a:solidFill>
              </a:rPr>
              <a:t> Nuovo, 504</a:t>
            </a:r>
          </a:p>
        </p:txBody>
      </p:sp>
      <p:pic>
        <p:nvPicPr>
          <p:cNvPr id="2" name="Picture 1">
            <a:extLst>
              <a:ext uri="{FF2B5EF4-FFF2-40B4-BE49-F238E27FC236}">
                <a16:creationId xmlns:a16="http://schemas.microsoft.com/office/drawing/2014/main" id="{E0CA6FDE-50DB-BC45-82AF-BF3CE813FB5B}"/>
              </a:ext>
            </a:extLst>
          </p:cNvPr>
          <p:cNvPicPr>
            <a:picLocks noChangeAspect="1"/>
          </p:cNvPicPr>
          <p:nvPr/>
        </p:nvPicPr>
        <p:blipFill>
          <a:blip r:embed="rId2"/>
          <a:stretch>
            <a:fillRect/>
          </a:stretch>
        </p:blipFill>
        <p:spPr>
          <a:xfrm>
            <a:off x="1346200" y="30480"/>
            <a:ext cx="9499600" cy="5901627"/>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231881"/>
            <a:ext cx="6934200" cy="3416320"/>
          </a:xfrm>
          <a:prstGeom prst="rect">
            <a:avLst/>
          </a:prstGeom>
        </p:spPr>
        <p:txBody>
          <a:bodyPr wrap="square">
            <a:spAutoFit/>
          </a:bodyPr>
          <a:lstStyle/>
          <a:p>
            <a:r>
              <a:rPr lang="en-US" sz="3600" dirty="0">
                <a:cs typeface="Arial" pitchFamily="34" charset="0"/>
              </a:rPr>
              <a:t>And when they could not bring him to Jesus because of the crowd, they removed the roof above him; and after having dug through it, they let down the mat on which the paralytic lay.</a:t>
            </a:r>
          </a:p>
        </p:txBody>
      </p:sp>
      <p:sp>
        <p:nvSpPr>
          <p:cNvPr id="5" name="TextBox 4"/>
          <p:cNvSpPr txBox="1"/>
          <p:nvPr/>
        </p:nvSpPr>
        <p:spPr>
          <a:xfrm>
            <a:off x="6080760" y="4876800"/>
            <a:ext cx="3352800" cy="461665"/>
          </a:xfrm>
          <a:prstGeom prst="rect">
            <a:avLst/>
          </a:prstGeom>
          <a:noFill/>
        </p:spPr>
        <p:txBody>
          <a:bodyPr wrap="square" rtlCol="0">
            <a:spAutoFit/>
          </a:bodyPr>
          <a:lstStyle/>
          <a:p>
            <a:pPr algn="ctr"/>
            <a:r>
              <a:rPr lang="en-US" sz="2400" dirty="0">
                <a:solidFill>
                  <a:schemeClr val="tx1">
                    <a:lumMod val="95000"/>
                  </a:schemeClr>
                </a:solidFill>
              </a:rPr>
              <a:t>Mark 2:4</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13501"/>
            <a:ext cx="3116861" cy="830997"/>
          </a:xfrm>
          <a:prstGeom prst="rect">
            <a:avLst/>
          </a:prstGeom>
          <a:noFill/>
        </p:spPr>
        <p:txBody>
          <a:bodyPr wrap="square" rtlCol="0">
            <a:spAutoFit/>
          </a:bodyPr>
          <a:lstStyle/>
          <a:p>
            <a:pPr algn="ctr"/>
            <a:r>
              <a:rPr lang="en-US" sz="1600" dirty="0">
                <a:solidFill>
                  <a:schemeClr val="tx1">
                    <a:lumMod val="95000"/>
                  </a:schemeClr>
                </a:solidFill>
              </a:rPr>
              <a:t>Paralytic at Capernaum</a:t>
            </a:r>
          </a:p>
          <a:p>
            <a:pPr algn="ctr"/>
            <a:endParaRPr lang="en-US" sz="1600" dirty="0">
              <a:solidFill>
                <a:schemeClr val="tx1">
                  <a:lumMod val="95000"/>
                </a:schemeClr>
              </a:solidFill>
            </a:endParaRPr>
          </a:p>
          <a:p>
            <a:pPr algn="ctr"/>
            <a:r>
              <a:rPr lang="en-US" sz="1600" dirty="0">
                <a:solidFill>
                  <a:schemeClr val="tx1">
                    <a:lumMod val="95000"/>
                  </a:schemeClr>
                </a:solidFill>
              </a:rPr>
              <a:t>Peter Koenig, 20</a:t>
            </a:r>
            <a:r>
              <a:rPr lang="en-US" sz="1600" baseline="30000" dirty="0">
                <a:solidFill>
                  <a:schemeClr val="tx1">
                    <a:lumMod val="95000"/>
                  </a:schemeClr>
                </a:solidFill>
              </a:rPr>
              <a:t>th</a:t>
            </a:r>
            <a:r>
              <a:rPr lang="en-US" sz="1600" dirty="0">
                <a:solidFill>
                  <a:schemeClr val="tx1">
                    <a:lumMod val="95000"/>
                  </a:schemeClr>
                </a:solidFill>
              </a:rPr>
              <a:t> century</a:t>
            </a:r>
          </a:p>
        </p:txBody>
      </p:sp>
      <p:pic>
        <p:nvPicPr>
          <p:cNvPr id="2" name="Picture 1">
            <a:extLst>
              <a:ext uri="{FF2B5EF4-FFF2-40B4-BE49-F238E27FC236}">
                <a16:creationId xmlns:a16="http://schemas.microsoft.com/office/drawing/2014/main" id="{B7D50002-7BEC-7148-B5FB-6B9D5C0ED4CF}"/>
              </a:ext>
            </a:extLst>
          </p:cNvPr>
          <p:cNvPicPr>
            <a:picLocks noChangeAspect="1"/>
          </p:cNvPicPr>
          <p:nvPr/>
        </p:nvPicPr>
        <p:blipFill>
          <a:blip r:embed="rId2"/>
          <a:stretch>
            <a:fillRect/>
          </a:stretch>
        </p:blipFill>
        <p:spPr>
          <a:xfrm>
            <a:off x="5715000" y="0"/>
            <a:ext cx="5541818"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28835"/>
            <a:ext cx="6553200" cy="1754326"/>
          </a:xfrm>
          <a:prstGeom prst="rect">
            <a:avLst/>
          </a:prstGeom>
        </p:spPr>
        <p:txBody>
          <a:bodyPr wrap="square">
            <a:spAutoFit/>
          </a:bodyPr>
          <a:lstStyle/>
          <a:p>
            <a:r>
              <a:rPr lang="en-US" sz="3600" dirty="0"/>
              <a:t>When Jesus saw their faith, he said to the paralytic, “Son, your sins are forgiven.”</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2:5</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136612"/>
            <a:ext cx="4038600" cy="830997"/>
          </a:xfrm>
          <a:prstGeom prst="rect">
            <a:avLst/>
          </a:prstGeom>
          <a:noFill/>
        </p:spPr>
        <p:txBody>
          <a:bodyPr wrap="square" rtlCol="0">
            <a:spAutoFit/>
          </a:bodyPr>
          <a:lstStyle/>
          <a:p>
            <a:pPr algn="ctr"/>
            <a:r>
              <a:rPr lang="en-US" sz="1600" dirty="0">
                <a:solidFill>
                  <a:schemeClr val="tx1">
                    <a:lumMod val="95000"/>
                  </a:schemeClr>
                </a:solidFill>
              </a:rPr>
              <a:t>Healing the Paralytic</a:t>
            </a:r>
          </a:p>
          <a:p>
            <a:pPr algn="ctr"/>
            <a:endParaRPr lang="en-US" sz="1600" dirty="0">
              <a:solidFill>
                <a:schemeClr val="tx1">
                  <a:lumMod val="95000"/>
                </a:schemeClr>
              </a:solidFill>
            </a:endParaRPr>
          </a:p>
          <a:p>
            <a:pPr algn="ctr"/>
            <a:r>
              <a:rPr lang="en-US" sz="1600" dirty="0">
                <a:solidFill>
                  <a:schemeClr val="tx1">
                    <a:lumMod val="95000"/>
                  </a:schemeClr>
                </a:solidFill>
              </a:rPr>
              <a:t>Vatican City, 3</a:t>
            </a:r>
            <a:r>
              <a:rPr lang="en-US" sz="1600" baseline="30000" dirty="0">
                <a:solidFill>
                  <a:schemeClr val="tx1">
                    <a:lumMod val="95000"/>
                  </a:schemeClr>
                </a:solidFill>
              </a:rPr>
              <a:t>rd</a:t>
            </a:r>
            <a:r>
              <a:rPr lang="en-US" sz="1600" dirty="0">
                <a:solidFill>
                  <a:schemeClr val="tx1">
                    <a:lumMod val="95000"/>
                  </a:schemeClr>
                </a:solidFill>
              </a:rPr>
              <a:t>-4</a:t>
            </a:r>
            <a:r>
              <a:rPr lang="en-US" sz="1600" baseline="30000" dirty="0">
                <a:solidFill>
                  <a:schemeClr val="tx1">
                    <a:lumMod val="95000"/>
                  </a:schemeClr>
                </a:solidFill>
              </a:rPr>
              <a:t>th</a:t>
            </a:r>
            <a:r>
              <a:rPr lang="en-US" sz="1600" dirty="0">
                <a:solidFill>
                  <a:schemeClr val="tx1">
                    <a:lumMod val="95000"/>
                  </a:schemeClr>
                </a:solidFill>
              </a:rPr>
              <a:t> centuries</a:t>
            </a:r>
          </a:p>
        </p:txBody>
      </p:sp>
      <p:pic>
        <p:nvPicPr>
          <p:cNvPr id="3" name="Picture 2">
            <a:extLst>
              <a:ext uri="{FF2B5EF4-FFF2-40B4-BE49-F238E27FC236}">
                <a16:creationId xmlns:a16="http://schemas.microsoft.com/office/drawing/2014/main" id="{978EE3B9-101B-9742-9481-720C6917DB42}"/>
              </a:ext>
            </a:extLst>
          </p:cNvPr>
          <p:cNvPicPr>
            <a:picLocks noChangeAspect="1"/>
          </p:cNvPicPr>
          <p:nvPr/>
        </p:nvPicPr>
        <p:blipFill>
          <a:blip r:embed="rId2"/>
          <a:stretch>
            <a:fillRect/>
          </a:stretch>
        </p:blipFill>
        <p:spPr>
          <a:xfrm>
            <a:off x="5149215" y="5209"/>
            <a:ext cx="6052185" cy="68580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362200"/>
            <a:ext cx="6400800" cy="1754326"/>
          </a:xfrm>
          <a:prstGeom prst="rect">
            <a:avLst/>
          </a:prstGeom>
        </p:spPr>
        <p:txBody>
          <a:bodyPr wrap="square">
            <a:spAutoFit/>
          </a:bodyPr>
          <a:lstStyle/>
          <a:p>
            <a:r>
              <a:rPr lang="en-US" sz="3600" dirty="0"/>
              <a:t>“But so that you may know that the Son of Man has authority on earth to forgive sins”</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Mark 2:10</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890391"/>
            <a:ext cx="3623312" cy="1077218"/>
          </a:xfrm>
          <a:prstGeom prst="rect">
            <a:avLst/>
          </a:prstGeom>
          <a:noFill/>
        </p:spPr>
        <p:txBody>
          <a:bodyPr wrap="square" rtlCol="0">
            <a:spAutoFit/>
          </a:bodyPr>
          <a:lstStyle/>
          <a:p>
            <a:pPr algn="ctr"/>
            <a:r>
              <a:rPr lang="en-US" sz="1600" dirty="0">
                <a:solidFill>
                  <a:schemeClr val="tx1">
                    <a:lumMod val="95000"/>
                  </a:schemeClr>
                </a:solidFill>
              </a:rPr>
              <a:t>Christ’s Miracles on the Andrews diptych (Bottom Left)</a:t>
            </a:r>
          </a:p>
          <a:p>
            <a:pPr algn="ctr"/>
            <a:endParaRPr lang="en-US" sz="1600" dirty="0">
              <a:solidFill>
                <a:schemeClr val="tx1">
                  <a:lumMod val="95000"/>
                </a:schemeClr>
              </a:solidFill>
            </a:endParaRPr>
          </a:p>
          <a:p>
            <a:pPr algn="ctr"/>
            <a:r>
              <a:rPr lang="en-US" sz="1600" dirty="0">
                <a:solidFill>
                  <a:schemeClr val="tx1">
                    <a:lumMod val="95000"/>
                  </a:schemeClr>
                </a:solidFill>
              </a:rPr>
              <a:t>Victoria and Albert Museum, 450-460</a:t>
            </a:r>
          </a:p>
        </p:txBody>
      </p:sp>
      <p:pic>
        <p:nvPicPr>
          <p:cNvPr id="2" name="Picture 1">
            <a:extLst>
              <a:ext uri="{FF2B5EF4-FFF2-40B4-BE49-F238E27FC236}">
                <a16:creationId xmlns:a16="http://schemas.microsoft.com/office/drawing/2014/main" id="{304550FE-1E99-7D49-A259-069297944ACF}"/>
              </a:ext>
            </a:extLst>
          </p:cNvPr>
          <p:cNvPicPr>
            <a:picLocks noChangeAspect="1"/>
          </p:cNvPicPr>
          <p:nvPr/>
        </p:nvPicPr>
        <p:blipFill>
          <a:blip r:embed="rId2"/>
          <a:stretch>
            <a:fillRect/>
          </a:stretch>
        </p:blipFill>
        <p:spPr>
          <a:xfrm>
            <a:off x="4530092" y="0"/>
            <a:ext cx="7246620" cy="68580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828835"/>
            <a:ext cx="6705600" cy="1200329"/>
          </a:xfrm>
          <a:prstGeom prst="rect">
            <a:avLst/>
          </a:prstGeom>
        </p:spPr>
        <p:txBody>
          <a:bodyPr wrap="square">
            <a:spAutoFit/>
          </a:bodyPr>
          <a:lstStyle/>
          <a:p>
            <a:r>
              <a:rPr lang="en-US" sz="3600" dirty="0"/>
              <a:t>“I say to you, stand up, take your mat and go to your home.”</a:t>
            </a:r>
          </a:p>
        </p:txBody>
      </p:sp>
      <p:sp>
        <p:nvSpPr>
          <p:cNvPr id="5" name="TextBox 4"/>
          <p:cNvSpPr txBox="1"/>
          <p:nvPr/>
        </p:nvSpPr>
        <p:spPr>
          <a:xfrm>
            <a:off x="6096000" y="4419600"/>
            <a:ext cx="3352800" cy="461665"/>
          </a:xfrm>
          <a:prstGeom prst="rect">
            <a:avLst/>
          </a:prstGeom>
          <a:noFill/>
        </p:spPr>
        <p:txBody>
          <a:bodyPr wrap="square" rtlCol="0">
            <a:spAutoFit/>
          </a:bodyPr>
          <a:lstStyle/>
          <a:p>
            <a:pPr algn="ctr"/>
            <a:r>
              <a:rPr lang="en-US" sz="2400" dirty="0">
                <a:solidFill>
                  <a:schemeClr val="tx1">
                    <a:lumMod val="95000"/>
                  </a:schemeClr>
                </a:solidFill>
              </a:rPr>
              <a:t>Mark 2:11</a:t>
            </a:r>
          </a:p>
        </p:txBody>
      </p:sp>
    </p:spTree>
    <p:extLst>
      <p:ext uri="{BB962C8B-B14F-4D97-AF65-F5344CB8AC3E}">
        <p14:creationId xmlns:p14="http://schemas.microsoft.com/office/powerpoint/2010/main" val="3088145221"/>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172200"/>
            <a:ext cx="8915400" cy="338554"/>
          </a:xfrm>
          <a:prstGeom prst="rect">
            <a:avLst/>
          </a:prstGeom>
          <a:noFill/>
        </p:spPr>
        <p:txBody>
          <a:bodyPr wrap="square" rtlCol="0">
            <a:spAutoFit/>
          </a:bodyPr>
          <a:lstStyle/>
          <a:p>
            <a:pPr algn="ctr"/>
            <a:r>
              <a:rPr lang="en-US" sz="1600" dirty="0">
                <a:solidFill>
                  <a:schemeClr val="tx1">
                    <a:lumMod val="95000"/>
                  </a:schemeClr>
                </a:solidFill>
              </a:rPr>
              <a:t>Jesus Heals a Paralyzed Man, JESUS MAFA, 1973</a:t>
            </a:r>
          </a:p>
        </p:txBody>
      </p:sp>
      <p:pic>
        <p:nvPicPr>
          <p:cNvPr id="2" name="Picture 1">
            <a:extLst>
              <a:ext uri="{FF2B5EF4-FFF2-40B4-BE49-F238E27FC236}">
                <a16:creationId xmlns:a16="http://schemas.microsoft.com/office/drawing/2014/main" id="{F59CB0B8-0443-274B-9FAE-75A9730FF080}"/>
              </a:ext>
            </a:extLst>
          </p:cNvPr>
          <p:cNvPicPr>
            <a:picLocks noChangeAspect="1"/>
          </p:cNvPicPr>
          <p:nvPr/>
        </p:nvPicPr>
        <p:blipFill>
          <a:blip r:embed="rId2"/>
          <a:stretch>
            <a:fillRect/>
          </a:stretch>
        </p:blipFill>
        <p:spPr>
          <a:xfrm>
            <a:off x="1676400" y="15239"/>
            <a:ext cx="8915400" cy="5875673"/>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981200"/>
            <a:ext cx="7467600" cy="2308324"/>
          </a:xfrm>
          <a:prstGeom prst="rect">
            <a:avLst/>
          </a:prstGeom>
        </p:spPr>
        <p:txBody>
          <a:bodyPr wrap="square">
            <a:spAutoFit/>
          </a:bodyPr>
          <a:lstStyle/>
          <a:p>
            <a:r>
              <a:rPr lang="en-US" sz="3600" dirty="0"/>
              <a:t>I am about to do a new thing; now it springs forth, do you not perceive it? I will make a way in the wilderness and rivers in the desert.</a:t>
            </a:r>
            <a:endParaRPr lang="en-US" sz="3600" dirty="0">
              <a:cs typeface="Arial" pitchFamily="34" charset="0"/>
            </a:endParaRPr>
          </a:p>
        </p:txBody>
      </p:sp>
      <p:sp>
        <p:nvSpPr>
          <p:cNvPr id="4" name="TextBox 3"/>
          <p:cNvSpPr txBox="1"/>
          <p:nvPr/>
        </p:nvSpPr>
        <p:spPr>
          <a:xfrm>
            <a:off x="6088912" y="4876800"/>
            <a:ext cx="3352800" cy="461665"/>
          </a:xfrm>
          <a:prstGeom prst="rect">
            <a:avLst/>
          </a:prstGeom>
          <a:noFill/>
        </p:spPr>
        <p:txBody>
          <a:bodyPr wrap="square" rtlCol="0">
            <a:spAutoFit/>
          </a:bodyPr>
          <a:lstStyle/>
          <a:p>
            <a:pPr algn="ctr"/>
            <a:r>
              <a:rPr lang="en-US" sz="2400" dirty="0">
                <a:solidFill>
                  <a:schemeClr val="tx1">
                    <a:lumMod val="95000"/>
                  </a:schemeClr>
                </a:solidFill>
              </a:rPr>
              <a:t>Isaiah 43:19</a:t>
            </a:r>
          </a:p>
        </p:txBody>
      </p:sp>
    </p:spTree>
    <p:extLst>
      <p:ext uri="{BB962C8B-B14F-4D97-AF65-F5344CB8AC3E}">
        <p14:creationId xmlns:p14="http://schemas.microsoft.com/office/powerpoint/2010/main" val="3883666196"/>
      </p:ext>
    </p:extLst>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551837"/>
            <a:ext cx="7162800" cy="1754326"/>
          </a:xfrm>
          <a:prstGeom prst="rect">
            <a:avLst/>
          </a:prstGeom>
        </p:spPr>
        <p:txBody>
          <a:bodyPr wrap="square">
            <a:spAutoFit/>
          </a:bodyPr>
          <a:lstStyle/>
          <a:p>
            <a:r>
              <a:rPr lang="en-US" sz="3600" dirty="0"/>
              <a:t>And he stood up, and immediately took the mat and went out before all of them;</a:t>
            </a:r>
          </a:p>
        </p:txBody>
      </p:sp>
      <p:sp>
        <p:nvSpPr>
          <p:cNvPr id="5" name="TextBox 4"/>
          <p:cNvSpPr txBox="1"/>
          <p:nvPr/>
        </p:nvSpPr>
        <p:spPr>
          <a:xfrm>
            <a:off x="6065520" y="4572000"/>
            <a:ext cx="3352800" cy="461665"/>
          </a:xfrm>
          <a:prstGeom prst="rect">
            <a:avLst/>
          </a:prstGeom>
          <a:noFill/>
        </p:spPr>
        <p:txBody>
          <a:bodyPr wrap="square" rtlCol="0">
            <a:spAutoFit/>
          </a:bodyPr>
          <a:lstStyle/>
          <a:p>
            <a:pPr algn="ctr"/>
            <a:r>
              <a:rPr lang="en-US" sz="2400" dirty="0">
                <a:solidFill>
                  <a:schemeClr val="tx1">
                    <a:lumMod val="95000"/>
                  </a:schemeClr>
                </a:solidFill>
              </a:rPr>
              <a:t>Mark 2:12</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6324600"/>
            <a:ext cx="8534400" cy="338554"/>
          </a:xfrm>
          <a:prstGeom prst="rect">
            <a:avLst/>
          </a:prstGeom>
          <a:noFill/>
        </p:spPr>
        <p:txBody>
          <a:bodyPr wrap="square" rtlCol="0">
            <a:spAutoFit/>
          </a:bodyPr>
          <a:lstStyle/>
          <a:p>
            <a:pPr algn="ctr"/>
            <a:r>
              <a:rPr lang="en-US" sz="1600" dirty="0">
                <a:solidFill>
                  <a:schemeClr val="tx1">
                    <a:lumMod val="95000"/>
                  </a:schemeClr>
                </a:solidFill>
              </a:rPr>
              <a:t>Healing of the Paralytic, Anthony Van Dyck, 1599-1641</a:t>
            </a:r>
          </a:p>
        </p:txBody>
      </p:sp>
      <p:pic>
        <p:nvPicPr>
          <p:cNvPr id="2" name="Picture 1">
            <a:extLst>
              <a:ext uri="{FF2B5EF4-FFF2-40B4-BE49-F238E27FC236}">
                <a16:creationId xmlns:a16="http://schemas.microsoft.com/office/drawing/2014/main" id="{C6C4A6A4-94A3-4544-951E-936AA8227F96}"/>
              </a:ext>
            </a:extLst>
          </p:cNvPr>
          <p:cNvPicPr>
            <a:picLocks noChangeAspect="1"/>
          </p:cNvPicPr>
          <p:nvPr/>
        </p:nvPicPr>
        <p:blipFill>
          <a:blip r:embed="rId2"/>
          <a:stretch>
            <a:fillRect/>
          </a:stretch>
        </p:blipFill>
        <p:spPr>
          <a:xfrm>
            <a:off x="2041933" y="0"/>
            <a:ext cx="8108133" cy="6141911"/>
          </a:xfrm>
          <a:prstGeom prst="rect">
            <a:avLst/>
          </a:prstGeom>
        </p:spPr>
      </p:pic>
    </p:spTree>
    <p:extLst>
      <p:ext uri="{BB962C8B-B14F-4D97-AF65-F5344CB8AC3E}">
        <p14:creationId xmlns:p14="http://schemas.microsoft.com/office/powerpoint/2010/main" val="2652235458"/>
      </p:ext>
    </p:extLst>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https://commons.wikimedia.org/wiki/File:Twilight_in_the_Wilderness_by_Frederic_Edwin_Church_(3).jpg</a:t>
            </a:r>
          </a:p>
          <a:p>
            <a:pPr>
              <a:buNone/>
            </a:pPr>
            <a:r>
              <a:rPr lang="en-US" sz="1600" dirty="0"/>
              <a:t>http://commons.wikimedia.org/wiki/File:Cecil_Beaton_Photographs-_General_IB4152C.jpg</a:t>
            </a:r>
          </a:p>
          <a:p>
            <a:pPr>
              <a:buNone/>
            </a:pPr>
            <a:r>
              <a:rPr lang="en-US" sz="1600" dirty="0"/>
              <a:t>https://commons.wikimedia.org/wiki/File:Saint_Elizabeth_Ann_Seton_Parish_(Pickerington,_Ohio)_-_stained_glass,_The_Father.jpg</a:t>
            </a:r>
          </a:p>
          <a:p>
            <a:pPr>
              <a:buNone/>
            </a:pPr>
            <a:r>
              <a:rPr lang="en-US" sz="1600" dirty="0"/>
              <a:t>https://commons.wikimedia.org/wiki/File:Amen_-_Logo.png</a:t>
            </a:r>
          </a:p>
          <a:p>
            <a:pPr>
              <a:buNone/>
            </a:pPr>
            <a:r>
              <a:rPr lang="en-US" sz="1600" dirty="0"/>
              <a:t>https://commons.wikimedia.org/wiki/File:Jesus_healing_the_paralytic_in_Cafarnaum_-_Sant%27Apollinare_Nuovo_-_Ravenna_2016.jpg</a:t>
            </a:r>
          </a:p>
          <a:p>
            <a:pPr>
              <a:buNone/>
            </a:pPr>
            <a:r>
              <a:rPr lang="en-US" sz="1600" dirty="0"/>
              <a:t>https://www.pwkoenig.co.uk/</a:t>
            </a:r>
          </a:p>
          <a:p>
            <a:pPr>
              <a:buNone/>
            </a:pPr>
            <a:r>
              <a:rPr lang="en-US" sz="1600" dirty="0"/>
              <a:t>https://diglib.library.vanderbilt.edu/diglib-fulldisplay.pl?SID=20211129539318411&amp;code=act&amp;RC=52006&amp;Row=3</a:t>
            </a:r>
          </a:p>
          <a:p>
            <a:pPr>
              <a:buNone/>
            </a:pPr>
            <a:r>
              <a:rPr lang="en-US" sz="1600" dirty="0"/>
              <a:t>https://diglib.library.vanderbilt.edu/diglib-fulldisplay.pl?SID=20211129539318411&amp;code=act&amp;RC=31768&amp;Row=13</a:t>
            </a:r>
          </a:p>
          <a:p>
            <a:pPr>
              <a:buNone/>
            </a:pPr>
            <a:r>
              <a:rPr lang="en-US" sz="1600" dirty="0"/>
              <a:t>https://diglib.library.vanderbilt.edu/diglib-fulldisplay.pl?SID=20211129539318411&amp;code=act&amp;RC=48306&amp;Row=1</a:t>
            </a:r>
          </a:p>
          <a:p>
            <a:pPr>
              <a:buNone/>
            </a:pPr>
            <a:r>
              <a:rPr lang="en-US" sz="1600" dirty="0"/>
              <a:t>h</a:t>
            </a:r>
            <a:r>
              <a:rPr lang="en-US" sz="1600"/>
              <a:t>ttps</a:t>
            </a:r>
            <a:r>
              <a:rPr lang="en-US" sz="1600" dirty="0"/>
              <a:t>://</a:t>
            </a:r>
            <a:r>
              <a:rPr lang="en-US" sz="1600" dirty="0" err="1"/>
              <a:t>commons.wikimedia.org</a:t>
            </a:r>
            <a:r>
              <a:rPr lang="en-US" sz="1600" dirty="0"/>
              <a:t>/wiki/File:Anthony_van_Dyck_-_</a:t>
            </a:r>
            <a:r>
              <a:rPr lang="en-US" sz="1600" dirty="0" err="1"/>
              <a:t>The_healing_of_the_paralytic.jpg</a:t>
            </a:r>
            <a:endParaRPr lang="en-US" sz="1600" dirty="0"/>
          </a:p>
          <a:p>
            <a:pPr>
              <a:buNone/>
            </a:pPr>
            <a:endParaRPr lang="en-US" sz="1600" dirty="0"/>
          </a:p>
          <a:p>
            <a:pPr>
              <a:buNone/>
            </a:pPr>
            <a:r>
              <a:rPr lang="en-US" sz="1600" dirty="0"/>
              <a:t>Additional 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138446"/>
            <a:ext cx="9144000" cy="338554"/>
          </a:xfrm>
          <a:prstGeom prst="rect">
            <a:avLst/>
          </a:prstGeom>
          <a:noFill/>
        </p:spPr>
        <p:txBody>
          <a:bodyPr wrap="square" rtlCol="0">
            <a:spAutoFit/>
          </a:bodyPr>
          <a:lstStyle/>
          <a:p>
            <a:pPr algn="ctr"/>
            <a:r>
              <a:rPr lang="en-US" sz="1600" dirty="0">
                <a:solidFill>
                  <a:schemeClr val="tx1">
                    <a:lumMod val="95000"/>
                  </a:schemeClr>
                </a:solidFill>
              </a:rPr>
              <a:t>Twilight in the Wilderness, Frederic Edwin Church, 1860</a:t>
            </a:r>
          </a:p>
        </p:txBody>
      </p:sp>
      <p:pic>
        <p:nvPicPr>
          <p:cNvPr id="4" name="Picture 3">
            <a:extLst>
              <a:ext uri="{FF2B5EF4-FFF2-40B4-BE49-F238E27FC236}">
                <a16:creationId xmlns:a16="http://schemas.microsoft.com/office/drawing/2014/main" id="{27A65C6A-7B4E-4D45-93A6-ED57E3EBDF91}"/>
              </a:ext>
            </a:extLst>
          </p:cNvPr>
          <p:cNvPicPr>
            <a:picLocks noChangeAspect="1"/>
          </p:cNvPicPr>
          <p:nvPr/>
        </p:nvPicPr>
        <p:blipFill>
          <a:blip r:embed="rId2"/>
          <a:stretch>
            <a:fillRect/>
          </a:stretch>
        </p:blipFill>
        <p:spPr>
          <a:xfrm>
            <a:off x="1524000" y="30480"/>
            <a:ext cx="9144000" cy="565785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828835"/>
            <a:ext cx="6324600" cy="1200329"/>
          </a:xfrm>
          <a:prstGeom prst="rect">
            <a:avLst/>
          </a:prstGeom>
        </p:spPr>
        <p:txBody>
          <a:bodyPr wrap="square">
            <a:spAutoFit/>
          </a:bodyPr>
          <a:lstStyle/>
          <a:p>
            <a:r>
              <a:rPr lang="en-US" sz="3600" dirty="0"/>
              <a:t>Happy are those who consider the poor;</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41:1a</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745103"/>
            <a:ext cx="3810000" cy="1323439"/>
          </a:xfrm>
          <a:prstGeom prst="rect">
            <a:avLst/>
          </a:prstGeom>
          <a:noFill/>
        </p:spPr>
        <p:txBody>
          <a:bodyPr wrap="square" rtlCol="0">
            <a:spAutoFit/>
          </a:bodyPr>
          <a:lstStyle/>
          <a:p>
            <a:pPr algn="ctr"/>
            <a:r>
              <a:rPr lang="en-US" sz="1600" dirty="0">
                <a:solidFill>
                  <a:schemeClr val="tx1">
                    <a:lumMod val="95000"/>
                  </a:schemeClr>
                </a:solidFill>
              </a:rPr>
              <a:t>China 1944: A destitute boy with a wicker basket in the Poor People’s Refuge in </a:t>
            </a:r>
            <a:r>
              <a:rPr lang="en-US" sz="1600" dirty="0" err="1">
                <a:solidFill>
                  <a:schemeClr val="tx1">
                    <a:lumMod val="95000"/>
                  </a:schemeClr>
                </a:solidFill>
              </a:rPr>
              <a:t>Changsa</a:t>
            </a:r>
            <a:endParaRPr lang="en-US" sz="1600" dirty="0">
              <a:solidFill>
                <a:schemeClr val="tx1">
                  <a:lumMod val="95000"/>
                </a:schemeClr>
              </a:solidFill>
            </a:endParaRPr>
          </a:p>
          <a:p>
            <a:pPr algn="ctr"/>
            <a:endParaRPr lang="en-US" sz="1600" dirty="0">
              <a:solidFill>
                <a:schemeClr val="tx1">
                  <a:lumMod val="95000"/>
                </a:schemeClr>
              </a:solidFill>
            </a:endParaRPr>
          </a:p>
          <a:p>
            <a:pPr algn="ctr"/>
            <a:r>
              <a:rPr lang="en-US" sz="1600" dirty="0">
                <a:solidFill>
                  <a:schemeClr val="tx1">
                    <a:lumMod val="95000"/>
                  </a:schemeClr>
                </a:solidFill>
              </a:rPr>
              <a:t>Cecil Beaton, 1944</a:t>
            </a:r>
          </a:p>
        </p:txBody>
      </p:sp>
      <p:pic>
        <p:nvPicPr>
          <p:cNvPr id="2" name="Picture 1">
            <a:extLst>
              <a:ext uri="{FF2B5EF4-FFF2-40B4-BE49-F238E27FC236}">
                <a16:creationId xmlns:a16="http://schemas.microsoft.com/office/drawing/2014/main" id="{A7344C8F-AFCE-354B-8B3A-5FE0FD5D7BBC}"/>
              </a:ext>
            </a:extLst>
          </p:cNvPr>
          <p:cNvPicPr>
            <a:picLocks noChangeAspect="1"/>
          </p:cNvPicPr>
          <p:nvPr/>
        </p:nvPicPr>
        <p:blipFill>
          <a:blip r:embed="rId2"/>
          <a:stretch>
            <a:fillRect/>
          </a:stretch>
        </p:blipFill>
        <p:spPr>
          <a:xfrm>
            <a:off x="4838702" y="-1"/>
            <a:ext cx="6438898" cy="6813649"/>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3567" y="2479157"/>
            <a:ext cx="6324600" cy="1754326"/>
          </a:xfrm>
          <a:prstGeom prst="rect">
            <a:avLst/>
          </a:prstGeom>
        </p:spPr>
        <p:txBody>
          <a:bodyPr wrap="square">
            <a:spAutoFit/>
          </a:bodyPr>
          <a:lstStyle/>
          <a:p>
            <a:r>
              <a:rPr lang="en-US" sz="3600" dirty="0"/>
              <a:t>But you have upheld me because of my integrity, and set me in your presence forever.</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41:12</a:t>
            </a:r>
          </a:p>
        </p:txBody>
      </p:sp>
    </p:spTree>
    <p:extLst>
      <p:ext uri="{BB962C8B-B14F-4D97-AF65-F5344CB8AC3E}">
        <p14:creationId xmlns:p14="http://schemas.microsoft.com/office/powerpoint/2010/main" val="3535687381"/>
      </p:ext>
    </p:extLst>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3013501"/>
            <a:ext cx="3810000" cy="830997"/>
          </a:xfrm>
          <a:prstGeom prst="rect">
            <a:avLst/>
          </a:prstGeom>
          <a:noFill/>
        </p:spPr>
        <p:txBody>
          <a:bodyPr wrap="square" rtlCol="0">
            <a:spAutoFit/>
          </a:bodyPr>
          <a:lstStyle/>
          <a:p>
            <a:pPr algn="ctr"/>
            <a:r>
              <a:rPr lang="en-US" sz="1600" dirty="0">
                <a:solidFill>
                  <a:schemeClr val="tx1">
                    <a:lumMod val="95000"/>
                  </a:schemeClr>
                </a:solidFill>
              </a:rPr>
              <a:t>Hand of God</a:t>
            </a:r>
          </a:p>
          <a:p>
            <a:pPr algn="ctr"/>
            <a:endParaRPr lang="en-US" sz="1600" dirty="0">
              <a:solidFill>
                <a:schemeClr val="tx1">
                  <a:lumMod val="95000"/>
                </a:schemeClr>
              </a:solidFill>
            </a:endParaRPr>
          </a:p>
          <a:p>
            <a:pPr algn="ctr"/>
            <a:r>
              <a:rPr lang="en-US" sz="1600" dirty="0">
                <a:solidFill>
                  <a:schemeClr val="tx1">
                    <a:lumMod val="95000"/>
                  </a:schemeClr>
                </a:solidFill>
              </a:rPr>
              <a:t>St. Elizabeth Ann Seton Parish, 1992</a:t>
            </a:r>
          </a:p>
        </p:txBody>
      </p:sp>
      <p:pic>
        <p:nvPicPr>
          <p:cNvPr id="2" name="Picture 1">
            <a:extLst>
              <a:ext uri="{FF2B5EF4-FFF2-40B4-BE49-F238E27FC236}">
                <a16:creationId xmlns:a16="http://schemas.microsoft.com/office/drawing/2014/main" id="{BF5DD2D4-A1B3-834F-90D1-B150712B1B56}"/>
              </a:ext>
            </a:extLst>
          </p:cNvPr>
          <p:cNvPicPr>
            <a:picLocks noChangeAspect="1"/>
          </p:cNvPicPr>
          <p:nvPr/>
        </p:nvPicPr>
        <p:blipFill>
          <a:blip r:embed="rId2"/>
          <a:stretch>
            <a:fillRect/>
          </a:stretch>
        </p:blipFill>
        <p:spPr>
          <a:xfrm>
            <a:off x="5867400" y="0"/>
            <a:ext cx="5464542" cy="6858000"/>
          </a:xfrm>
          <a:prstGeom prst="rect">
            <a:avLst/>
          </a:prstGeom>
        </p:spPr>
      </p:pic>
    </p:spTree>
    <p:extLst>
      <p:ext uri="{BB962C8B-B14F-4D97-AF65-F5344CB8AC3E}">
        <p14:creationId xmlns:p14="http://schemas.microsoft.com/office/powerpoint/2010/main" val="2480953845"/>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362200"/>
            <a:ext cx="6553200" cy="1754326"/>
          </a:xfrm>
          <a:prstGeom prst="rect">
            <a:avLst/>
          </a:prstGeom>
        </p:spPr>
        <p:txBody>
          <a:bodyPr wrap="square">
            <a:spAutoFit/>
          </a:bodyPr>
          <a:lstStyle/>
          <a:p>
            <a:r>
              <a:rPr lang="en-US" sz="3600" dirty="0"/>
              <a:t>For this reason it is through him that we say the “Amen,” to the glory of God.</a:t>
            </a:r>
            <a:endParaRPr lang="en-US" sz="3600" dirty="0">
              <a:cs typeface="Arial" pitchFamily="34" charset="0"/>
            </a:endParaRPr>
          </a:p>
        </p:txBody>
      </p:sp>
      <p:sp>
        <p:nvSpPr>
          <p:cNvPr id="5" name="TextBox 4"/>
          <p:cNvSpPr txBox="1"/>
          <p:nvPr/>
        </p:nvSpPr>
        <p:spPr>
          <a:xfrm>
            <a:off x="5867400" y="4343401"/>
            <a:ext cx="3352800" cy="461665"/>
          </a:xfrm>
          <a:prstGeom prst="rect">
            <a:avLst/>
          </a:prstGeom>
          <a:noFill/>
        </p:spPr>
        <p:txBody>
          <a:bodyPr wrap="square" rtlCol="0">
            <a:spAutoFit/>
          </a:bodyPr>
          <a:lstStyle/>
          <a:p>
            <a:pPr algn="ctr"/>
            <a:r>
              <a:rPr lang="en-US" sz="2400" dirty="0">
                <a:solidFill>
                  <a:schemeClr val="tx1">
                    <a:lumMod val="95000"/>
                  </a:schemeClr>
                </a:solidFill>
              </a:rPr>
              <a:t>2 Corinthians 1:20b</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638800"/>
            <a:ext cx="8763000" cy="338554"/>
          </a:xfrm>
          <a:prstGeom prst="rect">
            <a:avLst/>
          </a:prstGeom>
          <a:noFill/>
        </p:spPr>
        <p:txBody>
          <a:bodyPr wrap="square" rtlCol="0">
            <a:spAutoFit/>
          </a:bodyPr>
          <a:lstStyle/>
          <a:p>
            <a:pPr algn="ctr"/>
            <a:r>
              <a:rPr lang="en-US" sz="1600" dirty="0">
                <a:solidFill>
                  <a:schemeClr val="tx1">
                    <a:lumMod val="95000"/>
                  </a:schemeClr>
                </a:solidFill>
              </a:rPr>
              <a:t>Amen, 2019</a:t>
            </a:r>
          </a:p>
        </p:txBody>
      </p:sp>
      <p:pic>
        <p:nvPicPr>
          <p:cNvPr id="2" name="Picture 1">
            <a:extLst>
              <a:ext uri="{FF2B5EF4-FFF2-40B4-BE49-F238E27FC236}">
                <a16:creationId xmlns:a16="http://schemas.microsoft.com/office/drawing/2014/main" id="{15A3145F-DD19-6145-BAB5-F01C8B2195B0}"/>
              </a:ext>
            </a:extLst>
          </p:cNvPr>
          <p:cNvPicPr>
            <a:picLocks noChangeAspect="1"/>
          </p:cNvPicPr>
          <p:nvPr/>
        </p:nvPicPr>
        <p:blipFill>
          <a:blip r:embed="rId2"/>
          <a:stretch>
            <a:fillRect/>
          </a:stretch>
        </p:blipFill>
        <p:spPr>
          <a:xfrm>
            <a:off x="3276600" y="1914072"/>
            <a:ext cx="6028082" cy="2200728"/>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1258</TotalTime>
  <Words>705</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Seventh Sunday after the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Sunday after Epiphany</dc:title>
  <dc:creator>Anne</dc:creator>
  <cp:lastModifiedBy>Anne Richardson</cp:lastModifiedBy>
  <cp:revision>178</cp:revision>
  <dcterms:created xsi:type="dcterms:W3CDTF">2016-08-31T16:46:43Z</dcterms:created>
  <dcterms:modified xsi:type="dcterms:W3CDTF">2022-10-11T20:40:47Z</dcterms:modified>
</cp:coreProperties>
</file>