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6" r:id="rId2"/>
    <p:sldId id="282" r:id="rId3"/>
    <p:sldId id="382" r:id="rId4"/>
    <p:sldId id="383" r:id="rId5"/>
    <p:sldId id="384" r:id="rId6"/>
    <p:sldId id="385" r:id="rId7"/>
    <p:sldId id="386" r:id="rId8"/>
    <p:sldId id="410" r:id="rId9"/>
    <p:sldId id="411" r:id="rId10"/>
    <p:sldId id="412" r:id="rId11"/>
    <p:sldId id="413" r:id="rId12"/>
    <p:sldId id="414" r:id="rId13"/>
    <p:sldId id="415" r:id="rId14"/>
    <p:sldId id="416" r:id="rId15"/>
    <p:sldId id="417" r:id="rId16"/>
    <p:sldId id="41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686" autoAdjust="0"/>
  </p:normalViewPr>
  <p:slideViewPr>
    <p:cSldViewPr>
      <p:cViewPr varScale="1">
        <p:scale>
          <a:sx n="77" d="100"/>
          <a:sy n="77" d="100"/>
        </p:scale>
        <p:origin x="96" y="115"/>
      </p:cViewPr>
      <p:guideLst>
        <p:guide orient="horz" pos="2160"/>
        <p:guide pos="3840"/>
      </p:guideLst>
    </p:cSldViewPr>
  </p:slideViewPr>
  <p:notesTextViewPr>
    <p:cViewPr>
      <p:scale>
        <a:sx n="100" d="100"/>
        <a:sy n="100" d="100"/>
      </p:scale>
      <p:origin x="0" y="0"/>
    </p:cViewPr>
  </p:notesTextViewPr>
  <p:sorterViewPr>
    <p:cViewPr>
      <p:scale>
        <a:sx n="50" d="100"/>
        <a:sy n="50" d="100"/>
      </p:scale>
      <p:origin x="0" y="-3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066801"/>
            <a:ext cx="8458200" cy="1698625"/>
          </a:xfrm>
        </p:spPr>
        <p:txBody>
          <a:bodyPr>
            <a:noAutofit/>
          </a:bodyPr>
          <a:lstStyle/>
          <a:p>
            <a:r>
              <a:rPr lang="en-US" sz="8000" dirty="0"/>
              <a:t>Second Sunday after Christmas Day</a:t>
            </a:r>
            <a:endParaRPr lang="en-US" sz="8800" dirty="0"/>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4737318"/>
            <a:ext cx="7620000" cy="1815882"/>
          </a:xfrm>
          <a:prstGeom prst="rect">
            <a:avLst/>
          </a:prstGeom>
        </p:spPr>
        <p:txBody>
          <a:bodyPr wrap="square">
            <a:spAutoFit/>
          </a:bodyPr>
          <a:lstStyle/>
          <a:p>
            <a:r>
              <a:rPr lang="en-US" sz="2800" dirty="0"/>
              <a:t>Jeremiah 31:7-14 or Sirach 24:1-12</a:t>
            </a:r>
          </a:p>
          <a:p>
            <a:r>
              <a:rPr lang="en-US" sz="2800" dirty="0"/>
              <a:t>Psalm 147:12-20 or Wisdom of Solomon 10:15-21</a:t>
            </a:r>
          </a:p>
          <a:p>
            <a:r>
              <a:rPr lang="en-US" sz="2800" dirty="0"/>
              <a:t>Ephesians 1:3-14   </a:t>
            </a:r>
          </a:p>
          <a:p>
            <a:r>
              <a:rPr lang="en-US" sz="2800" dirty="0"/>
              <a:t>John 1:(1-9), 10-18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1"/>
            <a:ext cx="6324600" cy="1200329"/>
          </a:xfrm>
          <a:prstGeom prst="rect">
            <a:avLst/>
          </a:prstGeom>
        </p:spPr>
        <p:txBody>
          <a:bodyPr wrap="square">
            <a:spAutoFit/>
          </a:bodyPr>
          <a:lstStyle/>
          <a:p>
            <a:r>
              <a:rPr lang="en-US" sz="3600" dirty="0"/>
              <a:t>… in him was life, and the life was the light of all people.</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1:4</a:t>
            </a:r>
          </a:p>
        </p:txBody>
      </p:sp>
    </p:spTree>
    <p:extLst>
      <p:ext uri="{BB962C8B-B14F-4D97-AF65-F5344CB8AC3E}">
        <p14:creationId xmlns:p14="http://schemas.microsoft.com/office/powerpoint/2010/main" val="212743990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12468"/>
            <a:ext cx="9144000" cy="307777"/>
          </a:xfrm>
          <a:prstGeom prst="rect">
            <a:avLst/>
          </a:prstGeom>
          <a:noFill/>
        </p:spPr>
        <p:txBody>
          <a:bodyPr wrap="square" rtlCol="0">
            <a:spAutoFit/>
          </a:bodyPr>
          <a:lstStyle/>
          <a:p>
            <a:pPr algn="ctr"/>
            <a:r>
              <a:rPr lang="en-US" sz="1400" dirty="0">
                <a:solidFill>
                  <a:schemeClr val="tx1">
                    <a:lumMod val="95000"/>
                  </a:schemeClr>
                </a:solidFill>
              </a:rPr>
              <a:t>Altar of God  --  Frank Wesley</a:t>
            </a:r>
          </a:p>
        </p:txBody>
      </p:sp>
      <p:pic>
        <p:nvPicPr>
          <p:cNvPr id="3" name="Picture 2">
            <a:extLst>
              <a:ext uri="{FF2B5EF4-FFF2-40B4-BE49-F238E27FC236}">
                <a16:creationId xmlns:a16="http://schemas.microsoft.com/office/drawing/2014/main" id="{3E02BFCF-8C0E-3A81-84ED-5B8DB7F7149C}"/>
              </a:ext>
            </a:extLst>
          </p:cNvPr>
          <p:cNvPicPr>
            <a:picLocks noChangeAspect="1"/>
          </p:cNvPicPr>
          <p:nvPr/>
        </p:nvPicPr>
        <p:blipFill>
          <a:blip r:embed="rId2"/>
          <a:stretch>
            <a:fillRect/>
          </a:stretch>
        </p:blipFill>
        <p:spPr>
          <a:xfrm>
            <a:off x="1600200" y="28109"/>
            <a:ext cx="9300272" cy="6323729"/>
          </a:xfrm>
          <a:prstGeom prst="rect">
            <a:avLst/>
          </a:prstGeom>
        </p:spPr>
      </p:pic>
    </p:spTree>
    <p:extLst>
      <p:ext uri="{BB962C8B-B14F-4D97-AF65-F5344CB8AC3E}">
        <p14:creationId xmlns:p14="http://schemas.microsoft.com/office/powerpoint/2010/main" val="2865187292"/>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 true light, which enlightens everyone, was coming into the world.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1:9</a:t>
            </a:r>
          </a:p>
        </p:txBody>
      </p:sp>
    </p:spTree>
    <p:extLst>
      <p:ext uri="{BB962C8B-B14F-4D97-AF65-F5344CB8AC3E}">
        <p14:creationId xmlns:p14="http://schemas.microsoft.com/office/powerpoint/2010/main" val="29906928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557130" y="5704582"/>
            <a:ext cx="2971800" cy="1077218"/>
          </a:xfrm>
          <a:prstGeom prst="rect">
            <a:avLst/>
          </a:prstGeom>
          <a:noFill/>
        </p:spPr>
        <p:txBody>
          <a:bodyPr wrap="square" rtlCol="0">
            <a:spAutoFit/>
          </a:bodyPr>
          <a:lstStyle/>
          <a:p>
            <a:pPr algn="ctr"/>
            <a:r>
              <a:rPr lang="en-US" sz="1600" dirty="0">
                <a:solidFill>
                  <a:schemeClr val="tx1">
                    <a:lumMod val="95000"/>
                  </a:schemeClr>
                </a:solidFill>
              </a:rPr>
              <a:t>Christ Be Our Light</a:t>
            </a:r>
          </a:p>
          <a:p>
            <a:pPr algn="ctr"/>
            <a:endParaRPr lang="en-US" sz="1600" dirty="0">
              <a:solidFill>
                <a:schemeClr val="tx1">
                  <a:lumMod val="95000"/>
                </a:schemeClr>
              </a:solidFill>
            </a:endParaRPr>
          </a:p>
          <a:p>
            <a:pPr algn="ctr"/>
            <a:r>
              <a:rPr lang="en-US" sz="1600" dirty="0" err="1">
                <a:solidFill>
                  <a:schemeClr val="tx1">
                    <a:lumMod val="95000"/>
                  </a:schemeClr>
                </a:solidFill>
              </a:rPr>
              <a:t>LaSalette</a:t>
            </a:r>
            <a:r>
              <a:rPr lang="en-US" sz="1600" dirty="0">
                <a:solidFill>
                  <a:schemeClr val="tx1">
                    <a:lumMod val="95000"/>
                  </a:schemeClr>
                </a:solidFill>
              </a:rPr>
              <a:t> Festival</a:t>
            </a:r>
          </a:p>
          <a:p>
            <a:pPr algn="ctr"/>
            <a:r>
              <a:rPr lang="en-US" sz="1600" dirty="0">
                <a:solidFill>
                  <a:schemeClr val="tx1">
                    <a:lumMod val="95000"/>
                  </a:schemeClr>
                </a:solidFill>
              </a:rPr>
              <a:t> Attleboro, MA</a:t>
            </a:r>
          </a:p>
        </p:txBody>
      </p:sp>
      <p:pic>
        <p:nvPicPr>
          <p:cNvPr id="2" name="Picture 1">
            <a:extLst>
              <a:ext uri="{FF2B5EF4-FFF2-40B4-BE49-F238E27FC236}">
                <a16:creationId xmlns:a16="http://schemas.microsoft.com/office/drawing/2014/main" id="{0AA3075A-07E3-4AAE-A7CB-296D0458E4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0812" y="0"/>
            <a:ext cx="5146589" cy="6858000"/>
          </a:xfrm>
          <a:prstGeom prst="rect">
            <a:avLst/>
          </a:prstGeom>
        </p:spPr>
      </p:pic>
    </p:spTree>
    <p:extLst>
      <p:ext uri="{BB962C8B-B14F-4D97-AF65-F5344CB8AC3E}">
        <p14:creationId xmlns:p14="http://schemas.microsoft.com/office/powerpoint/2010/main" val="139133012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8110" y="2133600"/>
            <a:ext cx="6477000" cy="1754326"/>
          </a:xfrm>
          <a:prstGeom prst="rect">
            <a:avLst/>
          </a:prstGeom>
        </p:spPr>
        <p:txBody>
          <a:bodyPr wrap="square">
            <a:spAutoFit/>
          </a:bodyPr>
          <a:lstStyle/>
          <a:p>
            <a:r>
              <a:rPr lang="en-US" sz="3600" dirty="0"/>
              <a:t>And the Word became flesh and lived among us … full of grace and truth.</a:t>
            </a:r>
            <a:endParaRPr lang="en-US" sz="3600" dirty="0">
              <a:cs typeface="Arial" pitchFamily="34" charset="0"/>
            </a:endParaRPr>
          </a:p>
        </p:txBody>
      </p:sp>
      <p:sp>
        <p:nvSpPr>
          <p:cNvPr id="5" name="TextBox 4"/>
          <p:cNvSpPr txBox="1"/>
          <p:nvPr/>
        </p:nvSpPr>
        <p:spPr>
          <a:xfrm>
            <a:off x="59817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1:14ac</a:t>
            </a:r>
          </a:p>
        </p:txBody>
      </p:sp>
    </p:spTree>
    <p:extLst>
      <p:ext uri="{BB962C8B-B14F-4D97-AF65-F5344CB8AC3E}">
        <p14:creationId xmlns:p14="http://schemas.microsoft.com/office/powerpoint/2010/main" val="788030139"/>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Jesus as a Child  -- JESUS MAFA, Cameroon</a:t>
            </a:r>
          </a:p>
        </p:txBody>
      </p:sp>
      <p:pic>
        <p:nvPicPr>
          <p:cNvPr id="2" name="Picture 1">
            <a:extLst>
              <a:ext uri="{FF2B5EF4-FFF2-40B4-BE49-F238E27FC236}">
                <a16:creationId xmlns:a16="http://schemas.microsoft.com/office/drawing/2014/main" id="{D43D820A-23CE-48DC-AC39-07C6E75F58E8}"/>
              </a:ext>
            </a:extLst>
          </p:cNvPr>
          <p:cNvPicPr>
            <a:picLocks noChangeAspect="1"/>
          </p:cNvPicPr>
          <p:nvPr/>
        </p:nvPicPr>
        <p:blipFill>
          <a:blip r:embed="rId2"/>
          <a:stretch>
            <a:fillRect/>
          </a:stretch>
        </p:blipFill>
        <p:spPr>
          <a:xfrm>
            <a:off x="1524000" y="239486"/>
            <a:ext cx="9160386" cy="6085114"/>
          </a:xfrm>
          <a:prstGeom prst="rect">
            <a:avLst/>
          </a:prstGeom>
        </p:spPr>
      </p:pic>
    </p:spTree>
    <p:extLst>
      <p:ext uri="{BB962C8B-B14F-4D97-AF65-F5344CB8AC3E}">
        <p14:creationId xmlns:p14="http://schemas.microsoft.com/office/powerpoint/2010/main" val="3036799198"/>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www.JohnAugustSwanson.com - copyright 1997 by John August Swanson</a:t>
            </a:r>
          </a:p>
          <a:p>
            <a:pPr>
              <a:buNone/>
            </a:pPr>
            <a:r>
              <a:rPr lang="en-US" sz="1600" dirty="0"/>
              <a:t>https://</a:t>
            </a:r>
            <a:r>
              <a:rPr lang="en-US" sz="1600" dirty="0" err="1"/>
              <a:t>commons.wikimedia.org</a:t>
            </a:r>
            <a:r>
              <a:rPr lang="en-US" sz="1600" dirty="0"/>
              <a:t>/wiki/File:Auguste_Renoir_-_Snow-covered_Landscape_-_Google_Art_Project.jpg</a:t>
            </a:r>
          </a:p>
          <a:p>
            <a:pPr>
              <a:buNone/>
            </a:pPr>
            <a:r>
              <a:rPr lang="en-US" sz="1600" dirty="0"/>
              <a:t>http://</a:t>
            </a:r>
            <a:r>
              <a:rPr lang="en-US" sz="1600" dirty="0" err="1"/>
              <a:t>www.flickr.com</a:t>
            </a:r>
            <a:r>
              <a:rPr lang="en-US" sz="1600" dirty="0"/>
              <a:t>/photos/</a:t>
            </a:r>
            <a:r>
              <a:rPr lang="en-US" sz="1600" dirty="0" err="1"/>
              <a:t>tomasz_tuszko</a:t>
            </a:r>
            <a:r>
              <a:rPr lang="en-US" sz="1600" dirty="0"/>
              <a:t>/68776812/</a:t>
            </a:r>
          </a:p>
          <a:p>
            <a:pPr>
              <a:buNone/>
            </a:pPr>
            <a:r>
              <a:rPr lang="en-US" sz="1600" dirty="0"/>
              <a:t>https://www.flickr.com/photos/seth_drum/34308713902 - Seth Drum</a:t>
            </a:r>
          </a:p>
          <a:p>
            <a:pPr>
              <a:buNone/>
            </a:pPr>
            <a:r>
              <a:rPr lang="en-US" sz="1600" dirty="0"/>
              <a:t>Estate of Frank Wesley, http://www.frankwesleyart.com/main_page.htm</a:t>
            </a:r>
          </a:p>
          <a:p>
            <a:pPr>
              <a:buNone/>
            </a:pPr>
            <a:r>
              <a:rPr lang="en-US" sz="1600" dirty="0"/>
              <a:t>http://www.flickr.com/photos/heartlover1717/4141462290/</a:t>
            </a:r>
          </a:p>
          <a:p>
            <a:pPr>
              <a:buNone/>
            </a:pPr>
            <a:r>
              <a:rPr lang="en-US" sz="1600" dirty="0"/>
              <a:t>http://diglib.library.vanderbilt.edu/act-imagelink.pl?RC=48304</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extLst>
      <p:ext uri="{BB962C8B-B14F-4D97-AF65-F5344CB8AC3E}">
        <p14:creationId xmlns:p14="http://schemas.microsoft.com/office/powerpoint/2010/main" val="1504453386"/>
      </p:ext>
    </p:extLst>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00200"/>
            <a:ext cx="7467600" cy="2862322"/>
          </a:xfrm>
          <a:prstGeom prst="rect">
            <a:avLst/>
          </a:prstGeom>
        </p:spPr>
        <p:txBody>
          <a:bodyPr wrap="square">
            <a:spAutoFit/>
          </a:bodyPr>
          <a:lstStyle/>
          <a:p>
            <a:r>
              <a:rPr lang="en-US" sz="3600" dirty="0"/>
              <a:t>Then shall the young women rejoice in the dance, and the young men and the old shall be merry. I will turn their mourning into joy, I will comfort them, and give them gladness for sorrow.</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Jeremiah 31:13</a:t>
            </a: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458200" cy="338554"/>
          </a:xfrm>
          <a:prstGeom prst="rect">
            <a:avLst/>
          </a:prstGeom>
          <a:noFill/>
        </p:spPr>
        <p:txBody>
          <a:bodyPr wrap="square" rtlCol="0">
            <a:spAutoFit/>
          </a:bodyPr>
          <a:lstStyle/>
          <a:p>
            <a:pPr algn="ctr"/>
            <a:r>
              <a:rPr lang="en-US" sz="1600" dirty="0">
                <a:solidFill>
                  <a:schemeClr val="tx1">
                    <a:lumMod val="95000"/>
                  </a:schemeClr>
                </a:solidFill>
              </a:rPr>
              <a:t>Celebration  --  John August Swanson, Los Angeles, CA</a:t>
            </a:r>
          </a:p>
        </p:txBody>
      </p:sp>
      <p:pic>
        <p:nvPicPr>
          <p:cNvPr id="4" name="Picture 3">
            <a:extLst>
              <a:ext uri="{FF2B5EF4-FFF2-40B4-BE49-F238E27FC236}">
                <a16:creationId xmlns:a16="http://schemas.microsoft.com/office/drawing/2014/main" id="{67CB8EFC-AB75-4684-B97F-777C826B51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
            <a:ext cx="8885712" cy="6335183"/>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00200"/>
            <a:ext cx="6858000" cy="2308324"/>
          </a:xfrm>
          <a:prstGeom prst="rect">
            <a:avLst/>
          </a:prstGeom>
        </p:spPr>
        <p:txBody>
          <a:bodyPr wrap="square">
            <a:spAutoFit/>
          </a:bodyPr>
          <a:lstStyle/>
          <a:p>
            <a:r>
              <a:rPr lang="en-US" sz="3600" dirty="0"/>
              <a:t>He gives snow like wool; he scatters frost like ashes …</a:t>
            </a:r>
          </a:p>
          <a:p>
            <a:r>
              <a:rPr lang="en-US" sz="3600" dirty="0"/>
              <a:t>He sends out his word, and melts them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147:16, </a:t>
            </a:r>
            <a:r>
              <a:rPr lang="en-US" sz="2400" dirty="0" err="1">
                <a:solidFill>
                  <a:schemeClr val="tx1">
                    <a:lumMod val="95000"/>
                  </a:schemeClr>
                </a:solidFill>
              </a:rPr>
              <a:t>18a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12468"/>
            <a:ext cx="8763000" cy="338554"/>
          </a:xfrm>
          <a:prstGeom prst="rect">
            <a:avLst/>
          </a:prstGeom>
          <a:noFill/>
        </p:spPr>
        <p:txBody>
          <a:bodyPr wrap="square" rtlCol="0">
            <a:spAutoFit/>
          </a:bodyPr>
          <a:lstStyle/>
          <a:p>
            <a:pPr algn="ctr"/>
            <a:r>
              <a:rPr lang="en-US" sz="1600" dirty="0">
                <a:solidFill>
                  <a:schemeClr val="tx1">
                    <a:lumMod val="95000"/>
                  </a:schemeClr>
                </a:solidFill>
              </a:rPr>
              <a:t>Snow-covered Landscape  --  Pierre-Auguste Renoir, </a:t>
            </a:r>
            <a:r>
              <a:rPr lang="en-US" sz="1600" dirty="0" err="1">
                <a:solidFill>
                  <a:schemeClr val="tx1">
                    <a:lumMod val="95000"/>
                  </a:schemeClr>
                </a:solidFill>
              </a:rPr>
              <a:t>Musee</a:t>
            </a:r>
            <a:r>
              <a:rPr lang="en-US" sz="1600" dirty="0">
                <a:solidFill>
                  <a:schemeClr val="tx1">
                    <a:lumMod val="95000"/>
                  </a:schemeClr>
                </a:solidFill>
              </a:rPr>
              <a:t> de </a:t>
            </a:r>
            <a:r>
              <a:rPr lang="en-US" sz="1600" dirty="0" err="1">
                <a:solidFill>
                  <a:schemeClr val="tx1">
                    <a:lumMod val="95000"/>
                  </a:schemeClr>
                </a:solidFill>
              </a:rPr>
              <a:t>l'Orangerie</a:t>
            </a:r>
            <a:r>
              <a:rPr lang="en-US" sz="1600" dirty="0">
                <a:solidFill>
                  <a:schemeClr val="tx1">
                    <a:lumMod val="95000"/>
                  </a:schemeClr>
                </a:solidFill>
              </a:rPr>
              <a:t>, Paris, France</a:t>
            </a:r>
          </a:p>
        </p:txBody>
      </p:sp>
      <p:pic>
        <p:nvPicPr>
          <p:cNvPr id="3" name="Picture 2">
            <a:extLst>
              <a:ext uri="{FF2B5EF4-FFF2-40B4-BE49-F238E27FC236}">
                <a16:creationId xmlns:a16="http://schemas.microsoft.com/office/drawing/2014/main" id="{2969B8D1-018E-4F50-B1CA-61D21094EC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61052"/>
            <a:ext cx="8082260" cy="6263548"/>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828800"/>
            <a:ext cx="6324600" cy="1754326"/>
          </a:xfrm>
          <a:prstGeom prst="rect">
            <a:avLst/>
          </a:prstGeom>
        </p:spPr>
        <p:txBody>
          <a:bodyPr wrap="square">
            <a:spAutoFit/>
          </a:bodyPr>
          <a:lstStyle/>
          <a:p>
            <a:r>
              <a:rPr lang="en-US" sz="3600" dirty="0"/>
              <a:t>In him you also … were marked with the seal of the promised Holy Spirit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Ephesians </a:t>
            </a:r>
            <a:r>
              <a:rPr lang="en-US" sz="2400" dirty="0" err="1">
                <a:solidFill>
                  <a:schemeClr val="tx1">
                    <a:lumMod val="95000"/>
                  </a:schemeClr>
                </a:solidFill>
              </a:rPr>
              <a:t>1:13ac</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51384"/>
            <a:ext cx="2514600" cy="1354217"/>
          </a:xfrm>
          <a:prstGeom prst="rect">
            <a:avLst/>
          </a:prstGeom>
          <a:noFill/>
        </p:spPr>
        <p:txBody>
          <a:bodyPr wrap="square" rtlCol="0">
            <a:spAutoFit/>
          </a:bodyPr>
          <a:lstStyle/>
          <a:p>
            <a:pPr algn="ctr"/>
            <a:r>
              <a:rPr lang="en-US" sz="1600" dirty="0">
                <a:solidFill>
                  <a:schemeClr val="tx1">
                    <a:lumMod val="95000"/>
                  </a:schemeClr>
                </a:solidFill>
              </a:rPr>
              <a:t>Holy Spirit with the Child Jesus and Mary and Joseph</a:t>
            </a:r>
          </a:p>
          <a:p>
            <a:pPr algn="ctr"/>
            <a:endParaRPr lang="en-US" sz="1600" dirty="0">
              <a:solidFill>
                <a:schemeClr val="tx1">
                  <a:lumMod val="95000"/>
                </a:schemeClr>
              </a:solidFill>
            </a:endParaRPr>
          </a:p>
          <a:p>
            <a:pPr algn="ctr"/>
            <a:r>
              <a:rPr lang="en-US" sz="1600" dirty="0">
                <a:solidFill>
                  <a:schemeClr val="tx1">
                    <a:lumMod val="95000"/>
                  </a:schemeClr>
                </a:solidFill>
              </a:rPr>
              <a:t>Stained glass</a:t>
            </a:r>
          </a:p>
          <a:p>
            <a:pPr algn="ctr"/>
            <a:r>
              <a:rPr lang="en-US" sz="1600" dirty="0">
                <a:solidFill>
                  <a:schemeClr val="tx1">
                    <a:lumMod val="95000"/>
                  </a:schemeClr>
                </a:solidFill>
              </a:rPr>
              <a:t>Warsaw, Poland</a:t>
            </a:r>
          </a:p>
        </p:txBody>
      </p:sp>
      <p:pic>
        <p:nvPicPr>
          <p:cNvPr id="2" name="Picture 1">
            <a:extLst>
              <a:ext uri="{FF2B5EF4-FFF2-40B4-BE49-F238E27FC236}">
                <a16:creationId xmlns:a16="http://schemas.microsoft.com/office/drawing/2014/main" id="{20A39118-127F-4AA2-89DE-33B9240BDC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4401" y="304800"/>
            <a:ext cx="5618121" cy="6324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In the beginning was the Word, and the Word was with God, </a:t>
            </a:r>
          </a:p>
          <a:p>
            <a:r>
              <a:rPr lang="en-US" sz="3600" dirty="0"/>
              <a:t>and the Word was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1:1</a:t>
            </a:r>
          </a:p>
        </p:txBody>
      </p:sp>
    </p:spTree>
    <p:extLst>
      <p:ext uri="{BB962C8B-B14F-4D97-AF65-F5344CB8AC3E}">
        <p14:creationId xmlns:p14="http://schemas.microsoft.com/office/powerpoint/2010/main" val="2873226574"/>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God’s Authority – “In the beginning …” – Seth Drum, graphic art</a:t>
            </a:r>
          </a:p>
        </p:txBody>
      </p:sp>
      <p:pic>
        <p:nvPicPr>
          <p:cNvPr id="3" name="Picture 2">
            <a:extLst>
              <a:ext uri="{FF2B5EF4-FFF2-40B4-BE49-F238E27FC236}">
                <a16:creationId xmlns:a16="http://schemas.microsoft.com/office/drawing/2014/main" id="{13AC82C8-A71A-413D-AE1C-80F3A1B75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4964"/>
            <a:ext cx="9144000" cy="5148072"/>
          </a:xfrm>
          <a:prstGeom prst="rect">
            <a:avLst/>
          </a:prstGeom>
        </p:spPr>
      </p:pic>
    </p:spTree>
    <p:extLst>
      <p:ext uri="{BB962C8B-B14F-4D97-AF65-F5344CB8AC3E}">
        <p14:creationId xmlns:p14="http://schemas.microsoft.com/office/powerpoint/2010/main" val="165738645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192</TotalTime>
  <Words>465</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First Sunday after Christmas Day Year A</vt:lpstr>
      <vt:lpstr>Second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after Christmas Day</dc:title>
  <dc:creator>Anne</dc:creator>
  <cp:lastModifiedBy>Anne Richardson</cp:lastModifiedBy>
  <cp:revision>76</cp:revision>
  <dcterms:created xsi:type="dcterms:W3CDTF">2016-08-31T16:46:43Z</dcterms:created>
  <dcterms:modified xsi:type="dcterms:W3CDTF">2022-10-11T14:11:04Z</dcterms:modified>
</cp:coreProperties>
</file>