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2" r:id="rId4"/>
    <p:sldId id="383" r:id="rId5"/>
    <p:sldId id="384" r:id="rId6"/>
    <p:sldId id="385" r:id="rId7"/>
    <p:sldId id="386" r:id="rId8"/>
    <p:sldId id="387" r:id="rId9"/>
    <p:sldId id="408" r:id="rId10"/>
    <p:sldId id="409" r:id="rId11"/>
    <p:sldId id="413" r:id="rId12"/>
    <p:sldId id="391" r:id="rId13"/>
    <p:sldId id="392" r:id="rId14"/>
    <p:sldId id="393" r:id="rId15"/>
    <p:sldId id="396" r:id="rId16"/>
    <p:sldId id="395" r:id="rId17"/>
    <p:sldId id="397" r:id="rId18"/>
    <p:sldId id="398" r:id="rId19"/>
    <p:sldId id="399" r:id="rId20"/>
    <p:sldId id="410" r:id="rId21"/>
    <p:sldId id="401" r:id="rId22"/>
    <p:sldId id="411"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2B20"/>
    <a:srgbClr val="3C2B1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547" autoAdjust="0"/>
    <p:restoredTop sz="94660"/>
  </p:normalViewPr>
  <p:slideViewPr>
    <p:cSldViewPr>
      <p:cViewPr varScale="1">
        <p:scale>
          <a:sx n="75" d="100"/>
          <a:sy n="75" d="100"/>
        </p:scale>
        <p:origin x="168" y="7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18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7</a:t>
            </a:fld>
            <a:endParaRPr lang="en-US"/>
          </a:p>
        </p:txBody>
      </p:sp>
    </p:spTree>
    <p:extLst>
      <p:ext uri="{BB962C8B-B14F-4D97-AF65-F5344CB8AC3E}">
        <p14:creationId xmlns:p14="http://schemas.microsoft.com/office/powerpoint/2010/main" val="881902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000" dirty="0">
                <a:solidFill>
                  <a:schemeClr val="bg1"/>
                </a:solidFill>
              </a:rPr>
              <a:t>REIGN OF CHRIST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bg1"/>
                </a:solidFill>
              </a:rPr>
              <a:t>Year B</a:t>
            </a:r>
          </a:p>
        </p:txBody>
      </p:sp>
      <p:sp>
        <p:nvSpPr>
          <p:cNvPr id="4" name="Rectangle 3"/>
          <p:cNvSpPr/>
          <p:nvPr/>
        </p:nvSpPr>
        <p:spPr>
          <a:xfrm>
            <a:off x="1866900" y="5396806"/>
            <a:ext cx="8458200" cy="1384995"/>
          </a:xfrm>
          <a:prstGeom prst="rect">
            <a:avLst/>
          </a:prstGeom>
          <a:solidFill>
            <a:srgbClr val="302B20">
              <a:alpha val="70000"/>
            </a:srgbClr>
          </a:solidFill>
        </p:spPr>
        <p:txBody>
          <a:bodyPr wrap="square">
            <a:spAutoFit/>
          </a:bodyPr>
          <a:lstStyle/>
          <a:p>
            <a:pPr algn="ctr"/>
            <a:r>
              <a:rPr lang="en-US" sz="2800" dirty="0"/>
              <a:t>2 Samuel 23:1-7 and Psalm 132:1-12, (13-18)</a:t>
            </a:r>
          </a:p>
          <a:p>
            <a:pPr algn="ctr"/>
            <a:r>
              <a:rPr lang="en-US" sz="2800" dirty="0"/>
              <a:t>D</a:t>
            </a:r>
            <a:r>
              <a:rPr lang="en-US" sz="2800"/>
              <a:t>aniel </a:t>
            </a:r>
            <a:r>
              <a:rPr lang="en-US" sz="2800" dirty="0"/>
              <a:t>7:9-10, 13-14 and Psalm 93  •  Revelation 1:4b-8  John 18:33-37</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676400"/>
            <a:ext cx="6324600" cy="2308324"/>
          </a:xfrm>
          <a:prstGeom prst="rect">
            <a:avLst/>
          </a:prstGeom>
        </p:spPr>
        <p:txBody>
          <a:bodyPr wrap="square">
            <a:spAutoFit/>
          </a:bodyPr>
          <a:lstStyle/>
          <a:p>
            <a:r>
              <a:rPr lang="en-US" sz="3600" dirty="0"/>
              <a:t>Then Pilate entered the headquarters again, summoned Jesus, and asked him, "Are you the King of the Jews?"</a:t>
            </a: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18:33</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Christ Before Pilate Again  --  </a:t>
            </a:r>
            <a:r>
              <a:rPr lang="en-US" sz="1400" dirty="0" err="1">
                <a:solidFill>
                  <a:schemeClr val="tx1">
                    <a:lumMod val="95000"/>
                  </a:schemeClr>
                </a:solidFill>
              </a:rPr>
              <a:t>Duccio</a:t>
            </a:r>
            <a:r>
              <a:rPr lang="en-US" sz="1400" dirty="0">
                <a:solidFill>
                  <a:schemeClr val="tx1">
                    <a:lumMod val="95000"/>
                  </a:schemeClr>
                </a:solidFill>
              </a:rPr>
              <a:t>, Museo </a:t>
            </a:r>
            <a:r>
              <a:rPr lang="en-US" sz="1400" dirty="0" err="1">
                <a:solidFill>
                  <a:schemeClr val="tx1">
                    <a:lumMod val="95000"/>
                  </a:schemeClr>
                </a:solidFill>
              </a:rPr>
              <a:t>dell'Opera</a:t>
            </a:r>
            <a:r>
              <a:rPr lang="en-US" sz="1400" dirty="0">
                <a:solidFill>
                  <a:schemeClr val="tx1">
                    <a:lumMod val="95000"/>
                  </a:schemeClr>
                </a:solidFill>
              </a:rPr>
              <a:t> del Duomo, Siena, Italy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00A5540F-0CFC-43B5-A189-50C61CE3E314}"/>
              </a:ext>
            </a:extLst>
          </p:cNvPr>
          <p:cNvPicPr>
            <a:picLocks noChangeAspect="1"/>
          </p:cNvPicPr>
          <p:nvPr/>
        </p:nvPicPr>
        <p:blipFill>
          <a:blip r:embed="rId2"/>
          <a:stretch>
            <a:fillRect/>
          </a:stretch>
        </p:blipFill>
        <p:spPr>
          <a:xfrm>
            <a:off x="1905000" y="-1"/>
            <a:ext cx="8458200" cy="6333335"/>
          </a:xfrm>
          <a:prstGeom prst="rect">
            <a:avLst/>
          </a:prstGeom>
        </p:spPr>
      </p:pic>
    </p:spTree>
    <p:extLst>
      <p:ext uri="{BB962C8B-B14F-4D97-AF65-F5344CB8AC3E}">
        <p14:creationId xmlns:p14="http://schemas.microsoft.com/office/powerpoint/2010/main" val="3813313836"/>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705600" cy="1754326"/>
          </a:xfrm>
          <a:prstGeom prst="rect">
            <a:avLst/>
          </a:prstGeom>
        </p:spPr>
        <p:txBody>
          <a:bodyPr wrap="square">
            <a:spAutoFit/>
          </a:bodyPr>
          <a:lstStyle/>
          <a:p>
            <a:r>
              <a:rPr lang="en-US" sz="3600" dirty="0"/>
              <a:t>Jesus answered, "Do you ask this on your own, or did others tell you about me?"</a:t>
            </a:r>
            <a:endParaRPr lang="en-US" sz="3600" dirty="0">
              <a:cs typeface="Arial" pitchFamily="34" charset="0"/>
            </a:endParaRPr>
          </a:p>
        </p:txBody>
      </p:sp>
      <p:sp>
        <p:nvSpPr>
          <p:cNvPr id="5" name="TextBox 4"/>
          <p:cNvSpPr txBox="1"/>
          <p:nvPr/>
        </p:nvSpPr>
        <p:spPr>
          <a:xfrm>
            <a:off x="57150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18:34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0" y="5562600"/>
            <a:ext cx="1447800" cy="954107"/>
          </a:xfrm>
          <a:prstGeom prst="rect">
            <a:avLst/>
          </a:prstGeom>
          <a:noFill/>
        </p:spPr>
        <p:txBody>
          <a:bodyPr wrap="square" rtlCol="0">
            <a:spAutoFit/>
          </a:bodyPr>
          <a:lstStyle/>
          <a:p>
            <a:pPr algn="ctr"/>
            <a:r>
              <a:rPr lang="en-US" sz="1400" dirty="0">
                <a:solidFill>
                  <a:schemeClr val="tx1">
                    <a:lumMod val="95000"/>
                  </a:schemeClr>
                </a:solidFill>
              </a:rPr>
              <a:t>Christ Before Pilate, study</a:t>
            </a:r>
          </a:p>
          <a:p>
            <a:pPr algn="ctr"/>
            <a:endParaRPr lang="en-US" sz="1400" dirty="0">
              <a:solidFill>
                <a:schemeClr val="tx1">
                  <a:lumMod val="95000"/>
                </a:schemeClr>
              </a:solidFill>
            </a:endParaRPr>
          </a:p>
          <a:p>
            <a:pPr algn="ctr"/>
            <a:r>
              <a:rPr lang="en-US" sz="1400" dirty="0" err="1">
                <a:solidFill>
                  <a:schemeClr val="tx1">
                    <a:lumMod val="95000"/>
                  </a:schemeClr>
                </a:solidFill>
              </a:rPr>
              <a:t>Mihály</a:t>
            </a:r>
            <a:r>
              <a:rPr lang="en-US" sz="1400" dirty="0">
                <a:solidFill>
                  <a:schemeClr val="tx1">
                    <a:lumMod val="95000"/>
                  </a:schemeClr>
                </a:solidFill>
              </a:rPr>
              <a:t> </a:t>
            </a:r>
            <a:r>
              <a:rPr lang="en-US" sz="1400" dirty="0" err="1">
                <a:solidFill>
                  <a:schemeClr val="tx1">
                    <a:lumMod val="95000"/>
                  </a:schemeClr>
                </a:solidFill>
              </a:rPr>
              <a:t>Munkácsy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4D35D811-1030-4C8A-9D2B-137B08430F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6076" y="0"/>
            <a:ext cx="5256325"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7010400" cy="2308324"/>
          </a:xfrm>
          <a:prstGeom prst="rect">
            <a:avLst/>
          </a:prstGeom>
        </p:spPr>
        <p:txBody>
          <a:bodyPr wrap="square">
            <a:spAutoFit/>
          </a:bodyPr>
          <a:lstStyle/>
          <a:p>
            <a:r>
              <a:rPr lang="en-US" sz="3600" dirty="0"/>
              <a:t>Pilate replied, "I am not a Jew, am I? Your own nation and the chief priests have handed you over to me. What have you done?"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18:35</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82161"/>
            <a:ext cx="2209800" cy="1323439"/>
          </a:xfrm>
          <a:prstGeom prst="rect">
            <a:avLst/>
          </a:prstGeom>
          <a:noFill/>
        </p:spPr>
        <p:txBody>
          <a:bodyPr wrap="square" rtlCol="0">
            <a:spAutoFit/>
          </a:bodyPr>
          <a:lstStyle/>
          <a:p>
            <a:pPr algn="ctr"/>
            <a:r>
              <a:rPr lang="fr-FR" sz="1200" dirty="0">
                <a:solidFill>
                  <a:schemeClr val="tx1">
                    <a:lumMod val="95000"/>
                  </a:schemeClr>
                </a:solidFill>
              </a:rPr>
              <a:t>Christ and Pilate</a:t>
            </a:r>
          </a:p>
          <a:p>
            <a:pPr algn="ctr"/>
            <a:endParaRPr lang="fr-FR" sz="1200" dirty="0">
              <a:solidFill>
                <a:schemeClr val="tx1">
                  <a:lumMod val="95000"/>
                </a:schemeClr>
              </a:solidFill>
            </a:endParaRPr>
          </a:p>
          <a:p>
            <a:pPr algn="ctr"/>
            <a:r>
              <a:rPr lang="fr-FR" sz="1400" dirty="0">
                <a:solidFill>
                  <a:schemeClr val="tx1">
                    <a:lumMod val="95000"/>
                  </a:schemeClr>
                </a:solidFill>
              </a:rPr>
              <a:t>Musée des beaux-arts et d'archéologie</a:t>
            </a:r>
          </a:p>
          <a:p>
            <a:pPr algn="ctr"/>
            <a:r>
              <a:rPr lang="fr-FR" sz="1400" dirty="0">
                <a:solidFill>
                  <a:schemeClr val="tx1">
                    <a:lumMod val="95000"/>
                  </a:schemeClr>
                </a:solidFill>
              </a:rPr>
              <a:t> Châlons-en-Champagne, France</a:t>
            </a:r>
            <a:endParaRPr lang="en-US" sz="1400" dirty="0">
              <a:solidFill>
                <a:schemeClr val="tx1">
                  <a:lumMod val="95000"/>
                </a:schemeClr>
              </a:solidFill>
            </a:endParaRPr>
          </a:p>
        </p:txBody>
      </p:sp>
      <p:pic>
        <p:nvPicPr>
          <p:cNvPr id="7" name="Picture 6">
            <a:extLst>
              <a:ext uri="{FF2B5EF4-FFF2-40B4-BE49-F238E27FC236}">
                <a16:creationId xmlns:a16="http://schemas.microsoft.com/office/drawing/2014/main" id="{49A2F8D7-2EA1-30A7-FD16-D12E79D955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69233"/>
            <a:ext cx="5094514" cy="6719534"/>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03263"/>
            <a:ext cx="7086600" cy="2862322"/>
          </a:xfrm>
          <a:prstGeom prst="rect">
            <a:avLst/>
          </a:prstGeom>
        </p:spPr>
        <p:txBody>
          <a:bodyPr wrap="square">
            <a:spAutoFit/>
          </a:bodyPr>
          <a:lstStyle/>
          <a:p>
            <a:r>
              <a:rPr lang="en-US" sz="3600" dirty="0"/>
              <a:t>Jesus answered, "My kingdom is not from this world. If my kingdom were from this world, my followers would be fighting to keep me from being handed over … </a:t>
            </a:r>
            <a:endParaRPr lang="en-US" sz="3600" dirty="0">
              <a:cs typeface="Arial" pitchFamily="34" charset="0"/>
            </a:endParaRPr>
          </a:p>
        </p:txBody>
      </p:sp>
      <p:sp>
        <p:nvSpPr>
          <p:cNvPr id="5" name="TextBox 4"/>
          <p:cNvSpPr txBox="1"/>
          <p:nvPr/>
        </p:nvSpPr>
        <p:spPr>
          <a:xfrm>
            <a:off x="5943600" y="4724401"/>
            <a:ext cx="3352800" cy="461665"/>
          </a:xfrm>
          <a:prstGeom prst="rect">
            <a:avLst/>
          </a:prstGeom>
          <a:noFill/>
        </p:spPr>
        <p:txBody>
          <a:bodyPr wrap="square" rtlCol="0">
            <a:spAutoFit/>
          </a:bodyPr>
          <a:lstStyle/>
          <a:p>
            <a:pPr algn="ctr"/>
            <a:r>
              <a:rPr lang="en-US" sz="2400" dirty="0">
                <a:solidFill>
                  <a:schemeClr val="tx1">
                    <a:lumMod val="95000"/>
                  </a:schemeClr>
                </a:solidFill>
              </a:rPr>
              <a:t>John 18:36a</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175468"/>
            <a:ext cx="6705600" cy="1754326"/>
          </a:xfrm>
          <a:prstGeom prst="rect">
            <a:avLst/>
          </a:prstGeom>
        </p:spPr>
        <p:txBody>
          <a:bodyPr wrap="square">
            <a:spAutoFit/>
          </a:bodyPr>
          <a:lstStyle/>
          <a:p>
            <a:r>
              <a:rPr lang="en-US" sz="3600" dirty="0"/>
              <a:t>But as it is, my kingdom is not from here."  Pilate asked him, "So you are a king?"</a:t>
            </a:r>
          </a:p>
        </p:txBody>
      </p:sp>
      <p:sp>
        <p:nvSpPr>
          <p:cNvPr id="5" name="TextBox 4"/>
          <p:cNvSpPr txBox="1"/>
          <p:nvPr/>
        </p:nvSpPr>
        <p:spPr>
          <a:xfrm>
            <a:off x="6066692"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18:38b-37</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The Examination by Pilate  --  James Tissot, Brooklyn Museum, Brooklyn, 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14DC15AC-2C6B-4EE6-A175-619E5391B1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77240"/>
            <a:ext cx="9144000" cy="5303520"/>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752600"/>
            <a:ext cx="7315200" cy="2308324"/>
          </a:xfrm>
          <a:prstGeom prst="rect">
            <a:avLst/>
          </a:prstGeom>
        </p:spPr>
        <p:txBody>
          <a:bodyPr wrap="square">
            <a:spAutoFit/>
          </a:bodyPr>
          <a:lstStyle/>
          <a:p>
            <a:r>
              <a:rPr lang="en-US" sz="3600" dirty="0"/>
              <a:t>Jesus answered, "You say that I am a king. For this I was born, and for this I came into the world, to testify to the truth.</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John 18:37b</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828800"/>
            <a:ext cx="7620000" cy="2308324"/>
          </a:xfrm>
          <a:prstGeom prst="rect">
            <a:avLst/>
          </a:prstGeom>
        </p:spPr>
        <p:txBody>
          <a:bodyPr wrap="square">
            <a:spAutoFit/>
          </a:bodyPr>
          <a:lstStyle/>
          <a:p>
            <a:r>
              <a:rPr lang="en-US" sz="3600" dirty="0"/>
              <a:t>One who rules over people justly … </a:t>
            </a:r>
          </a:p>
          <a:p>
            <a:r>
              <a:rPr lang="en-US" sz="3600" dirty="0"/>
              <a:t>is like the light of morning, like the sun rising on a cloudless morning, gleaming from the rain on the grassy land.</a:t>
            </a:r>
            <a:endParaRPr lang="en-US" sz="3600" dirty="0">
              <a:cs typeface="Arial" pitchFamily="34" charset="0"/>
            </a:endParaRPr>
          </a:p>
        </p:txBody>
      </p:sp>
      <p:sp>
        <p:nvSpPr>
          <p:cNvPr id="4" name="TextBox 3"/>
          <p:cNvSpPr txBox="1"/>
          <p:nvPr/>
        </p:nvSpPr>
        <p:spPr>
          <a:xfrm>
            <a:off x="5715000" y="4724401"/>
            <a:ext cx="3352800" cy="461665"/>
          </a:xfrm>
          <a:prstGeom prst="rect">
            <a:avLst/>
          </a:prstGeom>
          <a:noFill/>
        </p:spPr>
        <p:txBody>
          <a:bodyPr wrap="square" rtlCol="0">
            <a:spAutoFit/>
          </a:bodyPr>
          <a:lstStyle/>
          <a:p>
            <a:pPr algn="ctr"/>
            <a:r>
              <a:rPr lang="en-US" sz="2400" dirty="0">
                <a:solidFill>
                  <a:schemeClr val="tx1">
                    <a:lumMod val="95000"/>
                  </a:schemeClr>
                </a:solidFill>
              </a:rPr>
              <a:t>2 Samuel 23:3b, 4</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5562600"/>
            <a:ext cx="1676400" cy="1169551"/>
          </a:xfrm>
          <a:prstGeom prst="rect">
            <a:avLst/>
          </a:prstGeom>
          <a:noFill/>
        </p:spPr>
        <p:txBody>
          <a:bodyPr wrap="square" rtlCol="0">
            <a:spAutoFit/>
          </a:bodyPr>
          <a:lstStyle/>
          <a:p>
            <a:pPr algn="ctr"/>
            <a:r>
              <a:rPr lang="en-US" sz="1400" dirty="0">
                <a:solidFill>
                  <a:schemeClr val="tx1">
                    <a:lumMod val="95000"/>
                  </a:schemeClr>
                </a:solidFill>
              </a:rPr>
              <a:t>"What is Truth?"</a:t>
            </a:r>
          </a:p>
          <a:p>
            <a:pPr algn="ctr"/>
            <a:endParaRPr lang="en-US" sz="1400" dirty="0">
              <a:solidFill>
                <a:schemeClr val="tx1">
                  <a:lumMod val="95000"/>
                </a:schemeClr>
              </a:solidFill>
            </a:endParaRPr>
          </a:p>
          <a:p>
            <a:pPr algn="ctr"/>
            <a:r>
              <a:rPr lang="en-US" sz="1400" dirty="0">
                <a:solidFill>
                  <a:schemeClr val="tx1">
                    <a:lumMod val="95000"/>
                  </a:schemeClr>
                </a:solidFill>
              </a:rPr>
              <a:t>Nikolai Ge</a:t>
            </a:r>
          </a:p>
          <a:p>
            <a:pPr algn="ctr"/>
            <a:r>
              <a:rPr lang="en-US" sz="1400" dirty="0" err="1">
                <a:solidFill>
                  <a:schemeClr val="tx1">
                    <a:lumMod val="95000"/>
                  </a:schemeClr>
                </a:solidFill>
              </a:rPr>
              <a:t>Tretyakov</a:t>
            </a:r>
            <a:r>
              <a:rPr lang="en-US" sz="1400" dirty="0">
                <a:solidFill>
                  <a:schemeClr val="tx1">
                    <a:lumMod val="95000"/>
                  </a:schemeClr>
                </a:solidFill>
              </a:rPr>
              <a:t> Gallery</a:t>
            </a:r>
          </a:p>
          <a:p>
            <a:pPr algn="ctr"/>
            <a:r>
              <a:rPr lang="en-US" sz="1400" dirty="0">
                <a:solidFill>
                  <a:schemeClr val="tx1">
                    <a:lumMod val="95000"/>
                  </a:schemeClr>
                </a:solidFill>
              </a:rPr>
              <a:t>Moscow, Russia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33374088-01A9-4B61-8537-B8468D91A3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52080" y="0"/>
            <a:ext cx="4996721" cy="6858000"/>
          </a:xfrm>
          <a:prstGeom prst="rect">
            <a:avLst/>
          </a:prstGeom>
        </p:spPr>
      </p:pic>
    </p:spTree>
    <p:extLst>
      <p:ext uri="{BB962C8B-B14F-4D97-AF65-F5344CB8AC3E}">
        <p14:creationId xmlns:p14="http://schemas.microsoft.com/office/powerpoint/2010/main" val="2183359708"/>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1"/>
            <a:ext cx="6934200" cy="1200329"/>
          </a:xfrm>
          <a:prstGeom prst="rect">
            <a:avLst/>
          </a:prstGeom>
        </p:spPr>
        <p:txBody>
          <a:bodyPr wrap="square">
            <a:spAutoFit/>
          </a:bodyPr>
          <a:lstStyle/>
          <a:p>
            <a:r>
              <a:rPr lang="en-US" sz="3600" dirty="0"/>
              <a:t>Everyone who belongs to the truth listens to my voice." </a:t>
            </a:r>
            <a:endParaRPr lang="en-US" sz="3600" dirty="0">
              <a:cs typeface="Arial" pitchFamily="34" charset="0"/>
            </a:endParaRPr>
          </a:p>
        </p:txBody>
      </p:sp>
      <p:sp>
        <p:nvSpPr>
          <p:cNvPr id="5" name="TextBox 4"/>
          <p:cNvSpPr txBox="1"/>
          <p:nvPr/>
        </p:nvSpPr>
        <p:spPr>
          <a:xfrm>
            <a:off x="5867400" y="4038601"/>
            <a:ext cx="3352800" cy="461665"/>
          </a:xfrm>
          <a:prstGeom prst="rect">
            <a:avLst/>
          </a:prstGeom>
          <a:noFill/>
        </p:spPr>
        <p:txBody>
          <a:bodyPr wrap="square" rtlCol="0">
            <a:spAutoFit/>
          </a:bodyPr>
          <a:lstStyle/>
          <a:p>
            <a:pPr algn="ctr"/>
            <a:r>
              <a:rPr lang="en-US" sz="2400" dirty="0">
                <a:solidFill>
                  <a:schemeClr val="tx1">
                    <a:lumMod val="95000"/>
                  </a:schemeClr>
                </a:solidFill>
              </a:rPr>
              <a:t>John 18:37c</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86E731-EE09-4FFD-80DC-DBC48C7844E3}"/>
              </a:ext>
            </a:extLst>
          </p:cNvPr>
          <p:cNvSpPr txBox="1"/>
          <p:nvPr/>
        </p:nvSpPr>
        <p:spPr>
          <a:xfrm>
            <a:off x="1653209" y="5791200"/>
            <a:ext cx="2209800" cy="738664"/>
          </a:xfrm>
          <a:prstGeom prst="rect">
            <a:avLst/>
          </a:prstGeom>
          <a:noFill/>
        </p:spPr>
        <p:txBody>
          <a:bodyPr wrap="square" rtlCol="0">
            <a:spAutoFit/>
          </a:bodyPr>
          <a:lstStyle/>
          <a:p>
            <a:pPr algn="ctr"/>
            <a:r>
              <a:rPr lang="en-US" sz="1400" dirty="0"/>
              <a:t>Sermon on the Mount</a:t>
            </a:r>
          </a:p>
          <a:p>
            <a:pPr algn="ctr"/>
            <a:endParaRPr lang="en-US" sz="1400" dirty="0"/>
          </a:p>
          <a:p>
            <a:pPr algn="ctr"/>
            <a:r>
              <a:rPr lang="en-US" sz="1400" dirty="0"/>
              <a:t>Laura James </a:t>
            </a:r>
          </a:p>
        </p:txBody>
      </p:sp>
      <p:pic>
        <p:nvPicPr>
          <p:cNvPr id="4" name="Picture 3">
            <a:extLst>
              <a:ext uri="{FF2B5EF4-FFF2-40B4-BE49-F238E27FC236}">
                <a16:creationId xmlns:a16="http://schemas.microsoft.com/office/drawing/2014/main" id="{D604B648-6C59-4619-91BE-25FFD2D320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6200" y="33130"/>
            <a:ext cx="6048953" cy="6858000"/>
          </a:xfrm>
          <a:prstGeom prst="rect">
            <a:avLst/>
          </a:prstGeom>
        </p:spPr>
      </p:pic>
    </p:spTree>
    <p:extLst>
      <p:ext uri="{BB962C8B-B14F-4D97-AF65-F5344CB8AC3E}">
        <p14:creationId xmlns:p14="http://schemas.microsoft.com/office/powerpoint/2010/main" val="3231408744"/>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1400" dirty="0"/>
              <a:t>Credits</a:t>
            </a:r>
          </a:p>
        </p:txBody>
      </p:sp>
      <p:sp>
        <p:nvSpPr>
          <p:cNvPr id="3" name="Content Placeholder 2"/>
          <p:cNvSpPr>
            <a:spLocks noGrp="1"/>
          </p:cNvSpPr>
          <p:nvPr>
            <p:ph idx="1"/>
          </p:nvPr>
        </p:nvSpPr>
        <p:spPr>
          <a:xfrm>
            <a:off x="1600200" y="609600"/>
            <a:ext cx="8991600" cy="6248400"/>
          </a:xfrm>
          <a:ln>
            <a:noFill/>
          </a:ln>
        </p:spPr>
        <p:txBody>
          <a:bodyPr>
            <a:noAutofit/>
          </a:bodyPr>
          <a:lstStyle/>
          <a:p>
            <a:pPr>
              <a:buNone/>
            </a:pPr>
            <a:r>
              <a:rPr lang="en-US" sz="1400" dirty="0">
                <a:latin typeface="+mj-lt"/>
              </a:rPr>
              <a:t>New Revised Standard Version Bible, copyright 1989, Division of Christian Education of the National Council of the Churches of Christ in the United States of America. Used by permission. All rights reserved.</a:t>
            </a:r>
          </a:p>
          <a:p>
            <a:pPr>
              <a:buNone/>
            </a:pPr>
            <a:endParaRPr lang="en-US" sz="1400" dirty="0">
              <a:latin typeface="+mj-lt"/>
            </a:endParaRPr>
          </a:p>
          <a:p>
            <a:pPr>
              <a:buNone/>
            </a:pPr>
            <a:r>
              <a:rPr lang="en-US" sz="1400" dirty="0">
                <a:latin typeface="+mj-lt"/>
              </a:rPr>
              <a:t>https://commons.wikimedia.org/wiki/File:Georgia_O%27Keeffe,_Sunrise,_watercolor,_1916.tif</a:t>
            </a:r>
          </a:p>
          <a:p>
            <a:pPr>
              <a:buNone/>
            </a:pPr>
            <a:r>
              <a:rPr lang="en-US" sz="1400" dirty="0">
                <a:latin typeface="+mj-lt"/>
              </a:rPr>
              <a:t>https://commons.wikimedia.org/wiki/File:The_Ancient_of_Days_-_etching_with_pen_%26_ink_wc_Whitworth_Art_Gallery_The_University_of_Manchester_UK_The_Bridgeman_Art_Library.jpg</a:t>
            </a:r>
          </a:p>
          <a:p>
            <a:pPr>
              <a:buNone/>
            </a:pPr>
            <a:r>
              <a:rPr lang="en-US" sz="1400" dirty="0">
                <a:latin typeface="+mj-lt"/>
              </a:rPr>
              <a:t>www.JohnAugustSwanson.com – copyright 1974 by John August Swanson, Serigraph 17 ½” x 18 ½”, with permission</a:t>
            </a:r>
          </a:p>
          <a:p>
            <a:pPr>
              <a:buNone/>
            </a:pPr>
            <a:r>
              <a:rPr lang="en-US" sz="1400" dirty="0">
                <a:latin typeface="+mj-lt"/>
              </a:rPr>
              <a:t>https://commons.wikimedia.org/wiki/File:Catacombes_chr%C3%A9tiennes,_Sousse,_23_septembre_2013,_(24).jpg- Habib </a:t>
            </a:r>
            <a:r>
              <a:rPr lang="en-US" sz="1400" dirty="0" err="1">
                <a:latin typeface="+mj-lt"/>
              </a:rPr>
              <a:t>M’henni</a:t>
            </a:r>
            <a:endParaRPr lang="en-US" sz="1400" dirty="0">
              <a:latin typeface="+mj-lt"/>
            </a:endParaRPr>
          </a:p>
          <a:p>
            <a:pPr>
              <a:buNone/>
            </a:pPr>
            <a:r>
              <a:rPr lang="en-US" sz="1400" dirty="0">
                <a:latin typeface="+mj-lt"/>
              </a:rPr>
              <a:t>https://commons.wikimedia.org/wiki/File:Duccio_di_Buoninsegna_-_Christ_Before_Pilate_Again_(detail)_-_WGA06806.jpg</a:t>
            </a:r>
          </a:p>
          <a:p>
            <a:pPr>
              <a:buNone/>
            </a:pPr>
            <a:r>
              <a:rPr lang="en-US" sz="1400" dirty="0">
                <a:latin typeface="+mj-lt"/>
              </a:rPr>
              <a:t>https://commons.wikimedia.org/wiki/File:Munkacsy_jesus.jpg</a:t>
            </a:r>
          </a:p>
          <a:p>
            <a:pPr>
              <a:buNone/>
            </a:pPr>
            <a:r>
              <a:rPr lang="en-US" sz="1400" dirty="0">
                <a:latin typeface="+mj-lt"/>
              </a:rPr>
              <a:t>https://commons.wikimedia.org/wiki/File:Christ_et_Pilate_9098.JPG</a:t>
            </a:r>
          </a:p>
          <a:p>
            <a:pPr>
              <a:buNone/>
            </a:pPr>
            <a:r>
              <a:rPr lang="en-US" sz="1400" dirty="0">
                <a:latin typeface="+mj-lt"/>
              </a:rPr>
              <a:t>https://commons.wikimedia.org/wiki/File:Jesus_Before_Pilate,_First_Interview.jpg</a:t>
            </a:r>
          </a:p>
          <a:p>
            <a:pPr>
              <a:buNone/>
            </a:pPr>
            <a:r>
              <a:rPr lang="en-US" sz="1400" dirty="0">
                <a:latin typeface="+mj-lt"/>
              </a:rPr>
              <a:t>https://commons.wikimedia.org/wiki/File:What_is_truth.jpg</a:t>
            </a:r>
          </a:p>
          <a:p>
            <a:pPr>
              <a:buNone/>
            </a:pPr>
            <a:r>
              <a:rPr lang="en-US" sz="1400" dirty="0">
                <a:latin typeface="+mj-lt"/>
              </a:rPr>
              <a:t>https://www.laurajamesart.com/collections/religious/</a:t>
            </a:r>
          </a:p>
          <a:p>
            <a:pPr>
              <a:buNone/>
            </a:pPr>
            <a:endParaRPr lang="en-US" sz="1400" dirty="0">
              <a:latin typeface="+mj-lt"/>
            </a:endParaRPr>
          </a:p>
          <a:p>
            <a:pPr>
              <a:buNone/>
            </a:pPr>
            <a:r>
              <a:rPr lang="en-US" sz="1400" dirty="0">
                <a:latin typeface="+mj-lt"/>
              </a:rPr>
              <a:t>Additional descriptions can be found at the Art in the Christian Tradition image library, a service of the Vanderbilt Divinity Library, http://diglib.library.vanderbilt.edu/.  All images available via Creative Commons 3.0 License.</a:t>
            </a:r>
          </a:p>
          <a:p>
            <a:endParaRPr lang="en-US" sz="1400" dirty="0">
              <a:latin typeface="+mj-lt"/>
            </a:endParaRPr>
          </a:p>
          <a:p>
            <a:endParaRPr lang="en-US" sz="1400" dirty="0">
              <a:latin typeface="+mj-lt"/>
            </a:endParaRPr>
          </a:p>
          <a:p>
            <a:endParaRPr lang="en-US" sz="1400" dirty="0">
              <a:latin typeface="+mj-lt"/>
            </a:endParaRPr>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499" y="6307723"/>
            <a:ext cx="8763000" cy="307777"/>
          </a:xfrm>
          <a:prstGeom prst="rect">
            <a:avLst/>
          </a:prstGeom>
          <a:noFill/>
        </p:spPr>
        <p:txBody>
          <a:bodyPr wrap="square" rtlCol="0">
            <a:spAutoFit/>
          </a:bodyPr>
          <a:lstStyle/>
          <a:p>
            <a:pPr algn="ctr"/>
            <a:r>
              <a:rPr lang="en-US" sz="1400" dirty="0">
                <a:solidFill>
                  <a:schemeClr val="tx1">
                    <a:lumMod val="95000"/>
                  </a:schemeClr>
                </a:solidFill>
              </a:rPr>
              <a:t>Sunrise  --  Georgia O'Keeffe, Watercolor, 1916</a:t>
            </a:r>
          </a:p>
        </p:txBody>
      </p:sp>
      <p:pic>
        <p:nvPicPr>
          <p:cNvPr id="2" name="Picture 1">
            <a:extLst>
              <a:ext uri="{FF2B5EF4-FFF2-40B4-BE49-F238E27FC236}">
                <a16:creationId xmlns:a16="http://schemas.microsoft.com/office/drawing/2014/main" id="{E210DE86-4A3B-4694-B87C-D3B0ECA98C1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14638" y="381000"/>
            <a:ext cx="6481763" cy="561975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6858000" cy="2308324"/>
          </a:xfrm>
          <a:prstGeom prst="rect">
            <a:avLst/>
          </a:prstGeom>
        </p:spPr>
        <p:txBody>
          <a:bodyPr wrap="square">
            <a:spAutoFit/>
          </a:bodyPr>
          <a:lstStyle/>
          <a:p>
            <a:r>
              <a:rPr lang="en-US" sz="3600" dirty="0"/>
              <a:t>an Ancient One took his throne, … the hair of his head like pure wool; his throne was fiery flames, and its wheels were burning fire.</a:t>
            </a:r>
          </a:p>
        </p:txBody>
      </p:sp>
      <p:sp>
        <p:nvSpPr>
          <p:cNvPr id="5" name="TextBox 4"/>
          <p:cNvSpPr txBox="1"/>
          <p:nvPr/>
        </p:nvSpPr>
        <p:spPr>
          <a:xfrm>
            <a:off x="5811456" y="4572001"/>
            <a:ext cx="3352800" cy="461665"/>
          </a:xfrm>
          <a:prstGeom prst="rect">
            <a:avLst/>
          </a:prstGeom>
          <a:noFill/>
        </p:spPr>
        <p:txBody>
          <a:bodyPr wrap="square" rtlCol="0">
            <a:spAutoFit/>
          </a:bodyPr>
          <a:lstStyle/>
          <a:p>
            <a:pPr algn="ctr"/>
            <a:r>
              <a:rPr lang="en-US" sz="2400" dirty="0">
                <a:solidFill>
                  <a:schemeClr val="tx1">
                    <a:lumMod val="95000"/>
                  </a:schemeClr>
                </a:solidFill>
              </a:rPr>
              <a:t>Daniel 7:9b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4800600"/>
            <a:ext cx="1295400" cy="1815882"/>
          </a:xfrm>
          <a:prstGeom prst="rect">
            <a:avLst/>
          </a:prstGeom>
          <a:noFill/>
        </p:spPr>
        <p:txBody>
          <a:bodyPr wrap="square" rtlCol="0">
            <a:spAutoFit/>
          </a:bodyPr>
          <a:lstStyle/>
          <a:p>
            <a:pPr algn="ctr"/>
            <a:r>
              <a:rPr lang="en-US" sz="1400" dirty="0">
                <a:solidFill>
                  <a:schemeClr val="tx1">
                    <a:lumMod val="95000"/>
                  </a:schemeClr>
                </a:solidFill>
              </a:rPr>
              <a:t>Ancient of Days</a:t>
            </a:r>
          </a:p>
          <a:p>
            <a:pPr algn="ctr"/>
            <a:endParaRPr lang="en-US" sz="1400" dirty="0">
              <a:solidFill>
                <a:schemeClr val="tx1">
                  <a:lumMod val="95000"/>
                </a:schemeClr>
              </a:solidFill>
            </a:endParaRPr>
          </a:p>
          <a:p>
            <a:pPr algn="ctr"/>
            <a:r>
              <a:rPr lang="en-US" sz="1400" dirty="0">
                <a:solidFill>
                  <a:schemeClr val="tx1">
                    <a:lumMod val="95000"/>
                  </a:schemeClr>
                </a:solidFill>
              </a:rPr>
              <a:t>William Blake</a:t>
            </a:r>
          </a:p>
          <a:p>
            <a:pPr algn="ctr"/>
            <a:r>
              <a:rPr lang="en-US" sz="1400" dirty="0">
                <a:solidFill>
                  <a:schemeClr val="tx1">
                    <a:lumMod val="95000"/>
                  </a:schemeClr>
                </a:solidFill>
              </a:rPr>
              <a:t>Whitworth Institute</a:t>
            </a:r>
          </a:p>
          <a:p>
            <a:pPr algn="ctr"/>
            <a:r>
              <a:rPr lang="en-US" sz="1400" dirty="0">
                <a:solidFill>
                  <a:schemeClr val="tx1">
                    <a:lumMod val="95000"/>
                  </a:schemeClr>
                </a:solidFill>
              </a:rPr>
              <a:t>Manchester, England</a:t>
            </a:r>
          </a:p>
        </p:txBody>
      </p:sp>
      <p:pic>
        <p:nvPicPr>
          <p:cNvPr id="2" name="Picture 1">
            <a:extLst>
              <a:ext uri="{FF2B5EF4-FFF2-40B4-BE49-F238E27FC236}">
                <a16:creationId xmlns:a16="http://schemas.microsoft.com/office/drawing/2014/main" id="{B78BFF01-A282-4462-831A-35A3E6FD64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6648" y="0"/>
            <a:ext cx="4896353"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6881192" cy="1754326"/>
          </a:xfrm>
          <a:prstGeom prst="rect">
            <a:avLst/>
          </a:prstGeom>
        </p:spPr>
        <p:txBody>
          <a:bodyPr wrap="square">
            <a:spAutoFit/>
          </a:bodyPr>
          <a:lstStyle/>
          <a:p>
            <a:r>
              <a:rPr lang="en-US" sz="3600" dirty="0"/>
              <a:t>The floods have lifted up, O LORD, the floods have lifted up their voice; the floods lift up their roaring.</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93:3</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0680" y="5334000"/>
            <a:ext cx="1676400" cy="1384995"/>
          </a:xfrm>
          <a:prstGeom prst="rect">
            <a:avLst/>
          </a:prstGeom>
          <a:noFill/>
        </p:spPr>
        <p:txBody>
          <a:bodyPr wrap="square" rtlCol="0">
            <a:spAutoFit/>
          </a:bodyPr>
          <a:lstStyle/>
          <a:p>
            <a:pPr algn="ctr"/>
            <a:r>
              <a:rPr lang="en-US" sz="1400" dirty="0">
                <a:solidFill>
                  <a:schemeClr val="tx1">
                    <a:lumMod val="95000"/>
                  </a:schemeClr>
                </a:solidFill>
              </a:rPr>
              <a:t>The Waters Recede</a:t>
            </a:r>
          </a:p>
          <a:p>
            <a:pPr algn="ctr"/>
            <a:endParaRPr lang="en-US" sz="1400" dirty="0">
              <a:solidFill>
                <a:schemeClr val="tx1">
                  <a:lumMod val="95000"/>
                </a:schemeClr>
              </a:solidFill>
            </a:endParaRPr>
          </a:p>
          <a:p>
            <a:pPr algn="ctr"/>
            <a:r>
              <a:rPr lang="en-US" sz="1400" dirty="0">
                <a:solidFill>
                  <a:schemeClr val="tx1">
                    <a:lumMod val="95000"/>
                  </a:schemeClr>
                </a:solidFill>
              </a:rPr>
              <a:t>Noah Triptych</a:t>
            </a:r>
          </a:p>
          <a:p>
            <a:pPr algn="ctr"/>
            <a:r>
              <a:rPr lang="en-US" sz="1400" dirty="0">
                <a:solidFill>
                  <a:schemeClr val="tx1">
                    <a:lumMod val="95000"/>
                  </a:schemeClr>
                </a:solidFill>
              </a:rPr>
              <a:t>John August Swanson</a:t>
            </a:r>
          </a:p>
          <a:p>
            <a:pPr algn="ctr"/>
            <a:r>
              <a:rPr lang="en-US" sz="1400" dirty="0">
                <a:solidFill>
                  <a:schemeClr val="tx1">
                    <a:lumMod val="95000"/>
                  </a:schemeClr>
                </a:solidFill>
              </a:rPr>
              <a:t>Serigraph, 1974</a:t>
            </a:r>
          </a:p>
        </p:txBody>
      </p:sp>
      <p:pic>
        <p:nvPicPr>
          <p:cNvPr id="3" name="Picture 2">
            <a:extLst>
              <a:ext uri="{FF2B5EF4-FFF2-40B4-BE49-F238E27FC236}">
                <a16:creationId xmlns:a16="http://schemas.microsoft.com/office/drawing/2014/main" id="{D8FF2BEE-4F14-4D09-AACB-B3DED5CEC5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29000" y="9084"/>
            <a:ext cx="7132320" cy="6848917"/>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7086600" cy="2308324"/>
          </a:xfrm>
          <a:prstGeom prst="rect">
            <a:avLst/>
          </a:prstGeom>
        </p:spPr>
        <p:txBody>
          <a:bodyPr wrap="square">
            <a:spAutoFit/>
          </a:bodyPr>
          <a:lstStyle/>
          <a:p>
            <a:r>
              <a:rPr lang="en-US" sz="3600" dirty="0"/>
              <a:t>"I am the Alpha and the Omega," says the Lord God, who is and who was and who is to come, the Almighty.</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1:8</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334001"/>
            <a:ext cx="2209800" cy="1169551"/>
          </a:xfrm>
          <a:prstGeom prst="rect">
            <a:avLst/>
          </a:prstGeom>
          <a:noFill/>
        </p:spPr>
        <p:txBody>
          <a:bodyPr wrap="square" rtlCol="0">
            <a:spAutoFit/>
          </a:bodyPr>
          <a:lstStyle/>
          <a:p>
            <a:pPr algn="ctr"/>
            <a:r>
              <a:rPr lang="en-US" sz="1400" dirty="0">
                <a:solidFill>
                  <a:schemeClr val="tx1">
                    <a:lumMod val="95000"/>
                  </a:schemeClr>
                </a:solidFill>
              </a:rPr>
              <a:t>Christ Monogram with Alpha and Omega</a:t>
            </a:r>
          </a:p>
          <a:p>
            <a:pPr algn="ctr"/>
            <a:endParaRPr lang="en-US" sz="1400" dirty="0">
              <a:solidFill>
                <a:schemeClr val="tx1">
                  <a:lumMod val="95000"/>
                </a:schemeClr>
              </a:solidFill>
            </a:endParaRPr>
          </a:p>
          <a:p>
            <a:pPr algn="ctr"/>
            <a:r>
              <a:rPr lang="en-US" sz="1400" dirty="0">
                <a:solidFill>
                  <a:schemeClr val="tx1">
                    <a:lumMod val="95000"/>
                  </a:schemeClr>
                </a:solidFill>
              </a:rPr>
              <a:t>Christian Catacombs </a:t>
            </a:r>
          </a:p>
          <a:p>
            <a:pPr algn="ctr"/>
            <a:r>
              <a:rPr lang="en-US" sz="1400" dirty="0">
                <a:solidFill>
                  <a:schemeClr val="tx1">
                    <a:lumMod val="95000"/>
                  </a:schemeClr>
                </a:solidFill>
              </a:rPr>
              <a:t>Sousse, Tunisia</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EF77FD71-671D-4CB2-A2E7-A732A903CD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6960" y="0"/>
            <a:ext cx="6764840"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356</TotalTime>
  <Words>787</Words>
  <Application>Microsoft Office PowerPoint</Application>
  <PresentationFormat>Widescreen</PresentationFormat>
  <Paragraphs>76</Paragraphs>
  <Slides>23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First Sunday after Christmas Day Year A</vt:lpstr>
      <vt:lpstr>REIGN OF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110</cp:revision>
  <dcterms:created xsi:type="dcterms:W3CDTF">2016-08-31T16:46:43Z</dcterms:created>
  <dcterms:modified xsi:type="dcterms:W3CDTF">2022-11-01T16:21:46Z</dcterms:modified>
</cp:coreProperties>
</file>