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54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2105D-8AB1-44CF-BE70-88B43A8AB28D}" v="3" dt="2023-10-12T16:18:16.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5BB2105D-8AB1-44CF-BE70-88B43A8AB28D}"/>
    <pc:docChg chg="modSld">
      <pc:chgData name="Charlotte Lew" userId="" providerId="" clId="Web-{5BB2105D-8AB1-44CF-BE70-88B43A8AB28D}" dt="2023-10-12T16:18:16.006" v="2" actId="20577"/>
      <pc:docMkLst>
        <pc:docMk/>
      </pc:docMkLst>
      <pc:sldChg chg="modSp">
        <pc:chgData name="Charlotte Lew" userId="" providerId="" clId="Web-{5BB2105D-8AB1-44CF-BE70-88B43A8AB28D}" dt="2023-10-12T16:18:16.006" v="2" actId="20577"/>
        <pc:sldMkLst>
          <pc:docMk/>
          <pc:sldMk cId="0" sldId="256"/>
        </pc:sldMkLst>
        <pc:spChg chg="mod">
          <ac:chgData name="Charlotte Lew" userId="" providerId="" clId="Web-{5BB2105D-8AB1-44CF-BE70-88B43A8AB28D}" dt="2023-10-12T16:18:16.006" v="2"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60387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15</a:t>
            </a:fld>
            <a:endParaRPr lang="en-US"/>
          </a:p>
        </p:txBody>
      </p:sp>
    </p:spTree>
    <p:extLst>
      <p:ext uri="{BB962C8B-B14F-4D97-AF65-F5344CB8AC3E}">
        <p14:creationId xmlns:p14="http://schemas.microsoft.com/office/powerpoint/2010/main" val="221936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19</a:t>
            </a:fld>
            <a:endParaRPr lang="en-US"/>
          </a:p>
        </p:txBody>
      </p:sp>
    </p:spTree>
    <p:extLst>
      <p:ext uri="{BB962C8B-B14F-4D97-AF65-F5344CB8AC3E}">
        <p14:creationId xmlns:p14="http://schemas.microsoft.com/office/powerpoint/2010/main" val="310200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337771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40560" y="995413"/>
            <a:ext cx="8458200" cy="1698625"/>
          </a:xfrm>
        </p:spPr>
        <p:txBody>
          <a:bodyPr>
            <a:noAutofit/>
          </a:bodyPr>
          <a:lstStyle/>
          <a:p>
            <a:r>
              <a:rPr lang="en-US" sz="8800" dirty="0"/>
              <a:t>Seventh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5737124"/>
            <a:ext cx="8305800" cy="954107"/>
          </a:xfrm>
          <a:prstGeom prst="rect">
            <a:avLst/>
          </a:prstGeom>
          <a:solidFill>
            <a:srgbClr val="635442">
              <a:alpha val="70000"/>
            </a:srgbClr>
          </a:solidFill>
        </p:spPr>
        <p:txBody>
          <a:bodyPr wrap="square">
            <a:spAutoFit/>
          </a:bodyPr>
          <a:lstStyle/>
          <a:p>
            <a:pPr algn="ctr"/>
            <a:r>
              <a:rPr lang="en-US" sz="2800" dirty="0"/>
              <a:t>2 Samuel 5:1-5, 9-10 and Psalm 48  •  Ezekiel 2:1-5 and Psalm 123  •  2 Corinthians 12:2-10  •  Mark 6:1-13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58876"/>
            <a:ext cx="6934200" cy="2308324"/>
          </a:xfrm>
          <a:prstGeom prst="rect">
            <a:avLst/>
          </a:prstGeom>
        </p:spPr>
        <p:txBody>
          <a:bodyPr wrap="square">
            <a:spAutoFit/>
          </a:bodyPr>
          <a:lstStyle/>
          <a:p>
            <a:r>
              <a:rPr lang="en-US" sz="3600" dirty="0"/>
              <a:t>I appealed to the Lord … but he said to me, "My grace is sufficient for you, for power is made perfect in weakness."</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12:8b, 9a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76801"/>
            <a:ext cx="1524000" cy="1600438"/>
          </a:xfrm>
          <a:prstGeom prst="rect">
            <a:avLst/>
          </a:prstGeom>
          <a:noFill/>
        </p:spPr>
        <p:txBody>
          <a:bodyPr wrap="square" rtlCol="0">
            <a:spAutoFit/>
          </a:bodyPr>
          <a:lstStyle/>
          <a:p>
            <a:pPr algn="ctr"/>
            <a:r>
              <a:rPr lang="en-US" sz="1400" dirty="0">
                <a:solidFill>
                  <a:schemeClr val="tx1">
                    <a:lumMod val="95000"/>
                  </a:schemeClr>
                </a:solidFill>
              </a:rPr>
              <a:t>Proud – Strong – Visible</a:t>
            </a:r>
          </a:p>
          <a:p>
            <a:pPr algn="ctr"/>
            <a:endParaRPr lang="en-US" sz="1400" dirty="0">
              <a:solidFill>
                <a:schemeClr val="tx1">
                  <a:lumMod val="95000"/>
                </a:schemeClr>
              </a:solidFill>
            </a:endParaRPr>
          </a:p>
          <a:p>
            <a:pPr algn="ctr"/>
            <a:r>
              <a:rPr lang="en-US" sz="1400" dirty="0">
                <a:solidFill>
                  <a:schemeClr val="tx1">
                    <a:lumMod val="95000"/>
                  </a:schemeClr>
                </a:solidFill>
              </a:rPr>
              <a:t>Disability Rights March</a:t>
            </a:r>
          </a:p>
          <a:p>
            <a:pPr algn="ctr"/>
            <a:r>
              <a:rPr lang="en-US" sz="1400" dirty="0">
                <a:solidFill>
                  <a:schemeClr val="tx1">
                    <a:lumMod val="95000"/>
                  </a:schemeClr>
                </a:solidFill>
              </a:rPr>
              <a:t>Oslo,</a:t>
            </a:r>
          </a:p>
          <a:p>
            <a:pPr algn="ctr"/>
            <a:r>
              <a:rPr lang="en-US" sz="1400" dirty="0">
                <a:solidFill>
                  <a:schemeClr val="tx1">
                    <a:lumMod val="95000"/>
                  </a:schemeClr>
                </a:solidFill>
              </a:rPr>
              <a:t>Norway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0084E94-F34B-4D2F-AD8A-38CDDF6DD8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1742" y="36871"/>
            <a:ext cx="7206258"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6858000" cy="2308324"/>
          </a:xfrm>
          <a:prstGeom prst="rect">
            <a:avLst/>
          </a:prstGeom>
        </p:spPr>
        <p:txBody>
          <a:bodyPr wrap="square">
            <a:spAutoFit/>
          </a:bodyPr>
          <a:lstStyle/>
          <a:p>
            <a:r>
              <a:rPr lang="en-US" sz="3600" dirty="0"/>
              <a:t>He … came to his hometown and his disciples followed him. On the sabbath he began to teach in the synagogue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 1a, 2a</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it-IT" sz="1600" dirty="0">
                <a:solidFill>
                  <a:schemeClr val="tx1">
                    <a:lumMod val="95000"/>
                  </a:schemeClr>
                </a:solidFill>
              </a:rPr>
              <a:t>Christ Preaching in the Temple  --  Guercino,  J. Paul Getty Museum, Los Angeles,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7319464-646A-487B-947D-599FEF7DE7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81000"/>
            <a:ext cx="9144000" cy="5715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5100" y="1905000"/>
            <a:ext cx="6781800" cy="2308324"/>
          </a:xfrm>
          <a:prstGeom prst="rect">
            <a:avLst/>
          </a:prstGeom>
        </p:spPr>
        <p:txBody>
          <a:bodyPr wrap="square">
            <a:spAutoFit/>
          </a:bodyPr>
          <a:lstStyle/>
          <a:p>
            <a:r>
              <a:rPr lang="en-US" sz="3600" dirty="0"/>
              <a:t>… many who heard him were astounded. They said, "Where did this man get all this? … Is not this the carpenter, the son of Mary …?</a:t>
            </a:r>
            <a:endParaRPr lang="en-US" sz="3600" dirty="0">
              <a:cs typeface="Arial" pitchFamily="34" charset="0"/>
            </a:endParaRPr>
          </a:p>
        </p:txBody>
      </p:sp>
      <p:sp>
        <p:nvSpPr>
          <p:cNvPr id="5" name="TextBox 4"/>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6:2b, 3a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6045"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as a Child in Nazareth  --  JESUS MAFA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5320E5A-A1D3-42D3-8739-9CFDF465EF18}"/>
              </a:ext>
            </a:extLst>
          </p:cNvPr>
          <p:cNvPicPr>
            <a:picLocks noChangeAspect="1"/>
          </p:cNvPicPr>
          <p:nvPr/>
        </p:nvPicPr>
        <p:blipFill>
          <a:blip r:embed="rId3"/>
          <a:stretch>
            <a:fillRect/>
          </a:stretch>
        </p:blipFill>
        <p:spPr>
          <a:xfrm>
            <a:off x="1676401" y="152400"/>
            <a:ext cx="8832645" cy="58674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Then Jesus said to them, "Prophets are not without honor, except in their hometown …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6:4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0"/>
            <a:ext cx="2133600" cy="1323439"/>
          </a:xfrm>
          <a:prstGeom prst="rect">
            <a:avLst/>
          </a:prstGeom>
          <a:noFill/>
        </p:spPr>
        <p:txBody>
          <a:bodyPr wrap="square" rtlCol="0">
            <a:spAutoFit/>
          </a:bodyPr>
          <a:lstStyle/>
          <a:p>
            <a:pPr algn="ctr"/>
            <a:r>
              <a:rPr lang="en-US" sz="1600" dirty="0">
                <a:solidFill>
                  <a:schemeClr val="tx1">
                    <a:lumMod val="95000"/>
                  </a:schemeClr>
                </a:solidFill>
              </a:rPr>
              <a:t>Sojourner Truth</a:t>
            </a:r>
          </a:p>
          <a:p>
            <a:pPr algn="ctr"/>
            <a:endParaRPr lang="en-US" sz="1600" dirty="0">
              <a:solidFill>
                <a:schemeClr val="tx1">
                  <a:lumMod val="95000"/>
                </a:schemeClr>
              </a:solidFill>
            </a:endParaRPr>
          </a:p>
          <a:p>
            <a:pPr algn="ctr"/>
            <a:r>
              <a:rPr lang="en-US" sz="1600" dirty="0">
                <a:solidFill>
                  <a:schemeClr val="tx1">
                    <a:lumMod val="95000"/>
                  </a:schemeClr>
                </a:solidFill>
              </a:rPr>
              <a:t>National Portrait Gallery</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5F3CE3E-34AB-4888-8321-09848A716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5320" y="0"/>
            <a:ext cx="490728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He called the twelve and began to send them out two by two, and gave them authority over the unclean spirits.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6:7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8785" y="5105400"/>
            <a:ext cx="1580535" cy="1600438"/>
          </a:xfrm>
          <a:prstGeom prst="rect">
            <a:avLst/>
          </a:prstGeom>
          <a:noFill/>
        </p:spPr>
        <p:txBody>
          <a:bodyPr wrap="square" rtlCol="0">
            <a:spAutoFit/>
          </a:bodyPr>
          <a:lstStyle/>
          <a:p>
            <a:pPr algn="ctr"/>
            <a:r>
              <a:rPr lang="en-US" sz="1400" dirty="0">
                <a:solidFill>
                  <a:schemeClr val="tx1">
                    <a:lumMod val="95000"/>
                  </a:schemeClr>
                </a:solidFill>
              </a:rPr>
              <a:t>The Seventy-Two Disciples</a:t>
            </a:r>
          </a:p>
          <a:p>
            <a:pPr algn="ctr"/>
            <a:endParaRPr lang="en-US" sz="1400" dirty="0">
              <a:solidFill>
                <a:schemeClr val="tx1">
                  <a:lumMod val="95000"/>
                </a:schemeClr>
              </a:solidFill>
            </a:endParaRPr>
          </a:p>
          <a:p>
            <a:pPr algn="ctr"/>
            <a:r>
              <a:rPr lang="en-US" sz="1400" dirty="0">
                <a:solidFill>
                  <a:schemeClr val="tx1">
                    <a:lumMod val="95000"/>
                  </a:schemeClr>
                </a:solidFill>
              </a:rPr>
              <a:t>Ethiopian</a:t>
            </a:r>
          </a:p>
          <a:p>
            <a:pPr algn="ctr"/>
            <a:r>
              <a:rPr lang="en-US" sz="1400" dirty="0">
                <a:solidFill>
                  <a:schemeClr val="tx1">
                    <a:lumMod val="95000"/>
                  </a:schemeClr>
                </a:solidFill>
              </a:rPr>
              <a:t>about 1480 – 1520</a:t>
            </a:r>
          </a:p>
          <a:p>
            <a:pPr algn="ctr"/>
            <a:r>
              <a:rPr lang="en-US" sz="1400" dirty="0">
                <a:solidFill>
                  <a:schemeClr val="tx1">
                    <a:lumMod val="95000"/>
                  </a:schemeClr>
                </a:solidFill>
              </a:rPr>
              <a:t>Getty Museum</a:t>
            </a:r>
          </a:p>
          <a:p>
            <a:pPr algn="ctr"/>
            <a:r>
              <a:rPr lang="en-US" sz="1400" dirty="0">
                <a:solidFill>
                  <a:schemeClr val="tx1">
                    <a:lumMod val="95000"/>
                  </a:schemeClr>
                </a:solidFill>
              </a:rPr>
              <a:t>Los Angeles, CA</a:t>
            </a:r>
          </a:p>
        </p:txBody>
      </p:sp>
      <p:pic>
        <p:nvPicPr>
          <p:cNvPr id="2" name="Picture 1">
            <a:extLst>
              <a:ext uri="{FF2B5EF4-FFF2-40B4-BE49-F238E27FC236}">
                <a16:creationId xmlns:a16="http://schemas.microsoft.com/office/drawing/2014/main" id="{18C9DCAC-A8EC-4109-8262-589FD3F8AF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743" y="45878"/>
            <a:ext cx="6609792" cy="6812122"/>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620000" cy="1754326"/>
          </a:xfrm>
          <a:prstGeom prst="rect">
            <a:avLst/>
          </a:prstGeom>
        </p:spPr>
        <p:txBody>
          <a:bodyPr wrap="square">
            <a:spAutoFit/>
          </a:bodyPr>
          <a:lstStyle/>
          <a:p>
            <a:r>
              <a:rPr lang="en-US" sz="3600" dirty="0"/>
              <a:t>So all the elders of Israel came to the king at Hebron; and King David made a covenant with them … before the LORD.</a:t>
            </a:r>
            <a:endParaRPr lang="en-US" sz="3600" dirty="0">
              <a:cs typeface="Arial" pitchFamily="34" charset="0"/>
            </a:endParaRPr>
          </a:p>
        </p:txBody>
      </p:sp>
      <p:sp>
        <p:nvSpPr>
          <p:cNvPr id="4" name="TextBox 3"/>
          <p:cNvSpPr txBox="1"/>
          <p:nvPr/>
        </p:nvSpPr>
        <p:spPr>
          <a:xfrm>
            <a:off x="5334000" y="4572001"/>
            <a:ext cx="3352800" cy="461665"/>
          </a:xfrm>
          <a:prstGeom prst="rect">
            <a:avLst/>
          </a:prstGeom>
          <a:noFill/>
        </p:spPr>
        <p:txBody>
          <a:bodyPr wrap="square" rtlCol="0">
            <a:spAutoFit/>
          </a:bodyPr>
          <a:lstStyle/>
          <a:p>
            <a:pPr algn="ctr"/>
            <a:r>
              <a:rPr lang="en-US" sz="2400" dirty="0">
                <a:solidFill>
                  <a:schemeClr val="tx1">
                    <a:lumMod val="95000"/>
                  </a:schemeClr>
                </a:solidFill>
              </a:rPr>
              <a:t>2 Samuel 5:3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7400"/>
            <a:ext cx="7315200" cy="1754326"/>
          </a:xfrm>
          <a:prstGeom prst="rect">
            <a:avLst/>
          </a:prstGeom>
        </p:spPr>
        <p:txBody>
          <a:bodyPr wrap="square">
            <a:spAutoFit/>
          </a:bodyPr>
          <a:lstStyle/>
          <a:p>
            <a:r>
              <a:rPr lang="en-US" sz="3600" dirty="0"/>
              <a:t>He ordered them to take nothing for their journey except a staff; no bread, no bag, no money in their belts;</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6:8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"Pilgrim bound by staff and faith, rest thy bones"  --  Wood sculpture, </a:t>
            </a:r>
            <a:r>
              <a:rPr lang="en-US" sz="1600" dirty="0" err="1">
                <a:solidFill>
                  <a:schemeClr val="tx1">
                    <a:lumMod val="95000"/>
                  </a:schemeClr>
                </a:solidFill>
              </a:rPr>
              <a:t>Harrietsham</a:t>
            </a:r>
            <a:r>
              <a:rPr lang="en-US" sz="1600" dirty="0">
                <a:solidFill>
                  <a:schemeClr val="tx1">
                    <a:lumMod val="95000"/>
                  </a:schemeClr>
                </a:solidFill>
              </a:rPr>
              <a:t>,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F67DD96-ACAD-478D-9E3D-DA087ED71D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4600" y="57038"/>
            <a:ext cx="7315200" cy="619136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2862322"/>
          </a:xfrm>
          <a:prstGeom prst="rect">
            <a:avLst/>
          </a:prstGeom>
        </p:spPr>
        <p:txBody>
          <a:bodyPr wrap="square">
            <a:spAutoFit/>
          </a:bodyPr>
          <a:lstStyle/>
          <a:p>
            <a:r>
              <a:rPr lang="en-US" sz="3600" dirty="0"/>
              <a:t>So they went out and proclaimed that all should repent. They cast out many demons, and anointed with oil many who were sick and cured them. </a:t>
            </a:r>
            <a:endParaRPr lang="en-US" sz="3600" dirty="0">
              <a:cs typeface="Arial" pitchFamily="34" charset="0"/>
            </a:endParaRPr>
          </a:p>
        </p:txBody>
      </p:sp>
      <p:sp>
        <p:nvSpPr>
          <p:cNvPr id="5" name="TextBox 4"/>
          <p:cNvSpPr txBox="1"/>
          <p:nvPr/>
        </p:nvSpPr>
        <p:spPr>
          <a:xfrm>
            <a:off x="6096000" y="4876801"/>
            <a:ext cx="3352800" cy="461665"/>
          </a:xfrm>
          <a:prstGeom prst="rect">
            <a:avLst/>
          </a:prstGeom>
          <a:noFill/>
        </p:spPr>
        <p:txBody>
          <a:bodyPr wrap="square" rtlCol="0">
            <a:spAutoFit/>
          </a:bodyPr>
          <a:lstStyle/>
          <a:p>
            <a:pPr algn="ctr"/>
            <a:r>
              <a:rPr lang="en-US" sz="2400" dirty="0">
                <a:solidFill>
                  <a:schemeClr val="tx1">
                    <a:lumMod val="95000"/>
                  </a:schemeClr>
                </a:solidFill>
              </a:rPr>
              <a:t>Mark 6:12-13</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257800"/>
            <a:ext cx="2819400" cy="1384995"/>
          </a:xfrm>
          <a:prstGeom prst="rect">
            <a:avLst/>
          </a:prstGeom>
          <a:noFill/>
        </p:spPr>
        <p:txBody>
          <a:bodyPr wrap="square" rtlCol="0">
            <a:spAutoFit/>
          </a:bodyPr>
          <a:lstStyle/>
          <a:p>
            <a:pPr algn="ctr"/>
            <a:r>
              <a:rPr lang="en-US" sz="1400" dirty="0">
                <a:solidFill>
                  <a:schemeClr val="tx1">
                    <a:lumMod val="95000"/>
                  </a:schemeClr>
                </a:solidFill>
              </a:rPr>
              <a:t>Healing of the Lame Man</a:t>
            </a:r>
          </a:p>
          <a:p>
            <a:pPr algn="ctr"/>
            <a:endParaRPr lang="en-US" sz="1400" dirty="0">
              <a:solidFill>
                <a:schemeClr val="tx1">
                  <a:lumMod val="95000"/>
                </a:schemeClr>
              </a:solidFill>
            </a:endParaRPr>
          </a:p>
          <a:p>
            <a:pPr algn="ctr"/>
            <a:r>
              <a:rPr lang="en-US" sz="1400" dirty="0">
                <a:solidFill>
                  <a:schemeClr val="tx1">
                    <a:lumMod val="95000"/>
                  </a:schemeClr>
                </a:solidFill>
              </a:rPr>
              <a:t>Raphael</a:t>
            </a:r>
          </a:p>
          <a:p>
            <a:pPr algn="ctr"/>
            <a:r>
              <a:rPr lang="en-US" sz="1400" dirty="0">
                <a:solidFill>
                  <a:schemeClr val="tx1">
                    <a:lumMod val="95000"/>
                  </a:schemeClr>
                </a:solidFill>
              </a:rPr>
              <a:t>Tempera on paper</a:t>
            </a:r>
          </a:p>
          <a:p>
            <a:pPr algn="ctr"/>
            <a:r>
              <a:rPr lang="en-US" sz="1400" dirty="0">
                <a:solidFill>
                  <a:schemeClr val="tx1">
                    <a:lumMod val="95000"/>
                  </a:schemeClr>
                </a:solidFill>
              </a:rPr>
              <a:t>Victoria and Albert Museum</a:t>
            </a:r>
          </a:p>
          <a:p>
            <a:pPr algn="ctr"/>
            <a:r>
              <a:rPr lang="en-US" sz="1400" dirty="0">
                <a:solidFill>
                  <a:schemeClr val="tx1">
                    <a:lumMod val="95000"/>
                  </a:schemeClr>
                </a:solidFill>
              </a:rPr>
              <a:t>London,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EC75513-5B83-4DE9-9EB1-56323DA22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8676" y="0"/>
            <a:ext cx="5800725"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https://commons.wikimedia.org/wiki/File:Dura_Synagogue_WC3_David_anointed_by_Samuel.jpg</a:t>
            </a:r>
          </a:p>
          <a:p>
            <a:pPr>
              <a:buNone/>
            </a:pPr>
            <a:r>
              <a:rPr lang="en-US" sz="1600" dirty="0"/>
              <a:t>https://commons.wikimedia.org/wiki/File:Winslow_Homer_-_Sunday_Morning_in_Virginia_-_Google_Art_Project.jpg</a:t>
            </a:r>
          </a:p>
          <a:p>
            <a:pPr>
              <a:buNone/>
            </a:pPr>
            <a:r>
              <a:rPr lang="en-US" sz="1600" dirty="0"/>
              <a:t>http://www.flickr.com/photos/librarygeek/4455148104/</a:t>
            </a:r>
          </a:p>
          <a:p>
            <a:pPr>
              <a:buNone/>
            </a:pPr>
            <a:r>
              <a:rPr lang="en-US" sz="1600" dirty="0"/>
              <a:t>https://commons.wikimedia.org/wiki/File:Carr,Emily_-_Scorned_as_timber.jpg</a:t>
            </a:r>
          </a:p>
          <a:p>
            <a:pPr>
              <a:buNone/>
            </a:pPr>
            <a:r>
              <a:rPr lang="en-US" sz="1600" dirty="0"/>
              <a:t>https://commons.wikimedia.org/wiki/File:Stolt_sterk_synlig.jpg</a:t>
            </a:r>
          </a:p>
          <a:p>
            <a:pPr>
              <a:buNone/>
            </a:pPr>
            <a:r>
              <a:rPr lang="en-US" sz="1600" dirty="0"/>
              <a:t>http://www.getty.edu/art/collection/objects/68/guercino-giovanni-francesco-barbieri-christ-preaching-in-the-temple-italian-1625-to-1627/ - Getty Open Content</a:t>
            </a:r>
          </a:p>
          <a:p>
            <a:pPr>
              <a:buNone/>
            </a:pPr>
            <a:r>
              <a:rPr lang="en-US" sz="1600" dirty="0"/>
              <a:t>https://commons.wikimedia.org/wiki/File:Sojourner_truth_c1870.jpg</a:t>
            </a:r>
          </a:p>
          <a:p>
            <a:pPr>
              <a:buNone/>
            </a:pPr>
            <a:r>
              <a:rPr lang="en-US" sz="1600" dirty="0"/>
              <a:t>http://diglib.library.vanderbilt.edu/act-imagelink.pl?RC=48304</a:t>
            </a:r>
          </a:p>
          <a:p>
            <a:pPr>
              <a:buNone/>
            </a:pPr>
            <a:r>
              <a:rPr lang="en-US" sz="1600" dirty="0"/>
              <a:t>http://www.getty.edu/art/collection/objects/250590/unknown-maker-the-seventy-two-disciples-ethiopian-about-1480-1520/</a:t>
            </a:r>
          </a:p>
          <a:p>
            <a:pPr>
              <a:buNone/>
            </a:pPr>
            <a:r>
              <a:rPr lang="en-US" sz="1600" dirty="0"/>
              <a:t>http://commons.wikimedia.org/wiki/File:Wooden_pilgrim_-_geograph.org.uk_-_778390.jpg</a:t>
            </a:r>
          </a:p>
          <a:p>
            <a:pPr>
              <a:buNone/>
            </a:pPr>
            <a:r>
              <a:rPr lang="en-US" sz="1600" dirty="0"/>
              <a:t>https://commons.wikimedia.org/wiki/File:Arazzi_di_raffaello,_cartone_05.1.jpg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David is Anointed and Affirmed as King  --  Dura Europos Synagogue, Syria</a:t>
            </a:r>
          </a:p>
        </p:txBody>
      </p:sp>
      <p:pic>
        <p:nvPicPr>
          <p:cNvPr id="1026" name="Picture 2">
            <a:extLst>
              <a:ext uri="{FF2B5EF4-FFF2-40B4-BE49-F238E27FC236}">
                <a16:creationId xmlns:a16="http://schemas.microsoft.com/office/drawing/2014/main" id="{113400B8-76DD-4EA4-AEFF-7183724CF5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228600"/>
            <a:ext cx="9475893" cy="5908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1828800"/>
            <a:ext cx="5486400" cy="2308324"/>
          </a:xfrm>
          <a:prstGeom prst="rect">
            <a:avLst/>
          </a:prstGeom>
        </p:spPr>
        <p:txBody>
          <a:bodyPr wrap="square">
            <a:spAutoFit/>
          </a:bodyPr>
          <a:lstStyle/>
          <a:p>
            <a:r>
              <a:rPr lang="en-US" sz="3600" dirty="0"/>
              <a:t>… you may tell the next generation that this is God, our God forever and ever. He will be our guide forever.</a:t>
            </a:r>
            <a:endParaRPr lang="en-US" sz="3600" dirty="0">
              <a:cs typeface="Arial" pitchFamily="34" charset="0"/>
            </a:endParaRPr>
          </a:p>
        </p:txBody>
      </p:sp>
      <p:sp>
        <p:nvSpPr>
          <p:cNvPr id="5" name="TextBox 4"/>
          <p:cNvSpPr txBox="1"/>
          <p:nvPr/>
        </p:nvSpPr>
        <p:spPr>
          <a:xfrm>
            <a:off x="5486400" y="4800601"/>
            <a:ext cx="3352800" cy="461665"/>
          </a:xfrm>
          <a:prstGeom prst="rect">
            <a:avLst/>
          </a:prstGeom>
          <a:noFill/>
        </p:spPr>
        <p:txBody>
          <a:bodyPr wrap="square" rtlCol="0">
            <a:spAutoFit/>
          </a:bodyPr>
          <a:lstStyle/>
          <a:p>
            <a:pPr algn="ctr"/>
            <a:r>
              <a:rPr lang="en-US" sz="2400" dirty="0">
                <a:solidFill>
                  <a:schemeClr val="tx1">
                    <a:lumMod val="95000"/>
                  </a:schemeClr>
                </a:solidFill>
              </a:rPr>
              <a:t>Psalm 48:13b, 14</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5257800"/>
            <a:ext cx="1447799" cy="1384995"/>
          </a:xfrm>
          <a:prstGeom prst="rect">
            <a:avLst/>
          </a:prstGeom>
          <a:noFill/>
        </p:spPr>
        <p:txBody>
          <a:bodyPr wrap="square" rtlCol="0">
            <a:spAutoFit/>
          </a:bodyPr>
          <a:lstStyle/>
          <a:p>
            <a:pPr algn="ctr"/>
            <a:r>
              <a:rPr lang="en-US" sz="1400" dirty="0">
                <a:solidFill>
                  <a:schemeClr val="tx1">
                    <a:lumMod val="95000"/>
                  </a:schemeClr>
                </a:solidFill>
              </a:rPr>
              <a:t>Sunday Morning</a:t>
            </a:r>
          </a:p>
          <a:p>
            <a:pPr algn="ctr"/>
            <a:endParaRPr lang="en-US" sz="1400" dirty="0">
              <a:solidFill>
                <a:schemeClr val="tx1">
                  <a:lumMod val="95000"/>
                </a:schemeClr>
              </a:solidFill>
            </a:endParaRPr>
          </a:p>
          <a:p>
            <a:pPr algn="ctr"/>
            <a:r>
              <a:rPr lang="en-US" sz="1400" dirty="0">
                <a:solidFill>
                  <a:schemeClr val="tx1">
                    <a:lumMod val="95000"/>
                  </a:schemeClr>
                </a:solidFill>
              </a:rPr>
              <a:t>Winslow Homer</a:t>
            </a:r>
          </a:p>
          <a:p>
            <a:pPr algn="ctr"/>
            <a:r>
              <a:rPr lang="en-US" sz="1400" dirty="0">
                <a:solidFill>
                  <a:schemeClr val="tx1">
                    <a:lumMod val="95000"/>
                  </a:schemeClr>
                </a:solidFill>
              </a:rPr>
              <a:t>Cincinnati Art Museum</a:t>
            </a:r>
          </a:p>
          <a:p>
            <a:pPr algn="ctr"/>
            <a:r>
              <a:rPr lang="en-US" sz="1400" dirty="0" err="1">
                <a:solidFill>
                  <a:schemeClr val="tx1">
                    <a:lumMod val="95000"/>
                  </a:schemeClr>
                </a:solidFill>
              </a:rPr>
              <a:t>Cinncinnati</a:t>
            </a:r>
            <a:r>
              <a:rPr lang="en-US" sz="1400" dirty="0">
                <a:solidFill>
                  <a:schemeClr val="tx1">
                    <a:lumMod val="95000"/>
                  </a:schemeClr>
                </a:solidFill>
              </a:rPr>
              <a:t>, OH</a:t>
            </a:r>
          </a:p>
        </p:txBody>
      </p:sp>
      <p:pic>
        <p:nvPicPr>
          <p:cNvPr id="5" name="Picture 4">
            <a:extLst>
              <a:ext uri="{FF2B5EF4-FFF2-40B4-BE49-F238E27FC236}">
                <a16:creationId xmlns:a16="http://schemas.microsoft.com/office/drawing/2014/main" id="{7ECB05C4-F80C-C2C5-34D8-E53B8416B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906" y="0"/>
            <a:ext cx="9016094"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324600" cy="2308324"/>
          </a:xfrm>
          <a:prstGeom prst="rect">
            <a:avLst/>
          </a:prstGeom>
        </p:spPr>
        <p:txBody>
          <a:bodyPr wrap="square">
            <a:spAutoFit/>
          </a:bodyPr>
          <a:lstStyle/>
          <a:p>
            <a:r>
              <a:rPr lang="en-US" sz="3600" dirty="0"/>
              <a:t>Whether they hear or refuse to hear … they shall know that there has been a prophet among them.</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Ezekiel 2:5ac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105400"/>
            <a:ext cx="1774723" cy="1384995"/>
          </a:xfrm>
          <a:prstGeom prst="rect">
            <a:avLst/>
          </a:prstGeom>
          <a:noFill/>
        </p:spPr>
        <p:txBody>
          <a:bodyPr wrap="square" rtlCol="0">
            <a:spAutoFit/>
          </a:bodyPr>
          <a:lstStyle/>
          <a:p>
            <a:pPr algn="ctr"/>
            <a:r>
              <a:rPr lang="en-US" sz="1400" dirty="0">
                <a:solidFill>
                  <a:schemeClr val="tx1">
                    <a:lumMod val="95000"/>
                  </a:schemeClr>
                </a:solidFill>
              </a:rPr>
              <a:t>Old Testament Prophet</a:t>
            </a:r>
          </a:p>
          <a:p>
            <a:pPr algn="ctr"/>
            <a:endParaRPr lang="en-US" sz="1400" dirty="0">
              <a:solidFill>
                <a:schemeClr val="tx1">
                  <a:lumMod val="95000"/>
                </a:schemeClr>
              </a:solidFill>
            </a:endParaRPr>
          </a:p>
          <a:p>
            <a:pPr algn="ctr"/>
            <a:r>
              <a:rPr lang="en-US" sz="1400" dirty="0">
                <a:solidFill>
                  <a:schemeClr val="tx1">
                    <a:lumMod val="95000"/>
                  </a:schemeClr>
                </a:solidFill>
              </a:rPr>
              <a:t>Detroit Institute of the Arts</a:t>
            </a:r>
          </a:p>
          <a:p>
            <a:pPr algn="ctr"/>
            <a:r>
              <a:rPr lang="en-US" sz="1400" dirty="0">
                <a:solidFill>
                  <a:schemeClr val="tx1">
                    <a:lumMod val="95000"/>
                  </a:schemeClr>
                </a:solidFill>
              </a:rPr>
              <a:t>Detroit, MI</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5A69258-7ED8-4282-9A7D-D25B49F57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1" y="-36871"/>
            <a:ext cx="456439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Our soul has had more than its fill of the scorn of those who are at ease, of the contempt of the proud.</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123:4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05400"/>
            <a:ext cx="2133600" cy="1384995"/>
          </a:xfrm>
          <a:prstGeom prst="rect">
            <a:avLst/>
          </a:prstGeom>
          <a:noFill/>
        </p:spPr>
        <p:txBody>
          <a:bodyPr wrap="square" rtlCol="0">
            <a:spAutoFit/>
          </a:bodyPr>
          <a:lstStyle/>
          <a:p>
            <a:pPr algn="ctr"/>
            <a:r>
              <a:rPr lang="en-US" sz="1400" dirty="0">
                <a:solidFill>
                  <a:schemeClr val="tx1">
                    <a:lumMod val="95000"/>
                  </a:schemeClr>
                </a:solidFill>
              </a:rPr>
              <a:t>Scorned as Timber, Beloved of the Sky</a:t>
            </a:r>
          </a:p>
          <a:p>
            <a:pPr algn="ctr"/>
            <a:endParaRPr lang="en-US" sz="1400" dirty="0">
              <a:solidFill>
                <a:schemeClr val="tx1">
                  <a:lumMod val="95000"/>
                </a:schemeClr>
              </a:solidFill>
            </a:endParaRPr>
          </a:p>
          <a:p>
            <a:pPr algn="ctr"/>
            <a:r>
              <a:rPr lang="en-US" sz="1400" dirty="0">
                <a:solidFill>
                  <a:schemeClr val="tx1">
                    <a:lumMod val="95000"/>
                  </a:schemeClr>
                </a:solidFill>
              </a:rPr>
              <a:t>Emily </a:t>
            </a:r>
            <a:r>
              <a:rPr lang="en-US" sz="1400" dirty="0" err="1">
                <a:solidFill>
                  <a:schemeClr val="tx1">
                    <a:lumMod val="95000"/>
                  </a:schemeClr>
                </a:solidFill>
              </a:rPr>
              <a:t>Carr</a:t>
            </a:r>
            <a:endParaRPr lang="en-US" sz="1400" dirty="0">
              <a:solidFill>
                <a:schemeClr val="tx1">
                  <a:lumMod val="95000"/>
                </a:schemeClr>
              </a:solidFill>
            </a:endParaRPr>
          </a:p>
          <a:p>
            <a:pPr algn="ctr"/>
            <a:r>
              <a:rPr lang="en-US" sz="1400" dirty="0">
                <a:solidFill>
                  <a:schemeClr val="tx1">
                    <a:lumMod val="95000"/>
                  </a:schemeClr>
                </a:solidFill>
              </a:rPr>
              <a:t>Vancouver Art Gallery, Canada</a:t>
            </a:r>
          </a:p>
        </p:txBody>
      </p:sp>
      <p:pic>
        <p:nvPicPr>
          <p:cNvPr id="3" name="Picture 2">
            <a:extLst>
              <a:ext uri="{FF2B5EF4-FFF2-40B4-BE49-F238E27FC236}">
                <a16:creationId xmlns:a16="http://schemas.microsoft.com/office/drawing/2014/main" id="{A30EAB33-8229-4D83-AA45-216C28798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4170164"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533</TotalTime>
  <Words>802</Words>
  <Application>Microsoft Office PowerPoint</Application>
  <PresentationFormat>Widescreen</PresentationFormat>
  <Paragraphs>84</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First Sunday after Christmas Day Year A</vt:lpstr>
      <vt:lpstr>Seventh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114</cp:revision>
  <dcterms:created xsi:type="dcterms:W3CDTF">2016-08-31T16:46:43Z</dcterms:created>
  <dcterms:modified xsi:type="dcterms:W3CDTF">2023-10-12T16:18:19Z</dcterms:modified>
</cp:coreProperties>
</file>