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10" r:id="rId11"/>
    <p:sldId id="412" r:id="rId12"/>
    <p:sldId id="391" r:id="rId13"/>
    <p:sldId id="390" r:id="rId14"/>
    <p:sldId id="393" r:id="rId15"/>
    <p:sldId id="398" r:id="rId16"/>
    <p:sldId id="395" r:id="rId17"/>
    <p:sldId id="396" r:id="rId18"/>
    <p:sldId id="397" r:id="rId19"/>
    <p:sldId id="411" r:id="rId20"/>
    <p:sldId id="399" r:id="rId21"/>
    <p:sldId id="394"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4B2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2FC46C-7573-4119-AE42-98AFABF1D72E}" v="5" dt="2023-10-12T16:15:08.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0" autoAdjust="0"/>
    <p:restoredTop sz="94660"/>
  </p:normalViewPr>
  <p:slideViewPr>
    <p:cSldViewPr>
      <p:cViewPr varScale="1">
        <p:scale>
          <a:sx n="79" d="100"/>
          <a:sy n="79" d="100"/>
        </p:scale>
        <p:origin x="634" y="8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3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9E2FC46C-7573-4119-AE42-98AFABF1D72E}"/>
    <pc:docChg chg="modSld">
      <pc:chgData name="Charlotte Lew" userId="" providerId="" clId="Web-{9E2FC46C-7573-4119-AE42-98AFABF1D72E}" dt="2023-10-12T16:15:08.070" v="4" actId="20577"/>
      <pc:docMkLst>
        <pc:docMk/>
      </pc:docMkLst>
      <pc:sldChg chg="modSp">
        <pc:chgData name="Charlotte Lew" userId="" providerId="" clId="Web-{9E2FC46C-7573-4119-AE42-98AFABF1D72E}" dt="2023-10-12T16:15:08.070" v="4" actId="20577"/>
        <pc:sldMkLst>
          <pc:docMk/>
          <pc:sldMk cId="0" sldId="256"/>
        </pc:sldMkLst>
        <pc:spChg chg="mod">
          <ac:chgData name="Charlotte Lew" userId="" providerId="" clId="Web-{9E2FC46C-7573-4119-AE42-98AFABF1D72E}" dt="2023-10-12T16:15:08.070" v="4"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Fifth Sunday </a:t>
            </a:r>
            <a:br>
              <a:rPr lang="en-US" sz="8800" dirty="0"/>
            </a:br>
            <a:r>
              <a:rPr lang="en-US" sz="8800" dirty="0"/>
              <a:t>after Pentecost</a:t>
            </a:r>
          </a:p>
        </p:txBody>
      </p:sp>
      <p:sp>
        <p:nvSpPr>
          <p:cNvPr id="3" name="Subtitle 2"/>
          <p:cNvSpPr>
            <a:spLocks noGrp="1"/>
          </p:cNvSpPr>
          <p:nvPr>
            <p:ph type="subTitle" idx="1"/>
          </p:nvPr>
        </p:nvSpPr>
        <p:spPr>
          <a:xfrm>
            <a:off x="2667000" y="3597276"/>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905000" y="5008988"/>
            <a:ext cx="8458200" cy="1815882"/>
          </a:xfrm>
          <a:prstGeom prst="rect">
            <a:avLst/>
          </a:prstGeom>
          <a:solidFill>
            <a:srgbClr val="524B2F">
              <a:alpha val="60000"/>
            </a:srgbClr>
          </a:solidFill>
        </p:spPr>
        <p:txBody>
          <a:bodyPr wrap="square">
            <a:spAutoFit/>
          </a:bodyPr>
          <a:lstStyle/>
          <a:p>
            <a:pPr algn="ctr"/>
            <a:r>
              <a:rPr lang="en-US" sz="2800" dirty="0"/>
              <a:t>1 Samuel 17:(1a, 4-11, 19-23), 32-49 and Psalm 9:9-20 or 1 Samuel 17:57-18:5, 18:10-16 and Psalm 133</a:t>
            </a:r>
          </a:p>
          <a:p>
            <a:pPr algn="ctr"/>
            <a:r>
              <a:rPr lang="en-US" sz="2800" dirty="0"/>
              <a:t>Job 38:1-11 and Psalm 107:1-3, 23-32</a:t>
            </a:r>
          </a:p>
          <a:p>
            <a:pPr algn="ctr"/>
            <a:r>
              <a:rPr lang="en-US" sz="2800" dirty="0"/>
              <a:t>2 Corinthians 6:1-13  •  Mark 4:35-41</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52600"/>
            <a:ext cx="7086600" cy="2308324"/>
          </a:xfrm>
          <a:prstGeom prst="rect">
            <a:avLst/>
          </a:prstGeom>
        </p:spPr>
        <p:txBody>
          <a:bodyPr wrap="square">
            <a:spAutoFit/>
          </a:bodyPr>
          <a:lstStyle/>
          <a:p>
            <a:r>
              <a:rPr lang="en-US" sz="3600" dirty="0"/>
              <a:t>… he brought them out from their distress; he made the storm be still, and the waves of the sea were hushed.</a:t>
            </a:r>
            <a:endParaRPr lang="en-US" sz="3600" dirty="0">
              <a:cs typeface="Arial" pitchFamily="34" charset="0"/>
            </a:endParaRPr>
          </a:p>
        </p:txBody>
      </p:sp>
      <p:sp>
        <p:nvSpPr>
          <p:cNvPr id="5" name="TextBox 4"/>
          <p:cNvSpPr txBox="1"/>
          <p:nvPr/>
        </p:nvSpPr>
        <p:spPr>
          <a:xfrm>
            <a:off x="59436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107:28b, 29</a:t>
            </a:r>
          </a:p>
        </p:txBody>
      </p:sp>
    </p:spTree>
    <p:extLst>
      <p:ext uri="{BB962C8B-B14F-4D97-AF65-F5344CB8AC3E}">
        <p14:creationId xmlns:p14="http://schemas.microsoft.com/office/powerpoint/2010/main" val="4220232073"/>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6400800"/>
            <a:ext cx="10667999" cy="307777"/>
          </a:xfrm>
          <a:prstGeom prst="rect">
            <a:avLst/>
          </a:prstGeom>
          <a:noFill/>
        </p:spPr>
        <p:txBody>
          <a:bodyPr wrap="square" rtlCol="0">
            <a:spAutoFit/>
          </a:bodyPr>
          <a:lstStyle/>
          <a:p>
            <a:pPr algn="ctr"/>
            <a:r>
              <a:rPr lang="en-US" sz="1400" dirty="0">
                <a:solidFill>
                  <a:schemeClr val="tx1">
                    <a:lumMod val="95000"/>
                  </a:schemeClr>
                </a:solidFill>
              </a:rPr>
              <a:t> Fishing Boats on the Beach  --  Vincent Van Gogh, Van Gogh Museum, Amsterdam</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1ABF9A93-BD3F-49BC-94F4-FD44D0BD56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0"/>
            <a:ext cx="7974939" cy="6298956"/>
          </a:xfrm>
          <a:prstGeom prst="rect">
            <a:avLst/>
          </a:prstGeom>
        </p:spPr>
      </p:pic>
    </p:spTree>
    <p:extLst>
      <p:ext uri="{BB962C8B-B14F-4D97-AF65-F5344CB8AC3E}">
        <p14:creationId xmlns:p14="http://schemas.microsoft.com/office/powerpoint/2010/main" val="2577916997"/>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7315200" cy="2862322"/>
          </a:xfrm>
          <a:prstGeom prst="rect">
            <a:avLst/>
          </a:prstGeom>
        </p:spPr>
        <p:txBody>
          <a:bodyPr wrap="square">
            <a:spAutoFit/>
          </a:bodyPr>
          <a:lstStyle/>
          <a:p>
            <a:r>
              <a:rPr lang="en-US" sz="3600" dirty="0"/>
              <a:t>We are treated … </a:t>
            </a:r>
          </a:p>
          <a:p>
            <a:r>
              <a:rPr lang="en-US" sz="3600" dirty="0">
                <a:cs typeface="Arial" pitchFamily="34" charset="0"/>
              </a:rPr>
              <a:t>as sorrowful, yet always rejoicing; </a:t>
            </a:r>
          </a:p>
          <a:p>
            <a:r>
              <a:rPr lang="en-US" sz="3600" dirty="0">
                <a:cs typeface="Arial" pitchFamily="34" charset="0"/>
              </a:rPr>
              <a:t>as poor, yet making many rich; </a:t>
            </a:r>
          </a:p>
          <a:p>
            <a:r>
              <a:rPr lang="en-US" sz="3600" dirty="0">
                <a:cs typeface="Arial" pitchFamily="34" charset="0"/>
              </a:rPr>
              <a:t>as having nothing, and yet possessing          everything.</a:t>
            </a:r>
          </a:p>
        </p:txBody>
      </p:sp>
      <p:sp>
        <p:nvSpPr>
          <p:cNvPr id="5" name="TextBox 4"/>
          <p:cNvSpPr txBox="1"/>
          <p:nvPr/>
        </p:nvSpPr>
        <p:spPr>
          <a:xfrm>
            <a:off x="5791200" y="50292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6:8b, 10</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35940"/>
            <a:ext cx="1447800" cy="1569660"/>
          </a:xfrm>
          <a:prstGeom prst="rect">
            <a:avLst/>
          </a:prstGeom>
          <a:noFill/>
        </p:spPr>
        <p:txBody>
          <a:bodyPr wrap="square" rtlCol="0">
            <a:spAutoFit/>
          </a:bodyPr>
          <a:lstStyle/>
          <a:p>
            <a:pPr algn="ctr"/>
            <a:r>
              <a:rPr lang="en-US" sz="1600" dirty="0">
                <a:solidFill>
                  <a:schemeClr val="tx1">
                    <a:lumMod val="95000"/>
                  </a:schemeClr>
                </a:solidFill>
              </a:rPr>
              <a:t>Holy Sacrament Monastery of the Poor </a:t>
            </a:r>
            <a:r>
              <a:rPr lang="en-US" sz="1600" dirty="0" err="1">
                <a:solidFill>
                  <a:schemeClr val="tx1">
                    <a:lumMod val="95000"/>
                  </a:schemeClr>
                </a:solidFill>
              </a:rPr>
              <a:t>Clares</a:t>
            </a:r>
            <a:r>
              <a:rPr lang="en-US" sz="1600" dirty="0">
                <a:solidFill>
                  <a:schemeClr val="tx1">
                    <a:lumMod val="95000"/>
                  </a:schemeClr>
                </a:solidFill>
              </a:rPr>
              <a:t> </a:t>
            </a:r>
          </a:p>
          <a:p>
            <a:pPr algn="ctr"/>
            <a:endParaRPr lang="en-US" sz="1600" dirty="0">
              <a:solidFill>
                <a:schemeClr val="tx1">
                  <a:lumMod val="95000"/>
                </a:schemeClr>
              </a:solidFill>
            </a:endParaRPr>
          </a:p>
          <a:p>
            <a:pPr algn="ctr"/>
            <a:r>
              <a:rPr lang="en-US" sz="1600" dirty="0" err="1">
                <a:solidFill>
                  <a:schemeClr val="tx1">
                    <a:lumMod val="95000"/>
                  </a:schemeClr>
                </a:solidFill>
              </a:rPr>
              <a:t>Canidé</a:t>
            </a:r>
            <a:r>
              <a:rPr lang="en-US" sz="1600" dirty="0">
                <a:solidFill>
                  <a:schemeClr val="tx1">
                    <a:lumMod val="95000"/>
                  </a:schemeClr>
                </a:solidFill>
              </a:rPr>
              <a:t>, Brazil </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4A764368-9142-4E0B-9619-EF98A89E2E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5200" y="228600"/>
            <a:ext cx="7003008" cy="63246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6781800" cy="2308324"/>
          </a:xfrm>
          <a:prstGeom prst="rect">
            <a:avLst/>
          </a:prstGeom>
        </p:spPr>
        <p:txBody>
          <a:bodyPr wrap="square">
            <a:spAutoFit/>
          </a:bodyPr>
          <a:lstStyle/>
          <a:p>
            <a:r>
              <a:rPr lang="en-US" sz="3600" dirty="0"/>
              <a:t>…  they took him with them in the boat … A great windstorm arose …  so that the boat was already being swamped.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4:36b, 37ac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T</a:t>
            </a:r>
            <a:r>
              <a:rPr lang="en-US" sz="1600">
                <a:solidFill>
                  <a:schemeClr val="tx1">
                    <a:lumMod val="95000"/>
                  </a:schemeClr>
                </a:solidFill>
              </a:rPr>
              <a:t>empest  </a:t>
            </a:r>
            <a:r>
              <a:rPr lang="en-US" sz="1600" dirty="0">
                <a:solidFill>
                  <a:schemeClr val="tx1">
                    <a:lumMod val="95000"/>
                  </a:schemeClr>
                </a:solidFill>
              </a:rPr>
              <a:t>--  Kathleen Peterson, Spring City, Utah</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6B1BBF1F-303C-40AA-981C-4F9624AEE5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275343"/>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26267"/>
            <a:ext cx="7086600" cy="2308324"/>
          </a:xfrm>
          <a:prstGeom prst="rect">
            <a:avLst/>
          </a:prstGeom>
        </p:spPr>
        <p:txBody>
          <a:bodyPr wrap="square">
            <a:spAutoFit/>
          </a:bodyPr>
          <a:lstStyle/>
          <a:p>
            <a:r>
              <a:rPr lang="en-US" sz="3600" dirty="0"/>
              <a:t>But he was … asleep on the cushion; and they woke him up and said to him, "Teacher, do you not care that we are perishing?"</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Mark 4:38a,c</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on the Sea of Galilee, detail  --  Eugene Delacroix, Nelson-Atkins Museum of Art,  Kansas City, MO</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1DEDC833-3536-412C-8067-F886464642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19908" y="-1"/>
            <a:ext cx="6728892" cy="612690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79688"/>
            <a:ext cx="6705600" cy="5078313"/>
          </a:xfrm>
          <a:prstGeom prst="rect">
            <a:avLst/>
          </a:prstGeom>
        </p:spPr>
        <p:txBody>
          <a:bodyPr wrap="square">
            <a:spAutoFit/>
          </a:bodyPr>
          <a:lstStyle/>
          <a:p>
            <a:r>
              <a:rPr lang="en-US" sz="3600" dirty="0"/>
              <a:t>He woke up and rebuked the wind, and said to the sea, "Peace! Be still!" Then the wind ceased, and there was a dead calm.</a:t>
            </a:r>
            <a:r>
              <a:rPr lang="en-US" sz="3600" dirty="0">
                <a:solidFill>
                  <a:srgbClr val="000000"/>
                </a:solidFill>
                <a:latin typeface="Calibri" panose="020F0502020204030204" pitchFamily="34" charset="0"/>
              </a:rPr>
              <a:t> 4He woke up and rebuked the wind, and said to the sea, "Peace! Be still!" Then the wind ceased, and there was a dead calm.</a:t>
            </a:r>
            <a:br>
              <a:rPr lang="en-US" sz="3600" dirty="0"/>
            </a:br>
            <a:endParaRPr lang="en-US" sz="3600" dirty="0"/>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4:39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715000"/>
            <a:ext cx="2133600" cy="861774"/>
          </a:xfrm>
          <a:prstGeom prst="rect">
            <a:avLst/>
          </a:prstGeom>
          <a:noFill/>
        </p:spPr>
        <p:txBody>
          <a:bodyPr wrap="square" rtlCol="0">
            <a:spAutoFit/>
          </a:bodyPr>
          <a:lstStyle/>
          <a:p>
            <a:pPr algn="ctr"/>
            <a:r>
              <a:rPr lang="en-US" sz="1600" dirty="0">
                <a:solidFill>
                  <a:schemeClr val="tx1">
                    <a:lumMod val="95000"/>
                  </a:schemeClr>
                </a:solidFill>
              </a:rPr>
              <a:t>Jesus Lulls the Storm</a:t>
            </a:r>
          </a:p>
          <a:p>
            <a:pPr algn="ctr"/>
            <a:endParaRPr lang="en-US" sz="1600" dirty="0">
              <a:solidFill>
                <a:schemeClr val="tx1">
                  <a:lumMod val="95000"/>
                </a:schemeClr>
              </a:solidFill>
            </a:endParaRPr>
          </a:p>
          <a:p>
            <a:pPr algn="ctr"/>
            <a:r>
              <a:rPr lang="en-US" sz="1600" dirty="0">
                <a:solidFill>
                  <a:schemeClr val="tx1">
                    <a:lumMod val="95000"/>
                  </a:schemeClr>
                </a:solidFill>
              </a:rPr>
              <a:t>JESUS MAFA</a:t>
            </a:r>
          </a:p>
        </p:txBody>
      </p:sp>
      <p:pic>
        <p:nvPicPr>
          <p:cNvPr id="2" name="Picture 1">
            <a:extLst>
              <a:ext uri="{FF2B5EF4-FFF2-40B4-BE49-F238E27FC236}">
                <a16:creationId xmlns:a16="http://schemas.microsoft.com/office/drawing/2014/main" id="{E03BFC06-D7A6-48F8-8304-66DE0894C3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19878"/>
            <a:ext cx="4656180" cy="6858000"/>
          </a:xfrm>
          <a:prstGeom prst="rect">
            <a:avLst/>
          </a:prstGeom>
        </p:spPr>
      </p:pic>
    </p:spTree>
    <p:extLst>
      <p:ext uri="{BB962C8B-B14F-4D97-AF65-F5344CB8AC3E}">
        <p14:creationId xmlns:p14="http://schemas.microsoft.com/office/powerpoint/2010/main" val="3960027923"/>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05000"/>
            <a:ext cx="7467600" cy="2308324"/>
          </a:xfrm>
          <a:prstGeom prst="rect">
            <a:avLst/>
          </a:prstGeom>
        </p:spPr>
        <p:txBody>
          <a:bodyPr wrap="square">
            <a:spAutoFit/>
          </a:bodyPr>
          <a:lstStyle/>
          <a:p>
            <a:r>
              <a:rPr lang="en-US" sz="3600" dirty="0"/>
              <a:t>… there came from … the Philistines a champion named Goliath … When the Philistine saw David, he disdained him, for he was only a youth …</a:t>
            </a:r>
            <a:endParaRPr lang="en-US" sz="3600" dirty="0">
              <a:cs typeface="Arial" pitchFamily="34" charset="0"/>
            </a:endParaRPr>
          </a:p>
        </p:txBody>
      </p:sp>
      <p:sp>
        <p:nvSpPr>
          <p:cNvPr id="4" name="TextBox 3"/>
          <p:cNvSpPr txBox="1"/>
          <p:nvPr/>
        </p:nvSpPr>
        <p:spPr>
          <a:xfrm>
            <a:off x="5943600" y="4953001"/>
            <a:ext cx="3352800" cy="461665"/>
          </a:xfrm>
          <a:prstGeom prst="rect">
            <a:avLst/>
          </a:prstGeom>
          <a:noFill/>
        </p:spPr>
        <p:txBody>
          <a:bodyPr wrap="square" rtlCol="0">
            <a:spAutoFit/>
          </a:bodyPr>
          <a:lstStyle/>
          <a:p>
            <a:pPr algn="ctr"/>
            <a:r>
              <a:rPr lang="en-US" sz="2400" dirty="0">
                <a:solidFill>
                  <a:schemeClr val="tx1">
                    <a:lumMod val="95000"/>
                  </a:schemeClr>
                </a:solidFill>
              </a:rPr>
              <a:t>1 Samuel 17: 4a, 42a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28672"/>
            <a:ext cx="7315200" cy="1200329"/>
          </a:xfrm>
          <a:prstGeom prst="rect">
            <a:avLst/>
          </a:prstGeom>
        </p:spPr>
        <p:txBody>
          <a:bodyPr wrap="square">
            <a:spAutoFit/>
          </a:bodyPr>
          <a:lstStyle/>
          <a:p>
            <a:r>
              <a:rPr lang="en-US" sz="3600" dirty="0"/>
              <a:t>He said to them, "Why are you afraid? Have you still no faith?"</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4:40</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459849"/>
            <a:ext cx="1676400" cy="1169551"/>
          </a:xfrm>
          <a:prstGeom prst="rect">
            <a:avLst/>
          </a:prstGeom>
          <a:noFill/>
        </p:spPr>
        <p:txBody>
          <a:bodyPr wrap="square" rtlCol="0">
            <a:spAutoFit/>
          </a:bodyPr>
          <a:lstStyle/>
          <a:p>
            <a:pPr algn="ctr"/>
            <a:r>
              <a:rPr lang="en-US" sz="1400" dirty="0">
                <a:solidFill>
                  <a:schemeClr val="tx1">
                    <a:lumMod val="95000"/>
                  </a:schemeClr>
                </a:solidFill>
              </a:rPr>
              <a:t>Storm on the Sea of Galilee</a:t>
            </a:r>
          </a:p>
          <a:p>
            <a:pPr algn="ctr"/>
            <a:endParaRPr lang="en-US" sz="1400" dirty="0">
              <a:solidFill>
                <a:schemeClr val="tx1">
                  <a:lumMod val="95000"/>
                </a:schemeClr>
              </a:solidFill>
            </a:endParaRPr>
          </a:p>
          <a:p>
            <a:pPr algn="ctr"/>
            <a:r>
              <a:rPr lang="en-US" sz="1400" dirty="0">
                <a:solidFill>
                  <a:schemeClr val="tx1">
                    <a:lumMod val="95000"/>
                  </a:schemeClr>
                </a:solidFill>
              </a:rPr>
              <a:t>Rembrandt</a:t>
            </a:r>
          </a:p>
          <a:p>
            <a:pPr algn="ctr"/>
            <a:r>
              <a:rPr lang="en-US" sz="1400" dirty="0">
                <a:solidFill>
                  <a:schemeClr val="tx1">
                    <a:lumMod val="95000"/>
                  </a:schemeClr>
                </a:solidFill>
              </a:rPr>
              <a:t>Location unknown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94ECB10-F9A2-4211-AB4A-F303F35085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4800" y="8014"/>
            <a:ext cx="5767108" cy="6849987"/>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6934200" cy="2308324"/>
          </a:xfrm>
          <a:prstGeom prst="rect">
            <a:avLst/>
          </a:prstGeom>
        </p:spPr>
        <p:txBody>
          <a:bodyPr wrap="square">
            <a:spAutoFit/>
          </a:bodyPr>
          <a:lstStyle/>
          <a:p>
            <a:r>
              <a:rPr lang="en-US" sz="3600" dirty="0"/>
              <a:t>And they were filled with great awe and said to one another, "Who then is this, that even the wind and the sea obey him?"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4:41</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07777"/>
          </a:xfrm>
          <a:prstGeom prst="rect">
            <a:avLst/>
          </a:prstGeom>
          <a:noFill/>
        </p:spPr>
        <p:txBody>
          <a:bodyPr wrap="square" rtlCol="0">
            <a:spAutoFit/>
          </a:bodyPr>
          <a:lstStyle/>
          <a:p>
            <a:pPr algn="ctr"/>
            <a:r>
              <a:rPr lang="en-US" sz="1400" dirty="0">
                <a:solidFill>
                  <a:schemeClr val="tx1">
                    <a:lumMod val="95000"/>
                  </a:schemeClr>
                </a:solidFill>
              </a:rPr>
              <a:t>	Jesus, the Holy Mural  -- The Way Jesus Christ Christian Church, New Orleans</a:t>
            </a:r>
            <a:endParaRPr lang="en-US" sz="1600" dirty="0">
              <a:solidFill>
                <a:schemeClr val="tx1">
                  <a:lumMod val="95000"/>
                </a:schemeClr>
              </a:solidFill>
            </a:endParaRPr>
          </a:p>
        </p:txBody>
      </p:sp>
      <p:pic>
        <p:nvPicPr>
          <p:cNvPr id="1026" name="Picture 2" descr="Title: Jesus - the Holy Mural&#10;[Click for smaller image view]">
            <a:extLst>
              <a:ext uri="{FF2B5EF4-FFF2-40B4-BE49-F238E27FC236}">
                <a16:creationId xmlns:a16="http://schemas.microsoft.com/office/drawing/2014/main" id="{DD8B0A98-F527-4AF4-962C-5EF187537B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85900" y="0"/>
            <a:ext cx="9410700" cy="6272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http://www.johnaugustswanson.com – copyright 2009 by John August Swanson</a:t>
            </a:r>
          </a:p>
          <a:p>
            <a:pPr>
              <a:buNone/>
            </a:pPr>
            <a:r>
              <a:rPr lang="en-US" sz="1600" dirty="0"/>
              <a:t>https://commons.wikimedia.org/wiki/File:Cima_da_Conegliano_-_Gionata_e_david_con_la_testa_di_Golia.jpg</a:t>
            </a:r>
          </a:p>
          <a:p>
            <a:pPr>
              <a:buNone/>
            </a:pPr>
            <a:r>
              <a:rPr lang="en-US" sz="1600" dirty="0"/>
              <a:t>http://www.flickr.com/photos/shindotv/2552425891/</a:t>
            </a:r>
          </a:p>
          <a:p>
            <a:pPr>
              <a:buNone/>
            </a:pPr>
            <a:r>
              <a:rPr lang="en-US" sz="1600" dirty="0"/>
              <a:t>https://commons.wikimedia.org/wiki/File:Hildebrandt_Sea_storm.jpg</a:t>
            </a:r>
          </a:p>
          <a:p>
            <a:pPr>
              <a:buNone/>
            </a:pPr>
            <a:r>
              <a:rPr lang="en-US" sz="1600" dirty="0"/>
              <a:t>https://commons.wikimedia.org/wiki/File:Netherlands-4036_-_Fishing_Boats_(11612343343).jpg</a:t>
            </a:r>
          </a:p>
          <a:p>
            <a:pPr>
              <a:buNone/>
            </a:pPr>
            <a:r>
              <a:rPr lang="en-US" sz="1600" dirty="0"/>
              <a:t>http://diglib.library.vanderbilt.edu/act-imagelink.pl?RC=48310</a:t>
            </a:r>
          </a:p>
          <a:p>
            <a:pPr>
              <a:buNone/>
            </a:pPr>
            <a:r>
              <a:rPr lang="en-US" sz="1600" dirty="0"/>
              <a:t>https://commons.wikimedia.org/wiki/File:Holy_Sacrament_Monastery,_Canind%C3%A9,_Brazil_(Poor_Clares)_031.JPG</a:t>
            </a:r>
          </a:p>
          <a:p>
            <a:pPr>
              <a:buNone/>
            </a:pPr>
            <a:r>
              <a:rPr lang="en-US" sz="1600" dirty="0"/>
              <a:t>https://www.kathleenpetersonart.com/ - with permission</a:t>
            </a:r>
          </a:p>
          <a:p>
            <a:pPr>
              <a:buNone/>
            </a:pPr>
            <a:r>
              <a:rPr lang="en-US" sz="1600" dirty="0"/>
              <a:t>https://commons.wikimedia.org/wiki/File:Eug%C3%A8ne_Delacroix_-_Christ_on_the_Sea_of_Galilee_-_Google_Art_Project.jpg</a:t>
            </a:r>
          </a:p>
          <a:p>
            <a:pPr>
              <a:buNone/>
            </a:pPr>
            <a:r>
              <a:rPr lang="en-US" sz="1600" dirty="0"/>
              <a:t>https://commons.wikimedia.org/wiki/File:Rembrandt_Christ_in_the_Storm_on_the_Lake_of_Galilee.jpg</a:t>
            </a:r>
          </a:p>
          <a:p>
            <a:pPr>
              <a:buNone/>
            </a:pPr>
            <a:r>
              <a:rPr lang="en-US" sz="1600" dirty="0"/>
              <a:t>https://www.flickr.com/photos/volvob12b/48740737607</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David and Goliath  -- </a:t>
            </a:r>
            <a:r>
              <a:rPr lang="en-US" sz="1600" dirty="0"/>
              <a:t>John August Swanson, Serigraph, 2009 </a:t>
            </a:r>
            <a:endParaRPr lang="en-US" sz="1600" dirty="0">
              <a:solidFill>
                <a:schemeClr val="tx1">
                  <a:lumMod val="95000"/>
                </a:schemeClr>
              </a:solidFill>
            </a:endParaRPr>
          </a:p>
        </p:txBody>
      </p:sp>
      <p:pic>
        <p:nvPicPr>
          <p:cNvPr id="4" name="Picture 3">
            <a:extLst>
              <a:ext uri="{FF2B5EF4-FFF2-40B4-BE49-F238E27FC236}">
                <a16:creationId xmlns:a16="http://schemas.microsoft.com/office/drawing/2014/main" id="{BBAF264F-43F4-4BD5-A4D9-C93EA55F8F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41580"/>
            <a:ext cx="9144000" cy="613062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858000" cy="1754326"/>
          </a:xfrm>
          <a:prstGeom prst="rect">
            <a:avLst/>
          </a:prstGeom>
        </p:spPr>
        <p:txBody>
          <a:bodyPr wrap="square">
            <a:spAutoFit/>
          </a:bodyPr>
          <a:lstStyle/>
          <a:p>
            <a:r>
              <a:rPr lang="en-US" sz="3600" dirty="0"/>
              <a:t>Then Jonathan made a covenant with David, because he loved him as his own soul.</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Samuel 17:3</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22C152-7053-46A9-9A60-5BE144FE1A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00" y="0"/>
            <a:ext cx="7174154" cy="6836480"/>
          </a:xfrm>
          <a:prstGeom prst="rect">
            <a:avLst/>
          </a:prstGeom>
        </p:spPr>
      </p:pic>
      <p:sp>
        <p:nvSpPr>
          <p:cNvPr id="6" name="TextBox 5">
            <a:extLst>
              <a:ext uri="{FF2B5EF4-FFF2-40B4-BE49-F238E27FC236}">
                <a16:creationId xmlns:a16="http://schemas.microsoft.com/office/drawing/2014/main" id="{E5DCB7F4-EE53-4F65-8DB0-D80144299623}"/>
              </a:ext>
            </a:extLst>
          </p:cNvPr>
          <p:cNvSpPr txBox="1"/>
          <p:nvPr/>
        </p:nvSpPr>
        <p:spPr>
          <a:xfrm>
            <a:off x="1752600" y="5028962"/>
            <a:ext cx="1524000" cy="1600438"/>
          </a:xfrm>
          <a:prstGeom prst="rect">
            <a:avLst/>
          </a:prstGeom>
          <a:noFill/>
        </p:spPr>
        <p:txBody>
          <a:bodyPr wrap="square" rtlCol="0">
            <a:spAutoFit/>
          </a:bodyPr>
          <a:lstStyle/>
          <a:p>
            <a:pPr algn="ctr"/>
            <a:r>
              <a:rPr lang="en-US" sz="1400" dirty="0"/>
              <a:t>David and Jonathan</a:t>
            </a:r>
          </a:p>
          <a:p>
            <a:pPr algn="ctr"/>
            <a:endParaRPr lang="en-US" sz="1400" dirty="0"/>
          </a:p>
          <a:p>
            <a:pPr algn="ctr"/>
            <a:r>
              <a:rPr lang="en-US" sz="1400" dirty="0" err="1"/>
              <a:t>Cima</a:t>
            </a:r>
            <a:r>
              <a:rPr lang="en-US" sz="1400" dirty="0"/>
              <a:t> da Conegliano</a:t>
            </a:r>
          </a:p>
          <a:p>
            <a:pPr algn="ctr"/>
            <a:r>
              <a:rPr lang="en-US" sz="1400" dirty="0"/>
              <a:t>National Gallery</a:t>
            </a:r>
          </a:p>
          <a:p>
            <a:pPr algn="ctr"/>
            <a:r>
              <a:rPr lang="en-US" sz="1400" dirty="0"/>
              <a:t>London, England</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8986" y="1981199"/>
            <a:ext cx="6324600" cy="2308324"/>
          </a:xfrm>
          <a:prstGeom prst="rect">
            <a:avLst/>
          </a:prstGeom>
        </p:spPr>
        <p:txBody>
          <a:bodyPr wrap="square">
            <a:spAutoFit/>
          </a:bodyPr>
          <a:lstStyle/>
          <a:p>
            <a:r>
              <a:rPr lang="en-US" sz="3600" dirty="0"/>
              <a:t>Then the LORD answered Job …  </a:t>
            </a:r>
          </a:p>
          <a:p>
            <a:r>
              <a:rPr lang="en-US" sz="3600" dirty="0">
                <a:cs typeface="Arial" pitchFamily="34" charset="0"/>
              </a:rPr>
              <a:t>"Where were you when I laid the foundation of the earth?</a:t>
            </a:r>
          </a:p>
          <a:p>
            <a:endParaRPr lang="en-US" sz="3600" dirty="0">
              <a:cs typeface="Arial" pitchFamily="34" charset="0"/>
            </a:endParaRPr>
          </a:p>
        </p:txBody>
      </p:sp>
      <p:sp>
        <p:nvSpPr>
          <p:cNvPr id="5" name="TextBox 4"/>
          <p:cNvSpPr txBox="1"/>
          <p:nvPr/>
        </p:nvSpPr>
        <p:spPr>
          <a:xfrm>
            <a:off x="6071286" y="4058692"/>
            <a:ext cx="3352800" cy="461665"/>
          </a:xfrm>
          <a:prstGeom prst="rect">
            <a:avLst/>
          </a:prstGeom>
          <a:noFill/>
        </p:spPr>
        <p:txBody>
          <a:bodyPr wrap="square" rtlCol="0">
            <a:spAutoFit/>
          </a:bodyPr>
          <a:lstStyle/>
          <a:p>
            <a:pPr algn="ctr"/>
            <a:r>
              <a:rPr lang="en-US" sz="2400" dirty="0">
                <a:solidFill>
                  <a:schemeClr val="tx1">
                    <a:lumMod val="95000"/>
                  </a:schemeClr>
                </a:solidFill>
              </a:rPr>
              <a:t>Job 38:1a, 4a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Separation of Light from Darkness  --  Frederick Hart, National Cathedral, Washington, DC</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4545B76E-04CF-4314-BE0D-A982DF68A0E5}"/>
              </a:ext>
            </a:extLst>
          </p:cNvPr>
          <p:cNvPicPr>
            <a:picLocks noChangeAspect="1"/>
          </p:cNvPicPr>
          <p:nvPr/>
        </p:nvPicPr>
        <p:blipFill>
          <a:blip r:embed="rId2"/>
          <a:stretch>
            <a:fillRect/>
          </a:stretch>
        </p:blipFill>
        <p:spPr>
          <a:xfrm>
            <a:off x="1524000" y="0"/>
            <a:ext cx="9144000" cy="6141336"/>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720840"/>
            <a:ext cx="7696200" cy="2308324"/>
          </a:xfrm>
          <a:prstGeom prst="rect">
            <a:avLst/>
          </a:prstGeom>
        </p:spPr>
        <p:txBody>
          <a:bodyPr wrap="square">
            <a:spAutoFit/>
          </a:bodyPr>
          <a:lstStyle/>
          <a:p>
            <a:r>
              <a:rPr lang="en-US" sz="3600" dirty="0"/>
              <a:t>Or who shut in the sea … when it burst out from the womb - when I made the clouds its garment, and thick darkness its swaddling band …"</a:t>
            </a:r>
          </a:p>
        </p:txBody>
      </p:sp>
      <p:sp>
        <p:nvSpPr>
          <p:cNvPr id="5" name="TextBox 4"/>
          <p:cNvSpPr txBox="1"/>
          <p:nvPr/>
        </p:nvSpPr>
        <p:spPr>
          <a:xfrm>
            <a:off x="5943600" y="4572001"/>
            <a:ext cx="3352800" cy="461665"/>
          </a:xfrm>
          <a:prstGeom prst="rect">
            <a:avLst/>
          </a:prstGeom>
          <a:noFill/>
        </p:spPr>
        <p:txBody>
          <a:bodyPr wrap="square" rtlCol="0">
            <a:spAutoFit/>
          </a:bodyPr>
          <a:lstStyle/>
          <a:p>
            <a:pPr algn="ctr"/>
            <a:r>
              <a:rPr lang="en-US" sz="2400" dirty="0">
                <a:solidFill>
                  <a:schemeClr val="tx1">
                    <a:lumMod val="95000"/>
                  </a:schemeClr>
                </a:solidFill>
              </a:rPr>
              <a:t>Job 38:8-9</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9043" y="6474023"/>
            <a:ext cx="8763000" cy="307777"/>
          </a:xfrm>
          <a:prstGeom prst="rect">
            <a:avLst/>
          </a:prstGeom>
          <a:noFill/>
        </p:spPr>
        <p:txBody>
          <a:bodyPr wrap="square" rtlCol="0">
            <a:spAutoFit/>
          </a:bodyPr>
          <a:lstStyle/>
          <a:p>
            <a:pPr algn="ctr"/>
            <a:r>
              <a:rPr lang="en-US" sz="1400" dirty="0">
                <a:solidFill>
                  <a:schemeClr val="tx1">
                    <a:lumMod val="95000"/>
                  </a:schemeClr>
                </a:solidFill>
              </a:rPr>
              <a:t>Sea Storm  --  Eduard Hildebrandt, National Museum in Warsaw, Warsaw, Poland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B5A3150F-679A-45FB-87D9-5AF9455B74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1" y="0"/>
            <a:ext cx="8847529" cy="63246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1170</TotalTime>
  <Words>862</Words>
  <Application>Microsoft Office PowerPoint</Application>
  <PresentationFormat>Widescreen</PresentationFormat>
  <Paragraphs>68</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First Sunday after Christmas Day Year A</vt:lpstr>
      <vt:lpstr>Fifth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134</cp:revision>
  <dcterms:created xsi:type="dcterms:W3CDTF">2016-08-31T16:46:43Z</dcterms:created>
  <dcterms:modified xsi:type="dcterms:W3CDTF">2023-10-12T16:15:13Z</dcterms:modified>
</cp:coreProperties>
</file>