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412" r:id="rId4"/>
    <p:sldId id="383" r:id="rId5"/>
    <p:sldId id="382" r:id="rId6"/>
    <p:sldId id="385" r:id="rId7"/>
    <p:sldId id="386" r:id="rId8"/>
    <p:sldId id="410" r:id="rId9"/>
    <p:sldId id="411" r:id="rId10"/>
    <p:sldId id="387" r:id="rId11"/>
    <p:sldId id="408" r:id="rId12"/>
    <p:sldId id="409" r:id="rId13"/>
    <p:sldId id="390" r:id="rId14"/>
    <p:sldId id="391" r:id="rId15"/>
    <p:sldId id="392" r:id="rId16"/>
    <p:sldId id="393" r:id="rId17"/>
    <p:sldId id="394" r:id="rId18"/>
    <p:sldId id="395" r:id="rId19"/>
    <p:sldId id="396" r:id="rId20"/>
    <p:sldId id="397" r:id="rId21"/>
    <p:sldId id="398" r:id="rId22"/>
    <p:sldId id="399" r:id="rId23"/>
    <p:sldId id="400" r:id="rId24"/>
    <p:sldId id="401" r:id="rId25"/>
    <p:sldId id="402"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A0E3"/>
    <a:srgbClr val="2263A3"/>
    <a:srgbClr val="3E6BA8"/>
    <a:srgbClr val="31559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2CEA99-0F5D-4EB3-9180-B0AA862250B8}" v="4" dt="2023-10-12T16:13:43.9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8" autoAdjust="0"/>
    <p:restoredTop sz="94844" autoAdjust="0"/>
  </p:normalViewPr>
  <p:slideViewPr>
    <p:cSldViewPr>
      <p:cViewPr varScale="1">
        <p:scale>
          <a:sx n="75" d="100"/>
          <a:sy n="75" d="100"/>
        </p:scale>
        <p:origin x="168" y="77"/>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90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A22CEA99-0F5D-4EB3-9180-B0AA862250B8}"/>
    <pc:docChg chg="modSld">
      <pc:chgData name="Charlotte Lew" userId="" providerId="" clId="Web-{A22CEA99-0F5D-4EB3-9180-B0AA862250B8}" dt="2023-10-12T16:13:39.216" v="2" actId="20577"/>
      <pc:docMkLst>
        <pc:docMk/>
      </pc:docMkLst>
      <pc:sldChg chg="modSp">
        <pc:chgData name="Charlotte Lew" userId="" providerId="" clId="Web-{A22CEA99-0F5D-4EB3-9180-B0AA862250B8}" dt="2023-10-12T16:13:39.216" v="2" actId="20577"/>
        <pc:sldMkLst>
          <pc:docMk/>
          <pc:sldMk cId="0" sldId="256"/>
        </pc:sldMkLst>
        <pc:spChg chg="mod">
          <ac:chgData name="Charlotte Lew" userId="" providerId="" clId="Web-{A22CEA99-0F5D-4EB3-9180-B0AA862250B8}" dt="2023-10-12T16:13:39.216" v="2"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a:t>
            </a:fld>
            <a:endParaRPr lang="en-US"/>
          </a:p>
        </p:txBody>
      </p:sp>
    </p:spTree>
    <p:extLst>
      <p:ext uri="{BB962C8B-B14F-4D97-AF65-F5344CB8AC3E}">
        <p14:creationId xmlns:p14="http://schemas.microsoft.com/office/powerpoint/2010/main" val="1886860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3</a:t>
            </a:fld>
            <a:endParaRPr lang="en-US"/>
          </a:p>
        </p:txBody>
      </p:sp>
    </p:spTree>
    <p:extLst>
      <p:ext uri="{BB962C8B-B14F-4D97-AF65-F5344CB8AC3E}">
        <p14:creationId xmlns:p14="http://schemas.microsoft.com/office/powerpoint/2010/main" val="1534499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9</a:t>
            </a:fld>
            <a:endParaRPr lang="en-US"/>
          </a:p>
        </p:txBody>
      </p:sp>
    </p:spTree>
    <p:extLst>
      <p:ext uri="{BB962C8B-B14F-4D97-AF65-F5344CB8AC3E}">
        <p14:creationId xmlns:p14="http://schemas.microsoft.com/office/powerpoint/2010/main" val="4009622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Fourth Sunday after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2209800" y="5334001"/>
            <a:ext cx="7924800" cy="1384995"/>
          </a:xfrm>
          <a:prstGeom prst="rect">
            <a:avLst/>
          </a:prstGeom>
          <a:solidFill>
            <a:srgbClr val="19A0E3">
              <a:alpha val="65000"/>
            </a:srgbClr>
          </a:solidFill>
        </p:spPr>
        <p:txBody>
          <a:bodyPr wrap="square">
            <a:spAutoFit/>
          </a:bodyPr>
          <a:lstStyle/>
          <a:p>
            <a:pPr algn="ctr"/>
            <a:r>
              <a:rPr lang="en-US" sz="2800" dirty="0"/>
              <a:t>1 Samuel 15:34 - 16:13 and Psalm 20</a:t>
            </a:r>
          </a:p>
          <a:p>
            <a:pPr algn="ctr"/>
            <a:r>
              <a:rPr lang="en-US" sz="2800" dirty="0"/>
              <a:t>Ezekiel 17:22-24 and Psalm 92:1-4, 12-15    </a:t>
            </a:r>
          </a:p>
          <a:p>
            <a:pPr algn="ctr"/>
            <a:r>
              <a:rPr lang="en-US" sz="2800" dirty="0"/>
              <a:t>2 Corinthians 5:6-10, (11-13), 14-17  •  Mark 4:26-34</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It is good to give thanks to the LORD … to declare your steadfast love in the morning, and your faithfulness by night …</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92:1a, 2</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8534" y="6324600"/>
            <a:ext cx="8763000" cy="338554"/>
          </a:xfrm>
          <a:prstGeom prst="rect">
            <a:avLst/>
          </a:prstGeom>
          <a:noFill/>
        </p:spPr>
        <p:txBody>
          <a:bodyPr wrap="square" rtlCol="0">
            <a:spAutoFit/>
          </a:bodyPr>
          <a:lstStyle/>
          <a:p>
            <a:pPr algn="ctr"/>
            <a:r>
              <a:rPr lang="en-US" sz="1600" dirty="0">
                <a:solidFill>
                  <a:schemeClr val="tx1">
                    <a:lumMod val="95000"/>
                  </a:schemeClr>
                </a:solidFill>
              </a:rPr>
              <a:t>Cowboy at Prayer  --  Clayton, NM</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339A887B-8C1F-48E0-9E8E-E38A09BD29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439524"/>
            <a:ext cx="9144000" cy="5580277"/>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0"/>
            <a:ext cx="6934200" cy="2308324"/>
          </a:xfrm>
          <a:prstGeom prst="rect">
            <a:avLst/>
          </a:prstGeom>
        </p:spPr>
        <p:txBody>
          <a:bodyPr wrap="square">
            <a:spAutoFit/>
          </a:bodyPr>
          <a:lstStyle/>
          <a:p>
            <a:r>
              <a:rPr lang="en-US" sz="3600" dirty="0"/>
              <a:t>So if anyone is in Christ, there is a new creation: everything old has passed away; see, everything has become new!</a:t>
            </a:r>
            <a:endParaRPr lang="en-US" sz="3600" dirty="0">
              <a:cs typeface="Arial" pitchFamily="34" charset="0"/>
            </a:endParaRPr>
          </a:p>
        </p:txBody>
      </p:sp>
      <p:sp>
        <p:nvSpPr>
          <p:cNvPr id="5" name="TextBox 4"/>
          <p:cNvSpPr txBox="1"/>
          <p:nvPr/>
        </p:nvSpPr>
        <p:spPr>
          <a:xfrm>
            <a:off x="5791200" y="4495801"/>
            <a:ext cx="3352800" cy="461665"/>
          </a:xfrm>
          <a:prstGeom prst="rect">
            <a:avLst/>
          </a:prstGeom>
          <a:noFill/>
        </p:spPr>
        <p:txBody>
          <a:bodyPr wrap="square" rtlCol="0">
            <a:spAutoFit/>
          </a:bodyPr>
          <a:lstStyle/>
          <a:p>
            <a:pPr algn="ctr"/>
            <a:r>
              <a:rPr lang="en-US" sz="2400" dirty="0">
                <a:solidFill>
                  <a:schemeClr val="tx1">
                    <a:lumMod val="95000"/>
                  </a:schemeClr>
                </a:solidFill>
              </a:rPr>
              <a:t>2 Corinthians 5:17</a:t>
            </a:r>
          </a:p>
        </p:txBody>
      </p:sp>
    </p:spTree>
    <p:extLst>
      <p:ext uri="{BB962C8B-B14F-4D97-AF65-F5344CB8AC3E}">
        <p14:creationId xmlns:p14="http://schemas.microsoft.com/office/powerpoint/2010/main" val="2368290017"/>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943600"/>
            <a:ext cx="8763000" cy="338554"/>
          </a:xfrm>
          <a:prstGeom prst="rect">
            <a:avLst/>
          </a:prstGeom>
          <a:noFill/>
        </p:spPr>
        <p:txBody>
          <a:bodyPr wrap="square" rtlCol="0">
            <a:spAutoFit/>
          </a:bodyPr>
          <a:lstStyle/>
          <a:p>
            <a:pPr algn="ctr"/>
            <a:r>
              <a:rPr lang="en-US" sz="1600" dirty="0">
                <a:solidFill>
                  <a:schemeClr val="tx1">
                    <a:lumMod val="95000"/>
                  </a:schemeClr>
                </a:solidFill>
              </a:rPr>
              <a:t>Let There Be  --  Lauren Wright Pittman</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9F818F9C-B774-6882-DE30-41C2631CBFC6}"/>
              </a:ext>
            </a:extLst>
          </p:cNvPr>
          <p:cNvPicPr>
            <a:picLocks noChangeAspect="1"/>
          </p:cNvPicPr>
          <p:nvPr/>
        </p:nvPicPr>
        <p:blipFill>
          <a:blip r:embed="rId2"/>
          <a:stretch>
            <a:fillRect/>
          </a:stretch>
        </p:blipFill>
        <p:spPr>
          <a:xfrm>
            <a:off x="3733800" y="914400"/>
            <a:ext cx="4343400" cy="43434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057400"/>
            <a:ext cx="5867400" cy="1754326"/>
          </a:xfrm>
          <a:prstGeom prst="rect">
            <a:avLst/>
          </a:prstGeom>
        </p:spPr>
        <p:txBody>
          <a:bodyPr wrap="square">
            <a:spAutoFit/>
          </a:bodyPr>
          <a:lstStyle/>
          <a:p>
            <a:r>
              <a:rPr lang="en-US" sz="3600" dirty="0"/>
              <a:t>"The kingdom of God is as if someone would scatter seed on the ground … </a:t>
            </a:r>
            <a:endParaRPr lang="en-US" sz="3600" dirty="0">
              <a:cs typeface="Arial" pitchFamily="34" charset="0"/>
            </a:endParaRPr>
          </a:p>
        </p:txBody>
      </p:sp>
      <p:sp>
        <p:nvSpPr>
          <p:cNvPr id="5" name="TextBox 4"/>
          <p:cNvSpPr txBox="1"/>
          <p:nvPr/>
        </p:nvSpPr>
        <p:spPr>
          <a:xfrm>
            <a:off x="60198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Mark 4:26a</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1033" y="5434762"/>
            <a:ext cx="2576456" cy="830997"/>
          </a:xfrm>
          <a:prstGeom prst="rect">
            <a:avLst/>
          </a:prstGeom>
          <a:noFill/>
        </p:spPr>
        <p:txBody>
          <a:bodyPr wrap="square" rtlCol="0">
            <a:spAutoFit/>
          </a:bodyPr>
          <a:lstStyle/>
          <a:p>
            <a:pPr algn="ctr"/>
            <a:r>
              <a:rPr lang="en-US" sz="1600" dirty="0">
                <a:solidFill>
                  <a:schemeClr val="tx1">
                    <a:lumMod val="95000"/>
                  </a:schemeClr>
                </a:solidFill>
              </a:rPr>
              <a:t>The Sower</a:t>
            </a:r>
          </a:p>
          <a:p>
            <a:pPr algn="ctr"/>
            <a:endParaRPr lang="en-US" sz="1600" dirty="0">
              <a:solidFill>
                <a:schemeClr val="tx1">
                  <a:lumMod val="95000"/>
                </a:schemeClr>
              </a:solidFill>
            </a:endParaRPr>
          </a:p>
          <a:p>
            <a:pPr algn="ctr"/>
            <a:r>
              <a:rPr lang="en-US" sz="1600" dirty="0">
                <a:solidFill>
                  <a:schemeClr val="tx1">
                    <a:lumMod val="95000"/>
                  </a:schemeClr>
                </a:solidFill>
              </a:rPr>
              <a:t> JESUS MAFA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D50F348-4ED3-4FEF-873C-E09F2E3267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67200" y="35848"/>
            <a:ext cx="5867400" cy="6822153"/>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32991"/>
            <a:ext cx="6781800" cy="1754326"/>
          </a:xfrm>
          <a:prstGeom prst="rect">
            <a:avLst/>
          </a:prstGeom>
        </p:spPr>
        <p:txBody>
          <a:bodyPr wrap="square">
            <a:spAutoFit/>
          </a:bodyPr>
          <a:lstStyle/>
          <a:p>
            <a:r>
              <a:rPr lang="en-US" sz="3600" dirty="0"/>
              <a:t>The earth produces of itself, first the stalk, then the head, then the full grain in the head.</a:t>
            </a:r>
            <a:endParaRPr lang="en-US" sz="3600" dirty="0">
              <a:cs typeface="Arial" pitchFamily="34" charset="0"/>
            </a:endParaRPr>
          </a:p>
        </p:txBody>
      </p:sp>
      <p:sp>
        <p:nvSpPr>
          <p:cNvPr id="5" name="TextBox 4"/>
          <p:cNvSpPr txBox="1"/>
          <p:nvPr/>
        </p:nvSpPr>
        <p:spPr>
          <a:xfrm>
            <a:off x="6079435" y="4495801"/>
            <a:ext cx="3352800" cy="461665"/>
          </a:xfrm>
          <a:prstGeom prst="rect">
            <a:avLst/>
          </a:prstGeom>
          <a:noFill/>
        </p:spPr>
        <p:txBody>
          <a:bodyPr wrap="square" rtlCol="0">
            <a:spAutoFit/>
          </a:bodyPr>
          <a:lstStyle/>
          <a:p>
            <a:pPr algn="ctr"/>
            <a:r>
              <a:rPr lang="en-US" sz="2400" dirty="0">
                <a:solidFill>
                  <a:schemeClr val="tx1">
                    <a:lumMod val="95000"/>
                  </a:schemeClr>
                </a:solidFill>
              </a:rPr>
              <a:t>Mark 4:28</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248400"/>
            <a:ext cx="8763000" cy="338554"/>
          </a:xfrm>
          <a:prstGeom prst="rect">
            <a:avLst/>
          </a:prstGeom>
          <a:noFill/>
        </p:spPr>
        <p:txBody>
          <a:bodyPr wrap="square" rtlCol="0">
            <a:spAutoFit/>
          </a:bodyPr>
          <a:lstStyle/>
          <a:p>
            <a:pPr algn="ctr"/>
            <a:r>
              <a:rPr lang="en-US" sz="1600" dirty="0">
                <a:solidFill>
                  <a:schemeClr val="tx1">
                    <a:lumMod val="95000"/>
                  </a:schemeClr>
                </a:solidFill>
              </a:rPr>
              <a:t>Kansas Summer Wheat  --  James Swanson, photographer</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10BA240B-27EB-430B-BE4C-137F54B1BADF}"/>
              </a:ext>
            </a:extLst>
          </p:cNvPr>
          <p:cNvPicPr>
            <a:picLocks noChangeAspect="1"/>
          </p:cNvPicPr>
          <p:nvPr/>
        </p:nvPicPr>
        <p:blipFill>
          <a:blip r:embed="rId2"/>
          <a:stretch>
            <a:fillRect/>
          </a:stretch>
        </p:blipFill>
        <p:spPr>
          <a:xfrm>
            <a:off x="1575916" y="762001"/>
            <a:ext cx="9092084" cy="4596553"/>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09800"/>
            <a:ext cx="7086600" cy="1754326"/>
          </a:xfrm>
          <a:prstGeom prst="rect">
            <a:avLst/>
          </a:prstGeom>
        </p:spPr>
        <p:txBody>
          <a:bodyPr wrap="square">
            <a:spAutoFit/>
          </a:bodyPr>
          <a:lstStyle/>
          <a:p>
            <a:r>
              <a:rPr lang="en-US" sz="3600" dirty="0"/>
              <a:t>But when the grain is ripe, at once he goes in with his sickle, because the harvest has come."</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Mark 4:29</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Harvesters  --  Pieter Brueghel, Metropolitan Museum of Art, New York, 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54500F13-1F72-4A67-8EC7-74AC141A6E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1"/>
            <a:ext cx="8458200" cy="6158627"/>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The LORD said, "Rise and anoint him; for this is the one." … and the spirit of the LORD came mightily upon David from that day forward.</a:t>
            </a:r>
          </a:p>
          <a:p>
            <a:endParaRPr lang="en-US" sz="3600" dirty="0">
              <a:cs typeface="Arial" pitchFamily="34" charset="0"/>
            </a:endParaRPr>
          </a:p>
        </p:txBody>
      </p:sp>
      <p:sp>
        <p:nvSpPr>
          <p:cNvPr id="4" name="TextBox 3"/>
          <p:cNvSpPr txBox="1"/>
          <p:nvPr/>
        </p:nvSpPr>
        <p:spPr>
          <a:xfrm>
            <a:off x="5867400" y="4810105"/>
            <a:ext cx="3352800" cy="461665"/>
          </a:xfrm>
          <a:prstGeom prst="rect">
            <a:avLst/>
          </a:prstGeom>
          <a:noFill/>
        </p:spPr>
        <p:txBody>
          <a:bodyPr wrap="square" rtlCol="0">
            <a:spAutoFit/>
          </a:bodyPr>
          <a:lstStyle/>
          <a:p>
            <a:pPr algn="ctr"/>
            <a:r>
              <a:rPr lang="en-US" sz="2400" dirty="0">
                <a:solidFill>
                  <a:schemeClr val="tx1">
                    <a:lumMod val="95000"/>
                  </a:schemeClr>
                </a:solidFill>
              </a:rPr>
              <a:t>1 Samuel 16:13</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57400"/>
            <a:ext cx="6934200" cy="1754326"/>
          </a:xfrm>
          <a:prstGeom prst="rect">
            <a:avLst/>
          </a:prstGeom>
        </p:spPr>
        <p:txBody>
          <a:bodyPr wrap="square">
            <a:spAutoFit/>
          </a:bodyPr>
          <a:lstStyle/>
          <a:p>
            <a:r>
              <a:rPr lang="en-US" sz="3600" dirty="0"/>
              <a:t>It is like a mustard seed, which, when sown upon the ground, is the smallest of all the seeds on earth;</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4:31</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Parable of the Mustard Seed  --  Window at the YMCA training center, Kassel, Germany </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06D5C8AC-7463-4166-8760-E69CDE8183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66040"/>
            <a:ext cx="8585200" cy="6310122"/>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790343"/>
            <a:ext cx="7010400" cy="2862322"/>
          </a:xfrm>
          <a:prstGeom prst="rect">
            <a:avLst/>
          </a:prstGeom>
        </p:spPr>
        <p:txBody>
          <a:bodyPr wrap="square">
            <a:spAutoFit/>
          </a:bodyPr>
          <a:lstStyle/>
          <a:p>
            <a:r>
              <a:rPr lang="en-US" sz="3600" dirty="0"/>
              <a:t>yet when it is sown it grows up …  and puts forth large branches, so that the birds of the air can make nests in its shade."</a:t>
            </a:r>
          </a:p>
          <a:p>
            <a:endParaRPr lang="en-US" sz="3600" dirty="0">
              <a:cs typeface="Arial" pitchFamily="34" charset="0"/>
            </a:endParaRPr>
          </a:p>
        </p:txBody>
      </p:sp>
      <p:sp>
        <p:nvSpPr>
          <p:cNvPr id="5" name="TextBox 4"/>
          <p:cNvSpPr txBox="1"/>
          <p:nvPr/>
        </p:nvSpPr>
        <p:spPr>
          <a:xfrm>
            <a:off x="5715000" y="4421833"/>
            <a:ext cx="3352800" cy="461665"/>
          </a:xfrm>
          <a:prstGeom prst="rect">
            <a:avLst/>
          </a:prstGeom>
          <a:noFill/>
        </p:spPr>
        <p:txBody>
          <a:bodyPr wrap="square" rtlCol="0">
            <a:spAutoFit/>
          </a:bodyPr>
          <a:lstStyle/>
          <a:p>
            <a:pPr algn="ctr"/>
            <a:r>
              <a:rPr lang="en-US" sz="2400" dirty="0">
                <a:solidFill>
                  <a:schemeClr val="tx1">
                    <a:lumMod val="95000"/>
                  </a:schemeClr>
                </a:solidFill>
              </a:rPr>
              <a:t>Mark 4:32</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0400" y="6400800"/>
            <a:ext cx="6324600" cy="338554"/>
          </a:xfrm>
          <a:prstGeom prst="rect">
            <a:avLst/>
          </a:prstGeom>
          <a:noFill/>
        </p:spPr>
        <p:txBody>
          <a:bodyPr wrap="square" rtlCol="0">
            <a:spAutoFit/>
          </a:bodyPr>
          <a:lstStyle/>
          <a:p>
            <a:pPr algn="ctr"/>
            <a:r>
              <a:rPr lang="en-US" sz="1600" dirty="0">
                <a:solidFill>
                  <a:schemeClr val="tx1">
                    <a:lumMod val="95000"/>
                  </a:schemeClr>
                </a:solidFill>
              </a:rPr>
              <a:t>Jan Bruegel  --  Paradise, </a:t>
            </a:r>
            <a:r>
              <a:rPr lang="en-US" sz="1600" dirty="0" err="1">
                <a:solidFill>
                  <a:schemeClr val="tx1">
                    <a:lumMod val="95000"/>
                  </a:schemeClr>
                </a:solidFill>
              </a:rPr>
              <a:t>Gemaldegalerie</a:t>
            </a:r>
            <a:r>
              <a:rPr lang="en-US" sz="1600" dirty="0">
                <a:solidFill>
                  <a:schemeClr val="tx1">
                    <a:lumMod val="95000"/>
                  </a:schemeClr>
                </a:solidFill>
              </a:rPr>
              <a:t>, Berlin, Germany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7B08403B-1DF8-4AA4-BB45-661AE204A9E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03552" y="1"/>
            <a:ext cx="6843369" cy="6219631"/>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286000"/>
            <a:ext cx="6553200" cy="1754326"/>
          </a:xfrm>
          <a:prstGeom prst="rect">
            <a:avLst/>
          </a:prstGeom>
        </p:spPr>
        <p:txBody>
          <a:bodyPr wrap="square">
            <a:spAutoFit/>
          </a:bodyPr>
          <a:lstStyle/>
          <a:p>
            <a:r>
              <a:rPr lang="en-US" sz="3600" dirty="0"/>
              <a:t>With many such parables he spoke the word to them, as they were able to hear it.</a:t>
            </a:r>
            <a:endParaRPr lang="en-US" sz="3600" dirty="0">
              <a:cs typeface="Arial" pitchFamily="34" charset="0"/>
            </a:endParaRPr>
          </a:p>
        </p:txBody>
      </p:sp>
      <p:sp>
        <p:nvSpPr>
          <p:cNvPr id="5" name="TextBox 4"/>
          <p:cNvSpPr txBox="1"/>
          <p:nvPr/>
        </p:nvSpPr>
        <p:spPr>
          <a:xfrm>
            <a:off x="6079435" y="4572001"/>
            <a:ext cx="3352800" cy="461665"/>
          </a:xfrm>
          <a:prstGeom prst="rect">
            <a:avLst/>
          </a:prstGeom>
          <a:noFill/>
        </p:spPr>
        <p:txBody>
          <a:bodyPr wrap="square" rtlCol="0">
            <a:spAutoFit/>
          </a:bodyPr>
          <a:lstStyle/>
          <a:p>
            <a:pPr algn="ctr"/>
            <a:r>
              <a:rPr lang="en-US" sz="2400" dirty="0">
                <a:solidFill>
                  <a:schemeClr val="tx1">
                    <a:lumMod val="95000"/>
                  </a:schemeClr>
                </a:solidFill>
              </a:rPr>
              <a:t>Mark 4:33</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Christ and His Disciples  --  Rembrandt, </a:t>
            </a:r>
            <a:r>
              <a:rPr lang="en-US" sz="1400" dirty="0" err="1">
                <a:solidFill>
                  <a:schemeClr val="tx1">
                    <a:lumMod val="95000"/>
                  </a:schemeClr>
                </a:solidFill>
              </a:rPr>
              <a:t>Teylers</a:t>
            </a:r>
            <a:r>
              <a:rPr lang="en-US" sz="1400" dirty="0">
                <a:solidFill>
                  <a:schemeClr val="tx1">
                    <a:lumMod val="95000"/>
                  </a:schemeClr>
                </a:solidFill>
              </a:rPr>
              <a:t> Museum, Haarlem, Netherlands</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6D284D90-171F-CA4D-50BA-1360F2224BD7}"/>
              </a:ext>
            </a:extLst>
          </p:cNvPr>
          <p:cNvPicPr>
            <a:picLocks noChangeAspect="1"/>
          </p:cNvPicPr>
          <p:nvPr/>
        </p:nvPicPr>
        <p:blipFill>
          <a:blip r:embed="rId2"/>
          <a:stretch>
            <a:fillRect/>
          </a:stretch>
        </p:blipFill>
        <p:spPr>
          <a:xfrm>
            <a:off x="2057400" y="279683"/>
            <a:ext cx="8304232" cy="6121117"/>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https://commons.wikimedia.org/wiki/File:PikiWiki_Israel_28199_Bible_paintings_in_Castra_center_Haifa.JPG</a:t>
            </a:r>
          </a:p>
          <a:p>
            <a:pPr>
              <a:buNone/>
            </a:pPr>
            <a:r>
              <a:rPr lang="en-US" sz="1600" dirty="0"/>
              <a:t>http://www.johnaugustswanson.com – copyright 2009 by John August Swanson</a:t>
            </a:r>
          </a:p>
          <a:p>
            <a:pPr>
              <a:buNone/>
            </a:pPr>
            <a:r>
              <a:rPr lang="en-US" sz="1600" dirty="0"/>
              <a:t>https://commons.wikimedia.org/wiki/File:Csontv%C3%A1ry_Kosztka,_Tivadar_-_Pilgrimage_to_the_Cedars_of_Lebanon_-_Google_Art_Project.jpg</a:t>
            </a:r>
          </a:p>
          <a:p>
            <a:pPr>
              <a:buNone/>
            </a:pPr>
            <a:r>
              <a:rPr lang="en-US" sz="1600" dirty="0"/>
              <a:t>https://commons.wikimedia.org/wiki/File:Santa_Costanza_mosaic.jpg</a:t>
            </a:r>
          </a:p>
          <a:p>
            <a:pPr>
              <a:buNone/>
            </a:pPr>
            <a:r>
              <a:rPr lang="en-US" sz="1600" dirty="0"/>
              <a:t>https://commons.wikimedia.org/wiki/File:Cowboy_at_Prayer,_near_Clayton,_NM_IMG_4952.JPG</a:t>
            </a:r>
          </a:p>
          <a:p>
            <a:pPr>
              <a:buNone/>
            </a:pPr>
            <a:r>
              <a:rPr lang="en-US" sz="1600" dirty="0"/>
              <a:t>Lauren Wright Pittman, http://www.lewpstudio.com/</a:t>
            </a:r>
          </a:p>
          <a:p>
            <a:pPr>
              <a:buNone/>
            </a:pPr>
            <a:r>
              <a:rPr lang="en-US" sz="1600" dirty="0"/>
              <a:t>http://diglib.library.vanderbilt.edu/act-imagelink.pl?RC=48309</a:t>
            </a:r>
          </a:p>
          <a:p>
            <a:pPr>
              <a:buNone/>
            </a:pPr>
            <a:r>
              <a:rPr lang="en-US" sz="1600" dirty="0"/>
              <a:t>https://www.flickr.com/photos/23737778@N00/7115229223 - James Watkins</a:t>
            </a:r>
          </a:p>
          <a:p>
            <a:pPr>
              <a:buNone/>
            </a:pPr>
            <a:r>
              <a:rPr lang="en-US" sz="1600" dirty="0"/>
              <a:t>http://commons.wikimedia.org/wiki/File:Pieter_Bruegel_the_Elder-_The_Harvesters_-_Google_Art_Project.jpg</a:t>
            </a:r>
          </a:p>
          <a:p>
            <a:pPr>
              <a:buNone/>
            </a:pPr>
            <a:r>
              <a:rPr lang="en-US" sz="1600" dirty="0"/>
              <a:t>https://www.flickr.com/photos/tin-g/90272565</a:t>
            </a:r>
          </a:p>
          <a:p>
            <a:pPr>
              <a:buNone/>
            </a:pPr>
            <a:r>
              <a:rPr lang="en-US" sz="1600" dirty="0"/>
              <a:t>http://commons.wikimedia.org/wiki/File:Jan_Brueghel_the_Younger_Paradise.jpg</a:t>
            </a:r>
          </a:p>
          <a:p>
            <a:pPr>
              <a:buNone/>
            </a:pPr>
            <a:r>
              <a:rPr lang="en-US" sz="1600" dirty="0"/>
              <a:t>https://commons.wikimedia.org/wiki/File:Rembrandt_Jesus_and_his_Disciples.jpg</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Samuel Anoints David  --  Castra center, Haifa, Israel</a:t>
            </a:r>
          </a:p>
        </p:txBody>
      </p:sp>
      <p:pic>
        <p:nvPicPr>
          <p:cNvPr id="3" name="Picture 2">
            <a:extLst>
              <a:ext uri="{FF2B5EF4-FFF2-40B4-BE49-F238E27FC236}">
                <a16:creationId xmlns:a16="http://schemas.microsoft.com/office/drawing/2014/main" id="{1A6513AE-5B52-4F18-B1E1-87CCE65428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14"/>
          <a:stretch/>
        </p:blipFill>
        <p:spPr>
          <a:xfrm>
            <a:off x="1447800" y="660721"/>
            <a:ext cx="9181070" cy="5479026"/>
          </a:xfrm>
          <a:prstGeom prst="rect">
            <a:avLst/>
          </a:prstGeom>
        </p:spPr>
      </p:pic>
    </p:spTree>
    <p:extLst>
      <p:ext uri="{BB962C8B-B14F-4D97-AF65-F5344CB8AC3E}">
        <p14:creationId xmlns:p14="http://schemas.microsoft.com/office/powerpoint/2010/main" val="1804317571"/>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81200"/>
            <a:ext cx="6858000" cy="1754326"/>
          </a:xfrm>
          <a:prstGeom prst="rect">
            <a:avLst/>
          </a:prstGeom>
        </p:spPr>
        <p:txBody>
          <a:bodyPr wrap="square">
            <a:spAutoFit/>
          </a:bodyPr>
          <a:lstStyle/>
          <a:p>
            <a:r>
              <a:rPr lang="en-US" sz="3600" dirty="0"/>
              <a:t>Some take pride in chariots, and some in horses, but our pride is in the name of the LORD our God.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20:7</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0" y="6428006"/>
            <a:ext cx="8763000" cy="338554"/>
          </a:xfrm>
          <a:prstGeom prst="rect">
            <a:avLst/>
          </a:prstGeom>
          <a:noFill/>
        </p:spPr>
        <p:txBody>
          <a:bodyPr wrap="square" rtlCol="0">
            <a:spAutoFit/>
          </a:bodyPr>
          <a:lstStyle/>
          <a:p>
            <a:pPr algn="ctr"/>
            <a:r>
              <a:rPr lang="en-US" sz="1600" dirty="0">
                <a:solidFill>
                  <a:schemeClr val="tx1">
                    <a:lumMod val="95000"/>
                  </a:schemeClr>
                </a:solidFill>
              </a:rPr>
              <a:t>Celebration  </a:t>
            </a:r>
            <a:r>
              <a:rPr lang="en-US" sz="1600">
                <a:solidFill>
                  <a:schemeClr val="tx1">
                    <a:lumMod val="95000"/>
                  </a:schemeClr>
                </a:solidFill>
              </a:rPr>
              <a:t>--  </a:t>
            </a:r>
            <a:r>
              <a:rPr lang="en-US" sz="1600"/>
              <a:t>John </a:t>
            </a:r>
            <a:r>
              <a:rPr lang="en-US" sz="1600" dirty="0"/>
              <a:t>August Swanson, Serigraph, 2009 </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14DB9020-63B7-405C-BF31-54C7C23B91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14500" y="152400"/>
            <a:ext cx="8763000" cy="61722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05000"/>
            <a:ext cx="6324600" cy="2308324"/>
          </a:xfrm>
          <a:prstGeom prst="rect">
            <a:avLst/>
          </a:prstGeom>
        </p:spPr>
        <p:txBody>
          <a:bodyPr wrap="square">
            <a:spAutoFit/>
          </a:bodyPr>
          <a:lstStyle/>
          <a:p>
            <a:r>
              <a:rPr lang="en-US" sz="3600" dirty="0"/>
              <a:t>Thus says the Lord GOD: I myself will take a sprig … in order that it may produce boughs and bear fruit, and become a noble cedar.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Ezekiel 17:22a, 23a</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4876800"/>
            <a:ext cx="1828800" cy="1815882"/>
          </a:xfrm>
          <a:prstGeom prst="rect">
            <a:avLst/>
          </a:prstGeom>
          <a:noFill/>
        </p:spPr>
        <p:txBody>
          <a:bodyPr wrap="square" rtlCol="0">
            <a:spAutoFit/>
          </a:bodyPr>
          <a:lstStyle/>
          <a:p>
            <a:pPr algn="ctr"/>
            <a:r>
              <a:rPr lang="en-US" sz="1600" dirty="0">
                <a:solidFill>
                  <a:schemeClr val="tx1">
                    <a:lumMod val="95000"/>
                  </a:schemeClr>
                </a:solidFill>
              </a:rPr>
              <a:t>Pilgrimage to the Cedar of Lebanon</a:t>
            </a:r>
          </a:p>
          <a:p>
            <a:pPr algn="ctr"/>
            <a:endParaRPr lang="en-US" sz="1600" dirty="0">
              <a:solidFill>
                <a:schemeClr val="tx1">
                  <a:lumMod val="95000"/>
                </a:schemeClr>
              </a:solidFill>
            </a:endParaRPr>
          </a:p>
          <a:p>
            <a:pPr algn="ctr"/>
            <a:r>
              <a:rPr lang="en-US" sz="1600" dirty="0" err="1">
                <a:solidFill>
                  <a:schemeClr val="tx1">
                    <a:lumMod val="95000"/>
                  </a:schemeClr>
                </a:solidFill>
              </a:rPr>
              <a:t>Tivadar</a:t>
            </a:r>
            <a:r>
              <a:rPr lang="en-US" sz="1600" dirty="0">
                <a:solidFill>
                  <a:schemeClr val="tx1">
                    <a:lumMod val="95000"/>
                  </a:schemeClr>
                </a:solidFill>
              </a:rPr>
              <a:t> </a:t>
            </a:r>
            <a:r>
              <a:rPr lang="en-US" sz="1600" dirty="0" err="1">
                <a:solidFill>
                  <a:schemeClr val="tx1">
                    <a:lumMod val="95000"/>
                  </a:schemeClr>
                </a:solidFill>
              </a:rPr>
              <a:t>Kosztka</a:t>
            </a:r>
            <a:r>
              <a:rPr lang="en-US" sz="1600" dirty="0">
                <a:solidFill>
                  <a:schemeClr val="tx1">
                    <a:lumMod val="95000"/>
                  </a:schemeClr>
                </a:solidFill>
              </a:rPr>
              <a:t>, Hungarian National Gallery</a:t>
            </a:r>
          </a:p>
          <a:p>
            <a:pPr algn="ctr"/>
            <a:r>
              <a:rPr lang="en-US" sz="1600" dirty="0">
                <a:solidFill>
                  <a:schemeClr val="tx1">
                    <a:lumMod val="95000"/>
                  </a:schemeClr>
                </a:solidFill>
              </a:rPr>
              <a:t> Budapest, Hungary </a:t>
            </a:r>
          </a:p>
        </p:txBody>
      </p:sp>
      <p:pic>
        <p:nvPicPr>
          <p:cNvPr id="2" name="Picture 1">
            <a:extLst>
              <a:ext uri="{FF2B5EF4-FFF2-40B4-BE49-F238E27FC236}">
                <a16:creationId xmlns:a16="http://schemas.microsoft.com/office/drawing/2014/main" id="{D7F15B03-D93D-4396-A726-541D8670F6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62400" y="28834"/>
            <a:ext cx="6477000" cy="6829166"/>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934200" cy="1754326"/>
          </a:xfrm>
          <a:prstGeom prst="rect">
            <a:avLst/>
          </a:prstGeom>
        </p:spPr>
        <p:txBody>
          <a:bodyPr wrap="square">
            <a:spAutoFit/>
          </a:bodyPr>
          <a:lstStyle/>
          <a:p>
            <a:r>
              <a:rPr lang="en-US" sz="3600" dirty="0"/>
              <a:t>Under it every kind of bird will live; in the shade of its branches will nest winged creatures of every kind.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Ezekiel 17:23b</a:t>
            </a:r>
          </a:p>
        </p:txBody>
      </p:sp>
    </p:spTree>
    <p:extLst>
      <p:ext uri="{BB962C8B-B14F-4D97-AF65-F5344CB8AC3E}">
        <p14:creationId xmlns:p14="http://schemas.microsoft.com/office/powerpoint/2010/main" val="316506101"/>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Early Christian Bird Mosaic  --  4</a:t>
            </a:r>
            <a:r>
              <a:rPr lang="en-US" sz="1600" baseline="30000" dirty="0">
                <a:solidFill>
                  <a:schemeClr val="tx1">
                    <a:lumMod val="95000"/>
                  </a:schemeClr>
                </a:solidFill>
              </a:rPr>
              <a:t>th</a:t>
            </a:r>
            <a:r>
              <a:rPr lang="en-US" sz="1600" dirty="0">
                <a:solidFill>
                  <a:schemeClr val="tx1">
                    <a:lumMod val="95000"/>
                  </a:schemeClr>
                </a:solidFill>
              </a:rPr>
              <a:t> c. Mausoleum of Santa Costanza, Rome , Italy </a:t>
            </a:r>
          </a:p>
        </p:txBody>
      </p:sp>
      <p:pic>
        <p:nvPicPr>
          <p:cNvPr id="5" name="Picture 4">
            <a:extLst>
              <a:ext uri="{FF2B5EF4-FFF2-40B4-BE49-F238E27FC236}">
                <a16:creationId xmlns:a16="http://schemas.microsoft.com/office/drawing/2014/main" id="{CD0AA6FD-1DEC-435E-A39D-391D2B1372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71700" y="-12700"/>
            <a:ext cx="7924800" cy="6184900"/>
          </a:xfrm>
          <a:prstGeom prst="rect">
            <a:avLst/>
          </a:prstGeom>
        </p:spPr>
      </p:pic>
    </p:spTree>
    <p:extLst>
      <p:ext uri="{BB962C8B-B14F-4D97-AF65-F5344CB8AC3E}">
        <p14:creationId xmlns:p14="http://schemas.microsoft.com/office/powerpoint/2010/main" val="1524161052"/>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974</TotalTime>
  <Words>838</Words>
  <Application>Microsoft Office PowerPoint</Application>
  <PresentationFormat>Widescreen</PresentationFormat>
  <Paragraphs>66</Paragraphs>
  <Slides>26</Slides>
  <Notes>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First Sunday after Christmas Day Year A</vt:lpstr>
      <vt:lpstr>Fourth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118</cp:revision>
  <dcterms:created xsi:type="dcterms:W3CDTF">2016-08-31T16:46:43Z</dcterms:created>
  <dcterms:modified xsi:type="dcterms:W3CDTF">2023-10-12T16:13:47Z</dcterms:modified>
</cp:coreProperties>
</file>