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6"/>
  </p:notesMasterIdLst>
  <p:sldIdLst>
    <p:sldId id="256" r:id="rId2"/>
    <p:sldId id="282" r:id="rId3"/>
    <p:sldId id="382" r:id="rId4"/>
    <p:sldId id="383" r:id="rId5"/>
    <p:sldId id="384" r:id="rId6"/>
    <p:sldId id="385" r:id="rId7"/>
    <p:sldId id="386" r:id="rId8"/>
    <p:sldId id="387" r:id="rId9"/>
    <p:sldId id="408" r:id="rId10"/>
    <p:sldId id="409" r:id="rId11"/>
    <p:sldId id="390" r:id="rId12"/>
    <p:sldId id="410" r:id="rId13"/>
    <p:sldId id="411" r:id="rId14"/>
    <p:sldId id="391" r:id="rId15"/>
    <p:sldId id="392" r:id="rId16"/>
    <p:sldId id="393" r:id="rId17"/>
    <p:sldId id="396" r:id="rId18"/>
    <p:sldId id="395" r:id="rId19"/>
    <p:sldId id="394" r:id="rId20"/>
    <p:sldId id="397" r:id="rId21"/>
    <p:sldId id="398" r:id="rId22"/>
    <p:sldId id="399" r:id="rId23"/>
    <p:sldId id="400" r:id="rId24"/>
    <p:sldId id="29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A2E05"/>
    <a:srgbClr val="6C2904"/>
    <a:srgbClr val="CC7914"/>
    <a:srgbClr val="481803"/>
    <a:srgbClr val="53554B"/>
    <a:srgbClr val="9C9A8C"/>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F4BAE1-227B-4AF1-9807-7009459A5260}" v="3" dt="2023-10-12T16:12:29.3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68" autoAdjust="0"/>
    <p:restoredTop sz="94660"/>
  </p:normalViewPr>
  <p:slideViewPr>
    <p:cSldViewPr>
      <p:cViewPr varScale="1">
        <p:scale>
          <a:sx n="75" d="100"/>
          <a:sy n="75" d="100"/>
        </p:scale>
        <p:origin x="859" y="58"/>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Lew" clId="Web-{90F4BAE1-227B-4AF1-9807-7009459A5260}"/>
    <pc:docChg chg="modSld">
      <pc:chgData name="Charlotte Lew" userId="" providerId="" clId="Web-{90F4BAE1-227B-4AF1-9807-7009459A5260}" dt="2023-10-12T16:12:29.354" v="2" actId="20577"/>
      <pc:docMkLst>
        <pc:docMk/>
      </pc:docMkLst>
      <pc:sldChg chg="modSp">
        <pc:chgData name="Charlotte Lew" userId="" providerId="" clId="Web-{90F4BAE1-227B-4AF1-9807-7009459A5260}" dt="2023-10-12T16:12:29.354" v="2" actId="20577"/>
        <pc:sldMkLst>
          <pc:docMk/>
          <pc:sldMk cId="0" sldId="256"/>
        </pc:sldMkLst>
        <pc:spChg chg="mod">
          <ac:chgData name="Charlotte Lew" userId="" providerId="" clId="Web-{90F4BAE1-227B-4AF1-9807-7009459A5260}" dt="2023-10-12T16:12:29.354" v="2" actId="20577"/>
          <ac:spMkLst>
            <pc:docMk/>
            <pc:sldMk cId="0" sldId="256"/>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10/12/2023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5</a:t>
            </a:fld>
            <a:endParaRPr lang="en-US"/>
          </a:p>
        </p:txBody>
      </p:sp>
    </p:spTree>
    <p:extLst>
      <p:ext uri="{BB962C8B-B14F-4D97-AF65-F5344CB8AC3E}">
        <p14:creationId xmlns:p14="http://schemas.microsoft.com/office/powerpoint/2010/main" val="430099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10/12/2023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685800"/>
            <a:ext cx="8458200" cy="1698625"/>
          </a:xfrm>
        </p:spPr>
        <p:txBody>
          <a:bodyPr>
            <a:noAutofit/>
          </a:bodyPr>
          <a:lstStyle/>
          <a:p>
            <a:r>
              <a:rPr lang="en-US" sz="8800" dirty="0"/>
              <a:t>Third Sunday after Pentecost</a:t>
            </a:r>
          </a:p>
        </p:txBody>
      </p:sp>
      <p:sp>
        <p:nvSpPr>
          <p:cNvPr id="3" name="Subtitle 2"/>
          <p:cNvSpPr>
            <a:spLocks noGrp="1"/>
          </p:cNvSpPr>
          <p:nvPr>
            <p:ph type="subTitle" idx="1"/>
          </p:nvPr>
        </p:nvSpPr>
        <p:spPr>
          <a:xfrm>
            <a:off x="2819400" y="3276600"/>
            <a:ext cx="6400800" cy="838200"/>
          </a:xfrm>
        </p:spPr>
        <p:txBody>
          <a:bodyPr>
            <a:normAutofit lnSpcReduction="10000"/>
          </a:bodyPr>
          <a:lstStyle/>
          <a:p>
            <a:r>
              <a:rPr lang="en-US" sz="5400" i="1" dirty="0">
                <a:solidFill>
                  <a:schemeClr val="tx1"/>
                </a:solidFill>
              </a:rPr>
              <a:t>Year B</a:t>
            </a:r>
          </a:p>
        </p:txBody>
      </p:sp>
      <p:sp>
        <p:nvSpPr>
          <p:cNvPr id="4" name="Rectangle 3"/>
          <p:cNvSpPr/>
          <p:nvPr/>
        </p:nvSpPr>
        <p:spPr>
          <a:xfrm>
            <a:off x="914400" y="5903893"/>
            <a:ext cx="10134600" cy="954107"/>
          </a:xfrm>
          <a:prstGeom prst="rect">
            <a:avLst/>
          </a:prstGeom>
          <a:solidFill>
            <a:srgbClr val="6A2E05">
              <a:alpha val="70000"/>
            </a:srgbClr>
          </a:solidFill>
        </p:spPr>
        <p:txBody>
          <a:bodyPr wrap="square">
            <a:spAutoFit/>
          </a:bodyPr>
          <a:lstStyle/>
          <a:p>
            <a:pPr algn="ctr"/>
            <a:r>
              <a:rPr lang="en-US" sz="2800" dirty="0"/>
              <a:t>1 Samuel 8:4-11, (12-15), 16-20, (11:14-15) and Psalm 138  Genesis 3:8-15 and Psalm 130  •  2 Corinthians 4:13-5:1  Mark 3:20-35</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1752600"/>
            <a:ext cx="6675748" cy="2308324"/>
          </a:xfrm>
          <a:prstGeom prst="rect">
            <a:avLst/>
          </a:prstGeom>
        </p:spPr>
        <p:txBody>
          <a:bodyPr wrap="square">
            <a:spAutoFit/>
          </a:bodyPr>
          <a:lstStyle/>
          <a:p>
            <a:r>
              <a:rPr lang="en-US" sz="3600" dirty="0"/>
              <a:t>For we know that if the earthly tent we live in is destroyed, we have a building from God … eternal in the heavens.</a:t>
            </a:r>
            <a:endParaRPr lang="en-US" sz="3600" dirty="0">
              <a:cs typeface="Arial" pitchFamily="34" charset="0"/>
            </a:endParaRPr>
          </a:p>
        </p:txBody>
      </p:sp>
      <p:sp>
        <p:nvSpPr>
          <p:cNvPr id="5" name="TextBox 4"/>
          <p:cNvSpPr txBox="1"/>
          <p:nvPr/>
        </p:nvSpPr>
        <p:spPr>
          <a:xfrm>
            <a:off x="5867400" y="4419601"/>
            <a:ext cx="3352800" cy="461665"/>
          </a:xfrm>
          <a:prstGeom prst="rect">
            <a:avLst/>
          </a:prstGeom>
          <a:noFill/>
        </p:spPr>
        <p:txBody>
          <a:bodyPr wrap="square" rtlCol="0">
            <a:spAutoFit/>
          </a:bodyPr>
          <a:lstStyle/>
          <a:p>
            <a:pPr algn="ctr"/>
            <a:r>
              <a:rPr lang="en-US" sz="2400" dirty="0">
                <a:solidFill>
                  <a:schemeClr val="tx1">
                    <a:lumMod val="95000"/>
                  </a:schemeClr>
                </a:solidFill>
              </a:rPr>
              <a:t>2 Corinthians 5:1</a:t>
            </a:r>
          </a:p>
        </p:txBody>
      </p:sp>
    </p:spTree>
    <p:extLst>
      <p:ext uri="{BB962C8B-B14F-4D97-AF65-F5344CB8AC3E}">
        <p14:creationId xmlns:p14="http://schemas.microsoft.com/office/powerpoint/2010/main" val="2368290017"/>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4500" y="6400800"/>
            <a:ext cx="8763000" cy="338554"/>
          </a:xfrm>
          <a:prstGeom prst="rect">
            <a:avLst/>
          </a:prstGeom>
          <a:noFill/>
        </p:spPr>
        <p:txBody>
          <a:bodyPr wrap="square" rtlCol="0">
            <a:spAutoFit/>
          </a:bodyPr>
          <a:lstStyle/>
          <a:p>
            <a:pPr algn="ctr"/>
            <a:r>
              <a:rPr lang="en-US" sz="1600" dirty="0">
                <a:solidFill>
                  <a:schemeClr val="tx1">
                    <a:lumMod val="95000"/>
                  </a:schemeClr>
                </a:solidFill>
              </a:rPr>
              <a:t>Walk into Heaven  --  David McCracken, Bondi, Australia</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5AC82BF8-51D3-498C-AFB5-A3E9732070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81200" y="0"/>
            <a:ext cx="8305800" cy="6229350"/>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362201"/>
            <a:ext cx="6934200" cy="1200329"/>
          </a:xfrm>
          <a:prstGeom prst="rect">
            <a:avLst/>
          </a:prstGeom>
        </p:spPr>
        <p:txBody>
          <a:bodyPr wrap="square">
            <a:spAutoFit/>
          </a:bodyPr>
          <a:lstStyle/>
          <a:p>
            <a:r>
              <a:rPr lang="en-US" sz="3600" dirty="0"/>
              <a:t>If a kingdom is divided against itself, that kingdom cannot stand.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3:24</a:t>
            </a:r>
          </a:p>
        </p:txBody>
      </p:sp>
    </p:spTree>
    <p:extLst>
      <p:ext uri="{BB962C8B-B14F-4D97-AF65-F5344CB8AC3E}">
        <p14:creationId xmlns:p14="http://schemas.microsoft.com/office/powerpoint/2010/main" val="997634571"/>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Shaw Civil War Memorial  --  Augustus Saint-Gaudens, National Gallery of Art, Washington, DC</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99864677-A058-4D1F-9220-6ACDCF69F2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121301"/>
          </a:xfrm>
          <a:prstGeom prst="rect">
            <a:avLst/>
          </a:prstGeom>
        </p:spPr>
      </p:pic>
    </p:spTree>
    <p:extLst>
      <p:ext uri="{BB962C8B-B14F-4D97-AF65-F5344CB8AC3E}">
        <p14:creationId xmlns:p14="http://schemas.microsoft.com/office/powerpoint/2010/main" val="1961425679"/>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1" y="2260862"/>
            <a:ext cx="6609761" cy="1754326"/>
          </a:xfrm>
          <a:prstGeom prst="rect">
            <a:avLst/>
          </a:prstGeom>
        </p:spPr>
        <p:txBody>
          <a:bodyPr wrap="square">
            <a:spAutoFit/>
          </a:bodyPr>
          <a:lstStyle/>
          <a:p>
            <a:r>
              <a:rPr lang="en-US" sz="3600" dirty="0"/>
              <a:t>And if a house is divided against itself, that house will not be able to stand.</a:t>
            </a:r>
            <a:endParaRPr lang="en-US" sz="3600" dirty="0">
              <a:cs typeface="Arial" pitchFamily="34" charset="0"/>
            </a:endParaRPr>
          </a:p>
        </p:txBody>
      </p:sp>
      <p:sp>
        <p:nvSpPr>
          <p:cNvPr id="5" name="TextBox 4"/>
          <p:cNvSpPr txBox="1"/>
          <p:nvPr/>
        </p:nvSpPr>
        <p:spPr>
          <a:xfrm>
            <a:off x="5943600" y="4495801"/>
            <a:ext cx="3352800" cy="461665"/>
          </a:xfrm>
          <a:prstGeom prst="rect">
            <a:avLst/>
          </a:prstGeom>
          <a:noFill/>
        </p:spPr>
        <p:txBody>
          <a:bodyPr wrap="square" rtlCol="0">
            <a:spAutoFit/>
          </a:bodyPr>
          <a:lstStyle/>
          <a:p>
            <a:pPr algn="ctr"/>
            <a:r>
              <a:rPr lang="en-US" sz="2400" dirty="0">
                <a:solidFill>
                  <a:schemeClr val="tx1">
                    <a:lumMod val="95000"/>
                  </a:schemeClr>
                </a:solidFill>
              </a:rPr>
              <a:t>Mark 3:25</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5943600"/>
            <a:ext cx="2057400" cy="738664"/>
          </a:xfrm>
          <a:prstGeom prst="rect">
            <a:avLst/>
          </a:prstGeom>
          <a:noFill/>
        </p:spPr>
        <p:txBody>
          <a:bodyPr wrap="square" rtlCol="0">
            <a:spAutoFit/>
          </a:bodyPr>
          <a:lstStyle/>
          <a:p>
            <a:pPr algn="ctr"/>
            <a:r>
              <a:rPr lang="en-US" sz="1400" dirty="0">
                <a:solidFill>
                  <a:schemeClr val="tx1">
                    <a:lumMod val="95000"/>
                  </a:schemeClr>
                </a:solidFill>
              </a:rPr>
              <a:t>House Divided</a:t>
            </a:r>
          </a:p>
          <a:p>
            <a:pPr algn="ctr"/>
            <a:endParaRPr lang="en-US" sz="1400" dirty="0">
              <a:solidFill>
                <a:schemeClr val="tx1">
                  <a:lumMod val="95000"/>
                </a:schemeClr>
              </a:solidFill>
            </a:endParaRPr>
          </a:p>
          <a:p>
            <a:pPr algn="ctr"/>
            <a:r>
              <a:rPr lang="en-US" sz="1400" dirty="0">
                <a:solidFill>
                  <a:schemeClr val="tx1">
                    <a:lumMod val="95000"/>
                  </a:schemeClr>
                </a:solidFill>
              </a:rPr>
              <a:t>Luke </a:t>
            </a:r>
            <a:r>
              <a:rPr lang="en-US" sz="1400" dirty="0" err="1">
                <a:solidFill>
                  <a:schemeClr val="tx1">
                    <a:lumMod val="95000"/>
                  </a:schemeClr>
                </a:solidFill>
              </a:rPr>
              <a:t>Siemans</a:t>
            </a:r>
            <a:endParaRPr lang="en-US" sz="1600" dirty="0">
              <a:solidFill>
                <a:schemeClr val="tx1">
                  <a:lumMod val="95000"/>
                </a:schemeClr>
              </a:solidFill>
            </a:endParaRPr>
          </a:p>
        </p:txBody>
      </p:sp>
      <p:pic>
        <p:nvPicPr>
          <p:cNvPr id="5" name="Picture 4">
            <a:extLst>
              <a:ext uri="{FF2B5EF4-FFF2-40B4-BE49-F238E27FC236}">
                <a16:creationId xmlns:a16="http://schemas.microsoft.com/office/drawing/2014/main" id="{60B9C2E2-E41A-D455-15F1-E92D8B30B6A1}"/>
              </a:ext>
            </a:extLst>
          </p:cNvPr>
          <p:cNvPicPr>
            <a:picLocks noChangeAspect="1"/>
          </p:cNvPicPr>
          <p:nvPr/>
        </p:nvPicPr>
        <p:blipFill>
          <a:blip r:embed="rId2"/>
          <a:stretch>
            <a:fillRect/>
          </a:stretch>
        </p:blipFill>
        <p:spPr>
          <a:xfrm>
            <a:off x="4038600" y="0"/>
            <a:ext cx="5192688" cy="6843388"/>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905000"/>
            <a:ext cx="6781800" cy="2308324"/>
          </a:xfrm>
          <a:prstGeom prst="rect">
            <a:avLst/>
          </a:prstGeom>
        </p:spPr>
        <p:txBody>
          <a:bodyPr wrap="square">
            <a:spAutoFit/>
          </a:bodyPr>
          <a:lstStyle/>
          <a:p>
            <a:r>
              <a:rPr lang="en-US" sz="3600" dirty="0"/>
              <a:t>A crowd was sitting around him; and they said to him, "Your mother and your brothers and sisters are outside, asking for you."</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3:32</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257801"/>
            <a:ext cx="2590800" cy="1323439"/>
          </a:xfrm>
          <a:prstGeom prst="rect">
            <a:avLst/>
          </a:prstGeom>
          <a:noFill/>
        </p:spPr>
        <p:txBody>
          <a:bodyPr wrap="square" rtlCol="0">
            <a:spAutoFit/>
          </a:bodyPr>
          <a:lstStyle/>
          <a:p>
            <a:pPr algn="ctr"/>
            <a:r>
              <a:rPr lang="en-US" sz="1600" dirty="0">
                <a:solidFill>
                  <a:schemeClr val="tx1">
                    <a:lumMod val="95000"/>
                  </a:schemeClr>
                </a:solidFill>
              </a:rPr>
              <a:t>Holy Family</a:t>
            </a:r>
          </a:p>
          <a:p>
            <a:pPr algn="ctr"/>
            <a:endParaRPr lang="en-US" sz="1600" dirty="0">
              <a:solidFill>
                <a:schemeClr val="tx1">
                  <a:lumMod val="95000"/>
                </a:schemeClr>
              </a:solidFill>
            </a:endParaRPr>
          </a:p>
          <a:p>
            <a:pPr algn="ctr"/>
            <a:r>
              <a:rPr lang="en-US" sz="1600" dirty="0">
                <a:solidFill>
                  <a:schemeClr val="tx1">
                    <a:lumMod val="95000"/>
                  </a:schemeClr>
                </a:solidFill>
              </a:rPr>
              <a:t>Sister Mary Charles</a:t>
            </a:r>
          </a:p>
          <a:p>
            <a:pPr algn="ctr"/>
            <a:r>
              <a:rPr lang="en-US" sz="1600" dirty="0">
                <a:solidFill>
                  <a:schemeClr val="tx1">
                    <a:lumMod val="95000"/>
                  </a:schemeClr>
                </a:solidFill>
              </a:rPr>
              <a:t>Holy Family Church</a:t>
            </a:r>
          </a:p>
          <a:p>
            <a:pPr algn="ctr"/>
            <a:r>
              <a:rPr lang="en-US" sz="1600" dirty="0">
                <a:solidFill>
                  <a:schemeClr val="tx1">
                    <a:lumMod val="95000"/>
                  </a:schemeClr>
                </a:solidFill>
              </a:rPr>
              <a:t>Duluth, MN</a:t>
            </a:r>
          </a:p>
        </p:txBody>
      </p:sp>
      <p:pic>
        <p:nvPicPr>
          <p:cNvPr id="3" name="Picture 2">
            <a:extLst>
              <a:ext uri="{FF2B5EF4-FFF2-40B4-BE49-F238E27FC236}">
                <a16:creationId xmlns:a16="http://schemas.microsoft.com/office/drawing/2014/main" id="{AB0E4E71-3286-4694-A8C3-F5E0DE3FEA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1" y="-15240"/>
            <a:ext cx="5274097" cy="6858000"/>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0" y="2286001"/>
            <a:ext cx="5562600" cy="1200329"/>
          </a:xfrm>
          <a:prstGeom prst="rect">
            <a:avLst/>
          </a:prstGeom>
        </p:spPr>
        <p:txBody>
          <a:bodyPr wrap="square">
            <a:spAutoFit/>
          </a:bodyPr>
          <a:lstStyle/>
          <a:p>
            <a:r>
              <a:rPr lang="en-US" sz="3600" dirty="0"/>
              <a:t>And he replied, "Who are my mother and my brothers?"</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Mark 3:33</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6477000"/>
            <a:ext cx="8686800" cy="338554"/>
          </a:xfrm>
          <a:prstGeom prst="rect">
            <a:avLst/>
          </a:prstGeom>
          <a:noFill/>
        </p:spPr>
        <p:txBody>
          <a:bodyPr wrap="square" rtlCol="0">
            <a:spAutoFit/>
          </a:bodyPr>
          <a:lstStyle/>
          <a:p>
            <a:pPr algn="ctr"/>
            <a:r>
              <a:rPr lang="en-US" sz="1600" dirty="0">
                <a:solidFill>
                  <a:schemeClr val="tx1">
                    <a:lumMod val="95000"/>
                  </a:schemeClr>
                </a:solidFill>
              </a:rPr>
              <a:t>Barn Raising in Lansing  --  early 20</a:t>
            </a:r>
            <a:r>
              <a:rPr lang="en-US" sz="1600" baseline="30000" dirty="0">
                <a:solidFill>
                  <a:schemeClr val="tx1">
                    <a:lumMod val="95000"/>
                  </a:schemeClr>
                </a:solidFill>
              </a:rPr>
              <a:t>th</a:t>
            </a:r>
            <a:r>
              <a:rPr lang="en-US" sz="1600" dirty="0">
                <a:solidFill>
                  <a:schemeClr val="tx1">
                    <a:lumMod val="95000"/>
                  </a:schemeClr>
                </a:solidFill>
              </a:rPr>
              <a:t> c., Toronto, Canada</a:t>
            </a:r>
          </a:p>
        </p:txBody>
      </p:sp>
      <p:pic>
        <p:nvPicPr>
          <p:cNvPr id="6" name="Picture 5">
            <a:extLst>
              <a:ext uri="{FF2B5EF4-FFF2-40B4-BE49-F238E27FC236}">
                <a16:creationId xmlns:a16="http://schemas.microsoft.com/office/drawing/2014/main" id="{689C686B-D798-49A1-AF50-EBF04838E35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28801" y="58686"/>
            <a:ext cx="8507611" cy="6265915"/>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81200"/>
            <a:ext cx="6477000" cy="2308324"/>
          </a:xfrm>
          <a:prstGeom prst="rect">
            <a:avLst/>
          </a:prstGeom>
        </p:spPr>
        <p:txBody>
          <a:bodyPr wrap="square">
            <a:spAutoFit/>
          </a:bodyPr>
          <a:lstStyle/>
          <a:p>
            <a:r>
              <a:rPr lang="en-US" sz="3600" dirty="0"/>
              <a:t>we are determined to have a king over us … So all the people went to Gilgal, and there they made Saul king …</a:t>
            </a:r>
            <a:endParaRPr lang="en-US" sz="3600" dirty="0">
              <a:cs typeface="Arial" pitchFamily="34" charset="0"/>
            </a:endParaRPr>
          </a:p>
        </p:txBody>
      </p:sp>
      <p:sp>
        <p:nvSpPr>
          <p:cNvPr id="4" name="TextBox 3"/>
          <p:cNvSpPr txBox="1"/>
          <p:nvPr/>
        </p:nvSpPr>
        <p:spPr>
          <a:xfrm>
            <a:off x="5867400" y="4724401"/>
            <a:ext cx="3352800" cy="461665"/>
          </a:xfrm>
          <a:prstGeom prst="rect">
            <a:avLst/>
          </a:prstGeom>
          <a:noFill/>
        </p:spPr>
        <p:txBody>
          <a:bodyPr wrap="square" rtlCol="0">
            <a:spAutoFit/>
          </a:bodyPr>
          <a:lstStyle/>
          <a:p>
            <a:pPr algn="ctr"/>
            <a:r>
              <a:rPr lang="en-US" sz="2400" dirty="0">
                <a:solidFill>
                  <a:schemeClr val="tx1">
                    <a:lumMod val="95000"/>
                  </a:schemeClr>
                </a:solidFill>
              </a:rPr>
              <a:t>1 Samuel 8:19b, 11:15a </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2057400"/>
            <a:ext cx="6172200" cy="1754326"/>
          </a:xfrm>
          <a:prstGeom prst="rect">
            <a:avLst/>
          </a:prstGeom>
        </p:spPr>
        <p:txBody>
          <a:bodyPr wrap="square">
            <a:spAutoFit/>
          </a:bodyPr>
          <a:lstStyle/>
          <a:p>
            <a:r>
              <a:rPr lang="en-US" sz="3600" dirty="0"/>
              <a:t>And looking at those who sat around him, he said, "Here are my mother and my brothers!</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3:34</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77000"/>
            <a:ext cx="8763000" cy="338554"/>
          </a:xfrm>
          <a:prstGeom prst="rect">
            <a:avLst/>
          </a:prstGeom>
          <a:noFill/>
        </p:spPr>
        <p:txBody>
          <a:bodyPr wrap="square" rtlCol="0">
            <a:spAutoFit/>
          </a:bodyPr>
          <a:lstStyle/>
          <a:p>
            <a:pPr algn="ctr"/>
            <a:r>
              <a:rPr lang="en-US" sz="1600" dirty="0">
                <a:solidFill>
                  <a:schemeClr val="tx1">
                    <a:lumMod val="95000"/>
                  </a:schemeClr>
                </a:solidFill>
              </a:rPr>
              <a:t>Tending Children at the Orphanage, Jan de Bray, Frans Hal Museum, Haarlem, Netherlands</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2180DC25-43EF-495A-8825-1B68BB879A9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55618" y="27206"/>
            <a:ext cx="8280764" cy="6400800"/>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367171"/>
            <a:ext cx="6705600" cy="1200329"/>
          </a:xfrm>
          <a:prstGeom prst="rect">
            <a:avLst/>
          </a:prstGeom>
        </p:spPr>
        <p:txBody>
          <a:bodyPr wrap="square">
            <a:spAutoFit/>
          </a:bodyPr>
          <a:lstStyle/>
          <a:p>
            <a:r>
              <a:rPr lang="en-US" sz="3600" dirty="0"/>
              <a:t>Whoever does the will of God is my brother and sister and mother."</a:t>
            </a:r>
            <a:endParaRPr lang="en-US" sz="3600" dirty="0">
              <a:cs typeface="Arial" pitchFamily="34" charset="0"/>
            </a:endParaRPr>
          </a:p>
        </p:txBody>
      </p:sp>
      <p:sp>
        <p:nvSpPr>
          <p:cNvPr id="5" name="TextBox 4"/>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Mark 3:35</a:t>
            </a: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The Poor Invited to the Feast  --  JESUS MAFA, Cameroon</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87B66A9A-206E-4200-A29C-DAE283140B7E}"/>
              </a:ext>
            </a:extLst>
          </p:cNvPr>
          <p:cNvPicPr>
            <a:picLocks noChangeAspect="1"/>
          </p:cNvPicPr>
          <p:nvPr/>
        </p:nvPicPr>
        <p:blipFill>
          <a:blip r:embed="rId2"/>
          <a:stretch>
            <a:fillRect/>
          </a:stretch>
        </p:blipFill>
        <p:spPr>
          <a:xfrm>
            <a:off x="1524001" y="1"/>
            <a:ext cx="9109521" cy="6181461"/>
          </a:xfrm>
          <a:prstGeom prst="rect">
            <a:avLst/>
          </a:prstGeom>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en-US" sz="1600" dirty="0"/>
              <a:t>https://commons.wikimedia.org/wiki/File:TheKingSaul.jpg</a:t>
            </a:r>
          </a:p>
          <a:p>
            <a:pPr>
              <a:buNone/>
            </a:pPr>
            <a:r>
              <a:rPr lang="en-US" sz="1600" dirty="0"/>
              <a:t>http://commons.wikimedia.org/wiki/File:Guds_hand_2007.jpg</a:t>
            </a:r>
          </a:p>
          <a:p>
            <a:pPr>
              <a:buNone/>
            </a:pPr>
            <a:r>
              <a:rPr lang="en-US" sz="1600" dirty="0"/>
              <a:t>https://www.flickr.com/photos/locosteve/24999501748/</a:t>
            </a:r>
          </a:p>
          <a:p>
            <a:pPr>
              <a:buNone/>
            </a:pPr>
            <a:r>
              <a:rPr lang="en-US" sz="1600" dirty="0"/>
              <a:t>https://commons.wikimedia.org/wiki/File:Anna_Blunden_-_%22For_Only_One_Short_Hour%22_-_Google_Art_Project.jpg</a:t>
            </a:r>
          </a:p>
          <a:p>
            <a:pPr>
              <a:buNone/>
            </a:pPr>
            <a:r>
              <a:rPr lang="en-US" sz="1600" dirty="0"/>
              <a:t>https://www.flickr.com/photos/bbweb/4686133672/ - Bjorn Behrendt</a:t>
            </a:r>
          </a:p>
          <a:p>
            <a:pPr>
              <a:buNone/>
            </a:pPr>
            <a:r>
              <a:rPr lang="en-US" sz="1600" dirty="0"/>
              <a:t>https://www.flickr.com/photos/kneoh/11198982455/</a:t>
            </a:r>
          </a:p>
          <a:p>
            <a:pPr>
              <a:buNone/>
            </a:pPr>
            <a:r>
              <a:rPr lang="en-US" sz="1600" dirty="0"/>
              <a:t>http://www.flickr.com/photos/luccawithcheese/2799182537/</a:t>
            </a:r>
          </a:p>
          <a:p>
            <a:pPr>
              <a:buNone/>
            </a:pPr>
            <a:r>
              <a:rPr lang="en-US" sz="1600" dirty="0"/>
              <a:t>https://www.flickr.com/photos/cobalt/489916273</a:t>
            </a:r>
          </a:p>
          <a:p>
            <a:pPr>
              <a:buNone/>
            </a:pPr>
            <a:r>
              <a:rPr lang="en-US" sz="1600" dirty="0"/>
              <a:t>https://commons.wikimedia.org/wiki/File:Barn_raising_in_Lansing.jpg</a:t>
            </a:r>
          </a:p>
          <a:p>
            <a:pPr>
              <a:buNone/>
            </a:pPr>
            <a:r>
              <a:rPr lang="en-US" sz="1600" dirty="0"/>
              <a:t>https://commons.wikimedia.org/wiki/File:Jan_de_Bray_-_Tending_Children_at_the_Orphanage_in_Haarlem_-_WGA03131.jpg</a:t>
            </a:r>
          </a:p>
          <a:p>
            <a:pPr>
              <a:buNone/>
            </a:pPr>
            <a:r>
              <a:rPr lang="en-US" sz="1600" dirty="0"/>
              <a:t>http://diglib.library.vanderbilt.edu/act-imagelink.pl?RC=48397</a:t>
            </a:r>
          </a:p>
          <a:p>
            <a:pPr>
              <a:buNone/>
            </a:pPr>
            <a:endParaRPr lang="en-US" sz="1600" dirty="0"/>
          </a:p>
          <a:p>
            <a:pPr>
              <a:buNone/>
            </a:pPr>
            <a:r>
              <a:rPr lang="en-US" sz="1600" dirty="0"/>
              <a:t>Additional descriptions can be found at the Art in the Christian Tradition image library, a service of the Vanderbilt Divinity Library, </a:t>
            </a:r>
            <a:r>
              <a:rPr lang="en-US" sz="1600" dirty="0" err="1"/>
              <a:t>http://diglib.library.vanderbilt.edu/</a:t>
            </a:r>
            <a:r>
              <a:rPr lang="en-US" sz="1600" dirty="0"/>
              <a:t>.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43352" y="5562600"/>
            <a:ext cx="2133600" cy="830997"/>
          </a:xfrm>
          <a:prstGeom prst="rect">
            <a:avLst/>
          </a:prstGeom>
          <a:noFill/>
        </p:spPr>
        <p:txBody>
          <a:bodyPr wrap="square" rtlCol="0">
            <a:spAutoFit/>
          </a:bodyPr>
          <a:lstStyle/>
          <a:p>
            <a:pPr algn="ctr"/>
            <a:r>
              <a:rPr lang="en-US" sz="1600" dirty="0">
                <a:solidFill>
                  <a:schemeClr val="tx1">
                    <a:lumMod val="95000"/>
                  </a:schemeClr>
                </a:solidFill>
              </a:rPr>
              <a:t>King Saul</a:t>
            </a:r>
          </a:p>
          <a:p>
            <a:pPr algn="ctr"/>
            <a:endParaRPr lang="en-US" sz="1600" dirty="0">
              <a:solidFill>
                <a:schemeClr val="tx1">
                  <a:lumMod val="95000"/>
                </a:schemeClr>
              </a:solidFill>
            </a:endParaRPr>
          </a:p>
          <a:p>
            <a:pPr algn="ctr"/>
            <a:r>
              <a:rPr lang="en-US" sz="1600" dirty="0">
                <a:solidFill>
                  <a:schemeClr val="tx1">
                    <a:lumMod val="95000"/>
                  </a:schemeClr>
                </a:solidFill>
              </a:rPr>
              <a:t>Lidia </a:t>
            </a:r>
            <a:r>
              <a:rPr lang="en-US" sz="1600" dirty="0" err="1">
                <a:solidFill>
                  <a:schemeClr val="tx1">
                    <a:lumMod val="95000"/>
                  </a:schemeClr>
                </a:solidFill>
              </a:rPr>
              <a:t>Kozenitsky</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1DEC1E6E-612D-43A8-896E-C399434D8A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76952" y="0"/>
            <a:ext cx="4838095" cy="6858000"/>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1828801"/>
            <a:ext cx="6324600" cy="2322731"/>
          </a:xfrm>
          <a:prstGeom prst="rect">
            <a:avLst/>
          </a:prstGeom>
        </p:spPr>
        <p:txBody>
          <a:bodyPr wrap="square">
            <a:spAutoFit/>
          </a:bodyPr>
          <a:lstStyle/>
          <a:p>
            <a:r>
              <a:rPr lang="en-US" sz="3600" dirty="0"/>
              <a:t>Though I walk in the midst of trouble … you stretch out your hand, and your right hand delivers me.</a:t>
            </a:r>
            <a:endParaRPr lang="en-US" sz="3600" dirty="0">
              <a:cs typeface="Arial" pitchFamily="34" charset="0"/>
            </a:endParaRPr>
          </a:p>
        </p:txBody>
      </p:sp>
      <p:sp>
        <p:nvSpPr>
          <p:cNvPr id="5" name="TextBox 4"/>
          <p:cNvSpPr txBox="1"/>
          <p:nvPr/>
        </p:nvSpPr>
        <p:spPr>
          <a:xfrm>
            <a:off x="5943600" y="4572001"/>
            <a:ext cx="3352800" cy="461665"/>
          </a:xfrm>
          <a:prstGeom prst="rect">
            <a:avLst/>
          </a:prstGeom>
          <a:noFill/>
        </p:spPr>
        <p:txBody>
          <a:bodyPr wrap="square" rtlCol="0">
            <a:spAutoFit/>
          </a:bodyPr>
          <a:lstStyle/>
          <a:p>
            <a:pPr algn="ctr"/>
            <a:r>
              <a:rPr lang="en-US" sz="2400" dirty="0">
                <a:solidFill>
                  <a:schemeClr val="tx1">
                    <a:lumMod val="95000"/>
                  </a:schemeClr>
                </a:solidFill>
              </a:rPr>
              <a:t>Psalm 138:7</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5181600"/>
            <a:ext cx="2514600" cy="1569660"/>
          </a:xfrm>
          <a:prstGeom prst="rect">
            <a:avLst/>
          </a:prstGeom>
          <a:noFill/>
        </p:spPr>
        <p:txBody>
          <a:bodyPr wrap="square" rtlCol="0">
            <a:spAutoFit/>
          </a:bodyPr>
          <a:lstStyle/>
          <a:p>
            <a:pPr algn="ctr"/>
            <a:r>
              <a:rPr lang="en-US" sz="1600" dirty="0">
                <a:solidFill>
                  <a:schemeClr val="tx1">
                    <a:lumMod val="95000"/>
                  </a:schemeClr>
                </a:solidFill>
              </a:rPr>
              <a:t>Martin of </a:t>
            </a:r>
            <a:r>
              <a:rPr lang="en-US" sz="1600" dirty="0" err="1">
                <a:solidFill>
                  <a:schemeClr val="tx1">
                    <a:lumMod val="95000"/>
                  </a:schemeClr>
                </a:solidFill>
              </a:rPr>
              <a:t>Porres</a:t>
            </a:r>
            <a:r>
              <a:rPr lang="en-US" sz="1600" dirty="0">
                <a:solidFill>
                  <a:schemeClr val="tx1">
                    <a:lumMod val="95000"/>
                  </a:schemeClr>
                </a:solidFill>
              </a:rPr>
              <a:t>, Patron Saint of  the Poor and of Mixed Race People</a:t>
            </a:r>
          </a:p>
          <a:p>
            <a:pPr algn="ctr"/>
            <a:endParaRPr lang="en-US" sz="1600" dirty="0">
              <a:solidFill>
                <a:schemeClr val="tx1">
                  <a:lumMod val="95000"/>
                </a:schemeClr>
              </a:solidFill>
            </a:endParaRPr>
          </a:p>
          <a:p>
            <a:pPr algn="ctr"/>
            <a:r>
              <a:rPr lang="en-US" sz="1600" dirty="0">
                <a:solidFill>
                  <a:schemeClr val="tx1">
                    <a:lumMod val="95000"/>
                  </a:schemeClr>
                </a:solidFill>
              </a:rPr>
              <a:t>Blessed Sacrament Church</a:t>
            </a:r>
          </a:p>
          <a:p>
            <a:pPr algn="ctr"/>
            <a:r>
              <a:rPr lang="en-US" sz="1600" dirty="0">
                <a:solidFill>
                  <a:schemeClr val="tx1">
                    <a:lumMod val="95000"/>
                  </a:schemeClr>
                </a:solidFill>
              </a:rPr>
              <a:t>Seattle, WA</a:t>
            </a:r>
          </a:p>
        </p:txBody>
      </p:sp>
      <p:pic>
        <p:nvPicPr>
          <p:cNvPr id="2" name="Picture 1">
            <a:extLst>
              <a:ext uri="{FF2B5EF4-FFF2-40B4-BE49-F238E27FC236}">
                <a16:creationId xmlns:a16="http://schemas.microsoft.com/office/drawing/2014/main" id="{CEA6C260-627A-4718-B7B0-F8A75CE5113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43400" y="0"/>
            <a:ext cx="7065045" cy="685800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77820" y="1676400"/>
            <a:ext cx="6591300" cy="2308324"/>
          </a:xfrm>
          <a:prstGeom prst="rect">
            <a:avLst/>
          </a:prstGeom>
        </p:spPr>
        <p:txBody>
          <a:bodyPr wrap="square">
            <a:spAutoFit/>
          </a:bodyPr>
          <a:lstStyle/>
          <a:p>
            <a:r>
              <a:rPr lang="en-US" sz="3600" dirty="0"/>
              <a:t>the LORD God called to the man, and said to him, "Where are you?"  He said, "I heard the sound of you in the garden, and I was afraid …</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Genesis 3:9-10a</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4953000"/>
            <a:ext cx="2514600" cy="1600438"/>
          </a:xfrm>
          <a:prstGeom prst="rect">
            <a:avLst/>
          </a:prstGeom>
          <a:noFill/>
        </p:spPr>
        <p:txBody>
          <a:bodyPr wrap="square" rtlCol="0">
            <a:spAutoFit/>
          </a:bodyPr>
          <a:lstStyle/>
          <a:p>
            <a:pPr algn="ctr"/>
            <a:r>
              <a:rPr lang="en-US" sz="1600" dirty="0">
                <a:solidFill>
                  <a:schemeClr val="tx1">
                    <a:lumMod val="95000"/>
                  </a:schemeClr>
                </a:solidFill>
              </a:rPr>
              <a:t>Adam</a:t>
            </a:r>
          </a:p>
          <a:p>
            <a:pPr algn="ctr"/>
            <a:endParaRPr lang="en-US" sz="1600" dirty="0">
              <a:solidFill>
                <a:schemeClr val="tx1">
                  <a:lumMod val="95000"/>
                </a:schemeClr>
              </a:solidFill>
            </a:endParaRPr>
          </a:p>
          <a:p>
            <a:pPr algn="ctr"/>
            <a:r>
              <a:rPr lang="en-US" sz="1600" dirty="0">
                <a:solidFill>
                  <a:schemeClr val="tx1">
                    <a:lumMod val="95000"/>
                  </a:schemeClr>
                </a:solidFill>
              </a:rPr>
              <a:t>Frederick Hart</a:t>
            </a:r>
          </a:p>
          <a:p>
            <a:pPr algn="ctr"/>
            <a:r>
              <a:rPr lang="en-US" sz="1600" dirty="0">
                <a:solidFill>
                  <a:schemeClr val="tx1">
                    <a:lumMod val="95000"/>
                  </a:schemeClr>
                </a:solidFill>
              </a:rPr>
              <a:t>Washington National Cathedral</a:t>
            </a:r>
          </a:p>
          <a:p>
            <a:pPr algn="ctr"/>
            <a:r>
              <a:rPr lang="en-US" sz="1600" dirty="0">
                <a:solidFill>
                  <a:schemeClr val="tx1">
                    <a:lumMod val="95000"/>
                  </a:schemeClr>
                </a:solidFill>
              </a:rPr>
              <a:t>Washington, DC</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CD13C873-0115-47E7-A307-1F192C0F3A1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48201" y="-15240"/>
            <a:ext cx="5141893" cy="685800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905000"/>
            <a:ext cx="6705600" cy="2308324"/>
          </a:xfrm>
          <a:prstGeom prst="rect">
            <a:avLst/>
          </a:prstGeom>
        </p:spPr>
        <p:txBody>
          <a:bodyPr wrap="square">
            <a:spAutoFit/>
          </a:bodyPr>
          <a:lstStyle/>
          <a:p>
            <a:r>
              <a:rPr lang="en-US" sz="3600" dirty="0"/>
              <a:t>Out of the depths I cry to you, O LORD … my soul waits for the Lord more than those who watch for the morning …</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Psalm 130:1, 6a</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257801"/>
            <a:ext cx="2514600" cy="1354217"/>
          </a:xfrm>
          <a:prstGeom prst="rect">
            <a:avLst/>
          </a:prstGeom>
          <a:noFill/>
        </p:spPr>
        <p:txBody>
          <a:bodyPr wrap="square" rtlCol="0">
            <a:spAutoFit/>
          </a:bodyPr>
          <a:lstStyle/>
          <a:p>
            <a:pPr algn="ctr"/>
            <a:r>
              <a:rPr lang="en-US" sz="1600" dirty="0">
                <a:solidFill>
                  <a:schemeClr val="tx1">
                    <a:lumMod val="95000"/>
                  </a:schemeClr>
                </a:solidFill>
              </a:rPr>
              <a:t>For Only One Short Hour</a:t>
            </a:r>
          </a:p>
          <a:p>
            <a:pPr algn="ctr"/>
            <a:endParaRPr lang="en-US" sz="1600" dirty="0">
              <a:solidFill>
                <a:schemeClr val="tx1">
                  <a:lumMod val="95000"/>
                </a:schemeClr>
              </a:solidFill>
            </a:endParaRPr>
          </a:p>
          <a:p>
            <a:pPr algn="ctr"/>
            <a:r>
              <a:rPr lang="en-US" sz="1600" dirty="0">
                <a:solidFill>
                  <a:schemeClr val="tx1">
                    <a:lumMod val="95000"/>
                  </a:schemeClr>
                </a:solidFill>
              </a:rPr>
              <a:t>Anna Blunden</a:t>
            </a:r>
          </a:p>
          <a:p>
            <a:pPr algn="ctr"/>
            <a:r>
              <a:rPr lang="en-US" sz="1600" dirty="0">
                <a:solidFill>
                  <a:schemeClr val="tx1">
                    <a:lumMod val="95000"/>
                  </a:schemeClr>
                </a:solidFill>
              </a:rPr>
              <a:t>Yale Center for British Art</a:t>
            </a:r>
          </a:p>
          <a:p>
            <a:pPr algn="ctr"/>
            <a:r>
              <a:rPr lang="en-US" sz="1600" dirty="0">
                <a:solidFill>
                  <a:schemeClr val="tx1">
                    <a:lumMod val="95000"/>
                  </a:schemeClr>
                </a:solidFill>
              </a:rPr>
              <a:t>New Haven, CT</a:t>
            </a:r>
          </a:p>
        </p:txBody>
      </p:sp>
      <p:pic>
        <p:nvPicPr>
          <p:cNvPr id="2" name="Picture 1">
            <a:extLst>
              <a:ext uri="{FF2B5EF4-FFF2-40B4-BE49-F238E27FC236}">
                <a16:creationId xmlns:a16="http://schemas.microsoft.com/office/drawing/2014/main" id="{A22DFF35-8FCD-4D74-B0B8-5AD9BAB4A3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19601" y="0"/>
            <a:ext cx="5709053" cy="6858000"/>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439</TotalTime>
  <Words>729</Words>
  <Application>Microsoft Office PowerPoint</Application>
  <PresentationFormat>Widescreen</PresentationFormat>
  <Paragraphs>73</Paragraphs>
  <Slides>24</Slides>
  <Notes>1</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First Sunday after Christmas Day Year A</vt:lpstr>
      <vt:lpstr>Third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114</cp:revision>
  <dcterms:created xsi:type="dcterms:W3CDTF">2016-08-31T16:46:43Z</dcterms:created>
  <dcterms:modified xsi:type="dcterms:W3CDTF">2023-10-12T16:12:29Z</dcterms:modified>
</cp:coreProperties>
</file>