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8"/>
  </p:notesMasterIdLst>
  <p:sldIdLst>
    <p:sldId id="256" r:id="rId2"/>
    <p:sldId id="410" r:id="rId3"/>
    <p:sldId id="411" r:id="rId4"/>
    <p:sldId id="412" r:id="rId5"/>
    <p:sldId id="413" r:id="rId6"/>
    <p:sldId id="282" r:id="rId7"/>
    <p:sldId id="382" r:id="rId8"/>
    <p:sldId id="383" r:id="rId9"/>
    <p:sldId id="384" r:id="rId10"/>
    <p:sldId id="385" r:id="rId11"/>
    <p:sldId id="386" r:id="rId12"/>
    <p:sldId id="387" r:id="rId13"/>
    <p:sldId id="408" r:id="rId14"/>
    <p:sldId id="409" r:id="rId15"/>
    <p:sldId id="390" r:id="rId16"/>
    <p:sldId id="391" r:id="rId17"/>
    <p:sldId id="392" r:id="rId18"/>
    <p:sldId id="393" r:id="rId19"/>
    <p:sldId id="394" r:id="rId20"/>
    <p:sldId id="395" r:id="rId21"/>
    <p:sldId id="396" r:id="rId22"/>
    <p:sldId id="397" r:id="rId23"/>
    <p:sldId id="398" r:id="rId24"/>
    <p:sldId id="401" r:id="rId25"/>
    <p:sldId id="402" r:id="rId26"/>
    <p:sldId id="29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7543A"/>
    <a:srgbClr val="968772"/>
    <a:srgbClr val="6A5A44"/>
    <a:srgbClr val="B9A46F"/>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A9BF46-7F5B-45A2-9344-F7B265551F13}" v="4" dt="2023-10-12T16:06:55.1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778" y="43"/>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Lew" clId="Web-{16A9BF46-7F5B-45A2-9344-F7B265551F13}"/>
    <pc:docChg chg="modSld">
      <pc:chgData name="Charlotte Lew" userId="" providerId="" clId="Web-{16A9BF46-7F5B-45A2-9344-F7B265551F13}" dt="2023-10-12T16:06:50.810" v="2" actId="20577"/>
      <pc:docMkLst>
        <pc:docMk/>
      </pc:docMkLst>
      <pc:sldChg chg="modSp">
        <pc:chgData name="Charlotte Lew" userId="" providerId="" clId="Web-{16A9BF46-7F5B-45A2-9344-F7B265551F13}" dt="2023-10-12T16:06:50.810" v="2" actId="20577"/>
        <pc:sldMkLst>
          <pc:docMk/>
          <pc:sldMk cId="0" sldId="256"/>
        </pc:sldMkLst>
        <pc:spChg chg="mod">
          <ac:chgData name="Charlotte Lew" userId="" providerId="" clId="Web-{16A9BF46-7F5B-45A2-9344-F7B265551F13}" dt="2023-10-12T16:06:50.810" v="2" actId="20577"/>
          <ac:spMkLst>
            <pc:docMk/>
            <pc:sldMk cId="0" sldId="256"/>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10/12/2023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3</a:t>
            </a:fld>
            <a:endParaRPr lang="en-US"/>
          </a:p>
        </p:txBody>
      </p:sp>
    </p:spTree>
    <p:extLst>
      <p:ext uri="{BB962C8B-B14F-4D97-AF65-F5344CB8AC3E}">
        <p14:creationId xmlns:p14="http://schemas.microsoft.com/office/powerpoint/2010/main" val="2181241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13</a:t>
            </a:fld>
            <a:endParaRPr lang="en-US"/>
          </a:p>
        </p:txBody>
      </p:sp>
    </p:spTree>
    <p:extLst>
      <p:ext uri="{BB962C8B-B14F-4D97-AF65-F5344CB8AC3E}">
        <p14:creationId xmlns:p14="http://schemas.microsoft.com/office/powerpoint/2010/main" val="3416727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10/12/2023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049056"/>
            <a:ext cx="8458200" cy="1792570"/>
          </a:xfrm>
        </p:spPr>
        <p:txBody>
          <a:bodyPr>
            <a:noAutofit/>
          </a:bodyPr>
          <a:lstStyle/>
          <a:p>
            <a:r>
              <a:rPr lang="en-US" sz="8800" dirty="0"/>
              <a:t>Second Sunday after Pentecost</a:t>
            </a:r>
          </a:p>
        </p:txBody>
      </p:sp>
      <p:sp>
        <p:nvSpPr>
          <p:cNvPr id="3" name="Subtitle 2"/>
          <p:cNvSpPr>
            <a:spLocks noGrp="1"/>
          </p:cNvSpPr>
          <p:nvPr>
            <p:ph type="subTitle" idx="1"/>
          </p:nvPr>
        </p:nvSpPr>
        <p:spPr>
          <a:xfrm>
            <a:off x="2895600" y="3639321"/>
            <a:ext cx="6400800" cy="838200"/>
          </a:xfrm>
        </p:spPr>
        <p:txBody>
          <a:bodyPr>
            <a:normAutofit lnSpcReduction="10000"/>
          </a:bodyPr>
          <a:lstStyle/>
          <a:p>
            <a:r>
              <a:rPr lang="en-US" sz="5400" i="1" dirty="0">
                <a:solidFill>
                  <a:schemeClr val="tx1"/>
                </a:solidFill>
              </a:rPr>
              <a:t>Year B</a:t>
            </a:r>
          </a:p>
        </p:txBody>
      </p:sp>
      <p:sp>
        <p:nvSpPr>
          <p:cNvPr id="4" name="Rectangle 3"/>
          <p:cNvSpPr/>
          <p:nvPr/>
        </p:nvSpPr>
        <p:spPr>
          <a:xfrm>
            <a:off x="2324100" y="5479704"/>
            <a:ext cx="7543800" cy="1384995"/>
          </a:xfrm>
          <a:prstGeom prst="rect">
            <a:avLst/>
          </a:prstGeom>
          <a:solidFill>
            <a:srgbClr val="67543A">
              <a:alpha val="70000"/>
            </a:srgbClr>
          </a:solidFill>
        </p:spPr>
        <p:txBody>
          <a:bodyPr wrap="square">
            <a:spAutoFit/>
          </a:bodyPr>
          <a:lstStyle/>
          <a:p>
            <a:pPr algn="ctr"/>
            <a:r>
              <a:rPr lang="en-US" sz="2800" dirty="0"/>
              <a:t>1 Samuel 3:1-10, (11-20) and Psalm 139:1-6, 13-18  Deuteronomy 5:12-15 and Psalm 81:1-10 </a:t>
            </a:r>
          </a:p>
          <a:p>
            <a:pPr algn="ctr"/>
            <a:r>
              <a:rPr lang="en-US" sz="2800" dirty="0"/>
              <a:t>     2 Corinthians 4:5-12  •  Mark 2:23-3:6</a:t>
            </a:r>
            <a:r>
              <a:rPr lang="fi-FI" sz="2800" dirty="0"/>
              <a:t>	</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33700" y="1828800"/>
            <a:ext cx="6324600" cy="2308324"/>
          </a:xfrm>
          <a:prstGeom prst="rect">
            <a:avLst/>
          </a:prstGeom>
        </p:spPr>
        <p:txBody>
          <a:bodyPr wrap="square">
            <a:spAutoFit/>
          </a:bodyPr>
          <a:lstStyle/>
          <a:p>
            <a:r>
              <a:rPr lang="en-US" sz="3600" dirty="0"/>
              <a:t>"Let light shine out of darkness," … the light of the knowledge of the glory of God in the face of Jesus Christ. </a:t>
            </a: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2 Corinthians 4:6bc</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71800" y="6324601"/>
            <a:ext cx="6705600" cy="584775"/>
          </a:xfrm>
          <a:prstGeom prst="rect">
            <a:avLst/>
          </a:prstGeom>
          <a:noFill/>
        </p:spPr>
        <p:txBody>
          <a:bodyPr wrap="square" rtlCol="0">
            <a:spAutoFit/>
          </a:bodyPr>
          <a:lstStyle/>
          <a:p>
            <a:r>
              <a:rPr lang="en-US" sz="1600" dirty="0"/>
              <a:t>Christ, Last Supper, detail  --  John August Swanson, Serigraph, 2009</a:t>
            </a:r>
            <a:endParaRPr lang="en-US" sz="1600" dirty="0">
              <a:solidFill>
                <a:schemeClr val="tx1">
                  <a:lumMod val="95000"/>
                </a:schemeClr>
              </a:solidFill>
            </a:endParaRPr>
          </a:p>
          <a:p>
            <a:pPr algn="ctr"/>
            <a:endParaRPr lang="en-US" sz="1600" dirty="0">
              <a:solidFill>
                <a:schemeClr val="tx1">
                  <a:lumMod val="95000"/>
                </a:schemeClr>
              </a:solidFill>
            </a:endParaRPr>
          </a:p>
        </p:txBody>
      </p:sp>
      <p:pic>
        <p:nvPicPr>
          <p:cNvPr id="3" name="Picture 2">
            <a:extLst>
              <a:ext uri="{FF2B5EF4-FFF2-40B4-BE49-F238E27FC236}">
                <a16:creationId xmlns:a16="http://schemas.microsoft.com/office/drawing/2014/main" id="{2D11832C-226F-4A68-8411-BB2BA05B5F3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43400" y="664030"/>
            <a:ext cx="3352800" cy="4898571"/>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05000"/>
            <a:ext cx="7086600" cy="2308324"/>
          </a:xfrm>
          <a:prstGeom prst="rect">
            <a:avLst/>
          </a:prstGeom>
        </p:spPr>
        <p:txBody>
          <a:bodyPr wrap="square">
            <a:spAutoFit/>
          </a:bodyPr>
          <a:lstStyle/>
          <a:p>
            <a:r>
              <a:rPr lang="en-US" sz="3600" dirty="0"/>
              <a:t>One sabbath he was going through the </a:t>
            </a:r>
            <a:r>
              <a:rPr lang="en-US" sz="3600" dirty="0" err="1"/>
              <a:t>grainfields</a:t>
            </a:r>
            <a:r>
              <a:rPr lang="en-US" sz="3600" dirty="0"/>
              <a:t>; and as they made their way his disciples began to pluck heads of grain.</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Mark 2:23</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12468"/>
            <a:ext cx="8763000" cy="338554"/>
          </a:xfrm>
          <a:prstGeom prst="rect">
            <a:avLst/>
          </a:prstGeom>
          <a:noFill/>
        </p:spPr>
        <p:txBody>
          <a:bodyPr wrap="square" rtlCol="0">
            <a:spAutoFit/>
          </a:bodyPr>
          <a:lstStyle/>
          <a:p>
            <a:pPr algn="ctr"/>
            <a:r>
              <a:rPr lang="en-US" sz="1600" dirty="0">
                <a:solidFill>
                  <a:schemeClr val="tx1">
                    <a:lumMod val="95000"/>
                  </a:schemeClr>
                </a:solidFill>
              </a:rPr>
              <a:t>The Gleaners  --  Jean Francois Millet, </a:t>
            </a:r>
            <a:r>
              <a:rPr lang="en-US" sz="1600" dirty="0" err="1">
                <a:solidFill>
                  <a:schemeClr val="tx1">
                    <a:lumMod val="95000"/>
                  </a:schemeClr>
                </a:solidFill>
              </a:rPr>
              <a:t>Musée</a:t>
            </a:r>
            <a:r>
              <a:rPr lang="en-US" sz="1600" dirty="0">
                <a:solidFill>
                  <a:schemeClr val="tx1">
                    <a:lumMod val="95000"/>
                  </a:schemeClr>
                </a:solidFill>
              </a:rPr>
              <a:t> d'Orsay, Paris, France</a:t>
            </a:r>
          </a:p>
        </p:txBody>
      </p:sp>
      <p:pic>
        <p:nvPicPr>
          <p:cNvPr id="2" name="Picture 1">
            <a:extLst>
              <a:ext uri="{FF2B5EF4-FFF2-40B4-BE49-F238E27FC236}">
                <a16:creationId xmlns:a16="http://schemas.microsoft.com/office/drawing/2014/main" id="{BA50FC7A-437E-49BD-BF79-E21AF9491B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66900" y="0"/>
            <a:ext cx="8458200" cy="6248400"/>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2209800"/>
            <a:ext cx="6934200" cy="1754326"/>
          </a:xfrm>
          <a:prstGeom prst="rect">
            <a:avLst/>
          </a:prstGeom>
        </p:spPr>
        <p:txBody>
          <a:bodyPr wrap="square">
            <a:spAutoFit/>
          </a:bodyPr>
          <a:lstStyle/>
          <a:p>
            <a:r>
              <a:rPr lang="en-US" sz="3600" dirty="0"/>
              <a:t>The Pharisees said to him, "Look, why are they doing what is not lawful on the sabbath?" </a:t>
            </a:r>
            <a:endParaRPr lang="en-US" sz="3600" dirty="0">
              <a:cs typeface="Arial" pitchFamily="34" charset="0"/>
            </a:endParaRP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Mark 2:24</a:t>
            </a:r>
          </a:p>
        </p:txBody>
      </p:sp>
    </p:spTree>
    <p:extLst>
      <p:ext uri="{BB962C8B-B14F-4D97-AF65-F5344CB8AC3E}">
        <p14:creationId xmlns:p14="http://schemas.microsoft.com/office/powerpoint/2010/main" val="2368290017"/>
      </p:ext>
    </p:extLst>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17914" y="6366503"/>
            <a:ext cx="8763000" cy="338554"/>
          </a:xfrm>
          <a:prstGeom prst="rect">
            <a:avLst/>
          </a:prstGeom>
          <a:noFill/>
        </p:spPr>
        <p:txBody>
          <a:bodyPr wrap="square" rtlCol="0">
            <a:spAutoFit/>
          </a:bodyPr>
          <a:lstStyle/>
          <a:p>
            <a:pPr algn="ctr"/>
            <a:r>
              <a:rPr lang="en-US" sz="1600" dirty="0">
                <a:solidFill>
                  <a:schemeClr val="tx1">
                    <a:lumMod val="95000"/>
                  </a:schemeClr>
                </a:solidFill>
              </a:rPr>
              <a:t>Christ and the Pharisees  --  Anthony van Dyck, Metropolitan Museum of Art, NY</a:t>
            </a:r>
          </a:p>
        </p:txBody>
      </p:sp>
      <p:pic>
        <p:nvPicPr>
          <p:cNvPr id="2" name="Picture 1">
            <a:extLst>
              <a:ext uri="{FF2B5EF4-FFF2-40B4-BE49-F238E27FC236}">
                <a16:creationId xmlns:a16="http://schemas.microsoft.com/office/drawing/2014/main" id="{2B9BA70F-7C01-4035-B3A2-0C2E4FD36C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28800" y="179886"/>
            <a:ext cx="8534400" cy="6065014"/>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133600"/>
            <a:ext cx="6934200" cy="1754326"/>
          </a:xfrm>
          <a:prstGeom prst="rect">
            <a:avLst/>
          </a:prstGeom>
        </p:spPr>
        <p:txBody>
          <a:bodyPr wrap="square">
            <a:spAutoFit/>
          </a:bodyPr>
          <a:lstStyle/>
          <a:p>
            <a:r>
              <a:rPr lang="en-US" sz="3600" dirty="0"/>
              <a:t>Then he said to them, "The sabbath was made for humankind, and not humankind for the sabbath;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2:27</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12468"/>
            <a:ext cx="8763000" cy="338554"/>
          </a:xfrm>
          <a:prstGeom prst="rect">
            <a:avLst/>
          </a:prstGeom>
          <a:noFill/>
        </p:spPr>
        <p:txBody>
          <a:bodyPr wrap="square" rtlCol="0">
            <a:spAutoFit/>
          </a:bodyPr>
          <a:lstStyle/>
          <a:p>
            <a:pPr algn="ctr"/>
            <a:r>
              <a:rPr lang="en-US" sz="1600" dirty="0">
                <a:solidFill>
                  <a:schemeClr val="tx1">
                    <a:lumMod val="95000"/>
                  </a:schemeClr>
                </a:solidFill>
              </a:rPr>
              <a:t>Church of God International Worship service, Sao Paolo, Brazil</a:t>
            </a:r>
          </a:p>
        </p:txBody>
      </p:sp>
      <p:pic>
        <p:nvPicPr>
          <p:cNvPr id="2" name="Picture 1">
            <a:extLst>
              <a:ext uri="{FF2B5EF4-FFF2-40B4-BE49-F238E27FC236}">
                <a16:creationId xmlns:a16="http://schemas.microsoft.com/office/drawing/2014/main" id="{EF667902-5366-4B78-9B2A-56263BD8F2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54200" y="0"/>
            <a:ext cx="8432800" cy="6324600"/>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209800"/>
            <a:ext cx="6781800" cy="1754326"/>
          </a:xfrm>
          <a:prstGeom prst="rect">
            <a:avLst/>
          </a:prstGeom>
        </p:spPr>
        <p:txBody>
          <a:bodyPr wrap="square">
            <a:spAutoFit/>
          </a:bodyPr>
          <a:lstStyle/>
          <a:p>
            <a:r>
              <a:rPr lang="en-US" sz="3600" dirty="0"/>
              <a:t>… he entered the synagogue, and a man was there who had a withered hand.</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3:1b</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62200" y="5105400"/>
            <a:ext cx="1752600" cy="1600438"/>
          </a:xfrm>
          <a:prstGeom prst="rect">
            <a:avLst/>
          </a:prstGeom>
          <a:noFill/>
        </p:spPr>
        <p:txBody>
          <a:bodyPr wrap="square" rtlCol="0">
            <a:spAutoFit/>
          </a:bodyPr>
          <a:lstStyle/>
          <a:p>
            <a:pPr algn="ctr"/>
            <a:r>
              <a:rPr lang="en-US" sz="1400" dirty="0">
                <a:solidFill>
                  <a:schemeClr val="tx1">
                    <a:lumMod val="95000"/>
                  </a:schemeClr>
                </a:solidFill>
              </a:rPr>
              <a:t>Healing of Man with a Withered Hand</a:t>
            </a:r>
          </a:p>
          <a:p>
            <a:pPr algn="ctr"/>
            <a:endParaRPr lang="en-US" sz="1400" dirty="0">
              <a:solidFill>
                <a:schemeClr val="tx1">
                  <a:lumMod val="95000"/>
                </a:schemeClr>
              </a:solidFill>
            </a:endParaRPr>
          </a:p>
          <a:p>
            <a:pPr algn="ctr"/>
            <a:r>
              <a:rPr lang="en-US" sz="1400" dirty="0">
                <a:solidFill>
                  <a:schemeClr val="tx1">
                    <a:lumMod val="95000"/>
                  </a:schemeClr>
                </a:solidFill>
              </a:rPr>
              <a:t>Ilyas </a:t>
            </a:r>
            <a:r>
              <a:rPr lang="en-US" sz="1400" dirty="0" err="1">
                <a:solidFill>
                  <a:schemeClr val="tx1">
                    <a:lumMod val="95000"/>
                  </a:schemeClr>
                </a:solidFill>
              </a:rPr>
              <a:t>Basim</a:t>
            </a:r>
            <a:r>
              <a:rPr lang="en-US" sz="1400" dirty="0">
                <a:solidFill>
                  <a:schemeClr val="tx1">
                    <a:lumMod val="95000"/>
                  </a:schemeClr>
                </a:solidFill>
              </a:rPr>
              <a:t> </a:t>
            </a:r>
            <a:r>
              <a:rPr lang="en-US" sz="1400" dirty="0" err="1">
                <a:solidFill>
                  <a:schemeClr val="tx1">
                    <a:lumMod val="95000"/>
                  </a:schemeClr>
                </a:solidFill>
              </a:rPr>
              <a:t>Khuri</a:t>
            </a:r>
            <a:r>
              <a:rPr lang="en-US" sz="1400" dirty="0">
                <a:solidFill>
                  <a:schemeClr val="tx1">
                    <a:lumMod val="95000"/>
                  </a:schemeClr>
                </a:solidFill>
              </a:rPr>
              <a:t> </a:t>
            </a:r>
            <a:r>
              <a:rPr lang="en-US" sz="1400" dirty="0" err="1">
                <a:solidFill>
                  <a:schemeClr val="tx1">
                    <a:lumMod val="95000"/>
                  </a:schemeClr>
                </a:solidFill>
              </a:rPr>
              <a:t>Bazzi</a:t>
            </a:r>
            <a:r>
              <a:rPr lang="en-US" sz="1400" dirty="0">
                <a:solidFill>
                  <a:schemeClr val="tx1">
                    <a:lumMod val="95000"/>
                  </a:schemeClr>
                </a:solidFill>
              </a:rPr>
              <a:t> </a:t>
            </a:r>
            <a:r>
              <a:rPr lang="en-US" sz="1400" dirty="0" err="1">
                <a:solidFill>
                  <a:schemeClr val="tx1">
                    <a:lumMod val="95000"/>
                  </a:schemeClr>
                </a:solidFill>
              </a:rPr>
              <a:t>Rahib</a:t>
            </a:r>
            <a:endParaRPr lang="en-US" sz="1400" dirty="0">
              <a:solidFill>
                <a:schemeClr val="tx1">
                  <a:lumMod val="95000"/>
                </a:schemeClr>
              </a:solidFill>
            </a:endParaRPr>
          </a:p>
          <a:p>
            <a:pPr algn="ctr"/>
            <a:r>
              <a:rPr lang="en-US" sz="1400" dirty="0">
                <a:solidFill>
                  <a:schemeClr val="tx1">
                    <a:lumMod val="95000"/>
                  </a:schemeClr>
                </a:solidFill>
              </a:rPr>
              <a:t>Walters Museum of Art, Baltimore, MD</a:t>
            </a:r>
          </a:p>
        </p:txBody>
      </p:sp>
      <p:pic>
        <p:nvPicPr>
          <p:cNvPr id="2" name="Picture 1">
            <a:extLst>
              <a:ext uri="{FF2B5EF4-FFF2-40B4-BE49-F238E27FC236}">
                <a16:creationId xmlns:a16="http://schemas.microsoft.com/office/drawing/2014/main" id="{26CEBE9E-66DB-4E2E-A63F-F557180A855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95800" y="76200"/>
            <a:ext cx="4495800" cy="6743700"/>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905000"/>
            <a:ext cx="7467600" cy="1754326"/>
          </a:xfrm>
          <a:prstGeom prst="rect">
            <a:avLst/>
          </a:prstGeom>
        </p:spPr>
        <p:txBody>
          <a:bodyPr wrap="square">
            <a:spAutoFit/>
          </a:bodyPr>
          <a:lstStyle/>
          <a:p>
            <a:r>
              <a:rPr lang="en-US" sz="3600" dirty="0"/>
              <a:t>The LORD called again, "Samuel!" Samuel got up and went to Eli …</a:t>
            </a:r>
          </a:p>
          <a:p>
            <a:r>
              <a:rPr lang="en-US" sz="3600" dirty="0"/>
              <a:t>But he said, "I did not call, my son …"</a:t>
            </a:r>
            <a:endParaRPr lang="en-US" sz="3600" dirty="0">
              <a:cs typeface="Arial" pitchFamily="34" charset="0"/>
            </a:endParaRPr>
          </a:p>
        </p:txBody>
      </p:sp>
      <p:sp>
        <p:nvSpPr>
          <p:cNvPr id="4" name="TextBox 3"/>
          <p:cNvSpPr txBox="1"/>
          <p:nvPr/>
        </p:nvSpPr>
        <p:spPr>
          <a:xfrm>
            <a:off x="5943600" y="4191001"/>
            <a:ext cx="3352800" cy="461665"/>
          </a:xfrm>
          <a:prstGeom prst="rect">
            <a:avLst/>
          </a:prstGeom>
          <a:noFill/>
        </p:spPr>
        <p:txBody>
          <a:bodyPr wrap="square" rtlCol="0">
            <a:spAutoFit/>
          </a:bodyPr>
          <a:lstStyle/>
          <a:p>
            <a:pPr algn="ctr"/>
            <a:r>
              <a:rPr lang="en-US" sz="2400" dirty="0">
                <a:solidFill>
                  <a:schemeClr val="tx1">
                    <a:lumMod val="95000"/>
                  </a:schemeClr>
                </a:solidFill>
              </a:rPr>
              <a:t>1 Samuel 3:6</a:t>
            </a:r>
          </a:p>
        </p:txBody>
      </p:sp>
    </p:spTree>
    <p:extLst>
      <p:ext uri="{BB962C8B-B14F-4D97-AF65-F5344CB8AC3E}">
        <p14:creationId xmlns:p14="http://schemas.microsoft.com/office/powerpoint/2010/main" val="3883666196"/>
      </p:ext>
    </p:extLst>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209800"/>
            <a:ext cx="7086600" cy="1754326"/>
          </a:xfrm>
          <a:prstGeom prst="rect">
            <a:avLst/>
          </a:prstGeom>
        </p:spPr>
        <p:txBody>
          <a:bodyPr wrap="square">
            <a:spAutoFit/>
          </a:bodyPr>
          <a:lstStyle/>
          <a:p>
            <a:r>
              <a:rPr lang="en-US" sz="3600" dirty="0"/>
              <a:t>They watched him to see whether he would cure him on the sabbath, so that they might accuse him. </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Mark 3:2</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09800" y="6019801"/>
            <a:ext cx="8077200" cy="584775"/>
          </a:xfrm>
          <a:prstGeom prst="rect">
            <a:avLst/>
          </a:prstGeom>
          <a:noFill/>
        </p:spPr>
        <p:txBody>
          <a:bodyPr wrap="square" rtlCol="0">
            <a:spAutoFit/>
          </a:bodyPr>
          <a:lstStyle/>
          <a:p>
            <a:pPr algn="ctr"/>
            <a:r>
              <a:rPr lang="en-US" sz="1600" dirty="0">
                <a:solidFill>
                  <a:schemeClr val="tx1">
                    <a:lumMod val="95000"/>
                  </a:schemeClr>
                </a:solidFill>
              </a:rPr>
              <a:t>Jesus and the Man with the Withered Hand, detail  --  James Tissot, Brooklyn Museum of Art</a:t>
            </a:r>
          </a:p>
          <a:p>
            <a:pPr algn="ctr"/>
            <a:r>
              <a:rPr lang="en-US" sz="1600" dirty="0">
                <a:solidFill>
                  <a:schemeClr val="tx1">
                    <a:lumMod val="95000"/>
                  </a:schemeClr>
                </a:solidFill>
              </a:rPr>
              <a:t>New York, NY</a:t>
            </a:r>
          </a:p>
        </p:txBody>
      </p:sp>
      <p:pic>
        <p:nvPicPr>
          <p:cNvPr id="2" name="Picture 1">
            <a:extLst>
              <a:ext uri="{FF2B5EF4-FFF2-40B4-BE49-F238E27FC236}">
                <a16:creationId xmlns:a16="http://schemas.microsoft.com/office/drawing/2014/main" id="{B1D9195D-449F-46EC-90D0-F95FF53FB08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52600" y="914400"/>
            <a:ext cx="8686800" cy="4013612"/>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81200"/>
            <a:ext cx="6705600" cy="2308324"/>
          </a:xfrm>
          <a:prstGeom prst="rect">
            <a:avLst/>
          </a:prstGeom>
        </p:spPr>
        <p:txBody>
          <a:bodyPr wrap="square">
            <a:spAutoFit/>
          </a:bodyPr>
          <a:lstStyle/>
          <a:p>
            <a:r>
              <a:rPr lang="en-US" sz="3600" dirty="0"/>
              <a:t>Then he said to them, "Is it lawful to do good or to do harm on the sabbath, to save life or to kill?" </a:t>
            </a:r>
          </a:p>
          <a:p>
            <a:r>
              <a:rPr lang="en-US" sz="3600" dirty="0"/>
              <a:t>But they were silent. </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3:4</a:t>
            </a: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4674276"/>
            <a:ext cx="1447800" cy="2031325"/>
          </a:xfrm>
          <a:prstGeom prst="rect">
            <a:avLst/>
          </a:prstGeom>
          <a:noFill/>
        </p:spPr>
        <p:txBody>
          <a:bodyPr wrap="square" rtlCol="0">
            <a:spAutoFit/>
          </a:bodyPr>
          <a:lstStyle/>
          <a:p>
            <a:pPr algn="ctr"/>
            <a:r>
              <a:rPr lang="en-US" sz="1400" dirty="0">
                <a:solidFill>
                  <a:schemeClr val="tx1">
                    <a:lumMod val="95000"/>
                  </a:schemeClr>
                </a:solidFill>
              </a:rPr>
              <a:t>Jesus and the Man with the Withered Hand, detail  </a:t>
            </a:r>
          </a:p>
          <a:p>
            <a:pPr algn="ctr"/>
            <a:endParaRPr lang="en-US" sz="1400" dirty="0">
              <a:solidFill>
                <a:schemeClr val="tx1">
                  <a:lumMod val="95000"/>
                </a:schemeClr>
              </a:solidFill>
            </a:endParaRPr>
          </a:p>
          <a:p>
            <a:pPr algn="ctr"/>
            <a:r>
              <a:rPr lang="en-US" sz="1400" dirty="0">
                <a:solidFill>
                  <a:schemeClr val="tx1">
                    <a:lumMod val="95000"/>
                  </a:schemeClr>
                </a:solidFill>
              </a:rPr>
              <a:t>James Tissot, Brooklyn Museum of Art</a:t>
            </a:r>
          </a:p>
          <a:p>
            <a:pPr algn="ctr"/>
            <a:r>
              <a:rPr lang="en-US" sz="1400" dirty="0">
                <a:solidFill>
                  <a:schemeClr val="tx1">
                    <a:lumMod val="95000"/>
                  </a:schemeClr>
                </a:solidFill>
              </a:rPr>
              <a:t>New York, NY</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A42A03A0-82BB-4A87-A296-2F23871CF9F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404908" y="76200"/>
            <a:ext cx="7223030" cy="6693932"/>
          </a:xfrm>
          <a:prstGeom prst="rect">
            <a:avLst/>
          </a:prstGeom>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286000"/>
            <a:ext cx="6934200" cy="2308324"/>
          </a:xfrm>
          <a:prstGeom prst="rect">
            <a:avLst/>
          </a:prstGeom>
        </p:spPr>
        <p:txBody>
          <a:bodyPr wrap="square">
            <a:spAutoFit/>
          </a:bodyPr>
          <a:lstStyle/>
          <a:p>
            <a:r>
              <a:rPr lang="en-US" sz="3600" dirty="0"/>
              <a:t>He … said to the man, "Stretch out your hand." He stretched it out, and his hand was restored. </a:t>
            </a:r>
          </a:p>
          <a:p>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3:5ac</a:t>
            </a:r>
          </a:p>
        </p:txBody>
      </p:sp>
    </p:spTree>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77000"/>
            <a:ext cx="8763000" cy="338554"/>
          </a:xfrm>
          <a:prstGeom prst="rect">
            <a:avLst/>
          </a:prstGeom>
          <a:noFill/>
        </p:spPr>
        <p:txBody>
          <a:bodyPr wrap="square" rtlCol="0">
            <a:spAutoFit/>
          </a:bodyPr>
          <a:lstStyle/>
          <a:p>
            <a:pPr algn="ctr"/>
            <a:r>
              <a:rPr lang="en-US" sz="1600" dirty="0"/>
              <a:t>Healing Mural  -- Hospital Teodoro Maldonado Carbo,  Guayaquil, Ecuador</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65E5DE12-3936-46DD-8CE3-E1C386BC4B5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00554" y="228600"/>
            <a:ext cx="9167446" cy="6172200"/>
          </a:xfrm>
          <a:prstGeom prst="rect">
            <a:avLst/>
          </a:prstGeom>
        </p:spPr>
      </p:pic>
    </p:spTree>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endParaRPr lang="en-US" sz="1400" dirty="0"/>
          </a:p>
          <a:p>
            <a:pPr>
              <a:buNone/>
            </a:pPr>
            <a:r>
              <a:rPr lang="en-US" sz="1400" dirty="0"/>
              <a:t>https://commons.m.wikimedia.org/wiki/File:Eli_and_Samuel.jpg</a:t>
            </a:r>
          </a:p>
          <a:p>
            <a:pPr>
              <a:buNone/>
            </a:pPr>
            <a:r>
              <a:rPr lang="en-US" sz="1400"/>
              <a:t>https://commons.wikimedia.org/wiki/File:Virgen_encinta,_Colegiata_de_Sta_M%C2%AA_La_Mayor,_Toro.JPG</a:t>
            </a:r>
          </a:p>
          <a:p>
            <a:pPr>
              <a:buNone/>
            </a:pPr>
            <a:r>
              <a:rPr lang="en-US" sz="1400" dirty="0"/>
              <a:t>https://commons.wikimedia.org/wiki/File:Simon_Bening_(Flemish_-_Villagers_on_Their_Way_to_Church_-_Google_Art_Project.jpg</a:t>
            </a:r>
          </a:p>
          <a:p>
            <a:pPr>
              <a:buNone/>
            </a:pPr>
            <a:r>
              <a:rPr lang="en-US" sz="1400" dirty="0"/>
              <a:t>https://commons.wikimedia.org/wiki/File:Samuel_Palmer_-_The_Harvest_Moon_-_Google_Art_Project.jpg</a:t>
            </a:r>
          </a:p>
          <a:p>
            <a:pPr>
              <a:buNone/>
            </a:pPr>
            <a:r>
              <a:rPr lang="en-US" sz="1400" dirty="0"/>
              <a:t>http://www.johnaugustswanson.com – copyright 2009 by John August Swanson</a:t>
            </a:r>
          </a:p>
          <a:p>
            <a:pPr>
              <a:buNone/>
            </a:pPr>
            <a:r>
              <a:rPr lang="en-US" sz="1400" dirty="0"/>
              <a:t>https://commons.wikimedia.org/wiki/File:Jean-Fran%C3%A7ois_Millet_-_Gleaners_-_Google_Art_Project_2.jpg</a:t>
            </a:r>
          </a:p>
          <a:p>
            <a:pPr>
              <a:buNone/>
            </a:pPr>
            <a:r>
              <a:rPr lang="en-US" sz="1400" dirty="0"/>
              <a:t>https://commons.wikimedia.org/wiki/File:Christ_and_the_Pharisees;_verso;_Christ_and_a_Pharisee_MET_DP802093.jpg</a:t>
            </a:r>
          </a:p>
          <a:p>
            <a:pPr>
              <a:buNone/>
            </a:pPr>
            <a:r>
              <a:rPr lang="en-US" sz="1400" dirty="0"/>
              <a:t>https://commons.wikimedia.org/wiki/File:MCGI_Worship_Service_Sao_Paolo_2016.jpg</a:t>
            </a:r>
          </a:p>
          <a:p>
            <a:pPr>
              <a:buNone/>
            </a:pPr>
            <a:r>
              <a:rPr lang="en-US" sz="1400" dirty="0"/>
              <a:t>https://commons.wikimedia.org/wiki/File:Ilyas_Basim_Khuri_Bazzi_Rahib_-_Jesus_Heals_the_Man_with_a_Withered_Hand_-_Walters_W59231B_-_Full_Page.jpg</a:t>
            </a:r>
          </a:p>
          <a:p>
            <a:pPr>
              <a:buNone/>
            </a:pPr>
            <a:r>
              <a:rPr lang="en-US" sz="1400" dirty="0"/>
              <a:t>https://commons.wikimedia.org/wiki/File:Brooklyn_Museum_-_The_Man_with_the_Withered_Hand_(L%27homme_%C3%A0_la_main_dess%C3%A9ch%C3%A9e)_-_James_Tissot_-_overall.jpg</a:t>
            </a:r>
          </a:p>
          <a:p>
            <a:pPr>
              <a:buNone/>
            </a:pPr>
            <a:r>
              <a:rPr lang="en-US" sz="1400" dirty="0"/>
              <a:t>https://commons.wikimedia.org/wiki/File:Brooklyn_Museum_-_The_Man_with_the_Withered_Hand_(L%27homme_%C3%A0_la_main_dess%C3%A9ch%C3%A9e)_-_James_Tissot_-_overall.jpg</a:t>
            </a:r>
          </a:p>
          <a:p>
            <a:pPr>
              <a:buNone/>
            </a:pPr>
            <a:r>
              <a:rPr lang="en-US" sz="1400" dirty="0"/>
              <a:t>https://commons.wikimedia.org/wiki/File:Mural_en_el_Hospital_Teodoro_Maldonado_Carbo.jpg</a:t>
            </a:r>
          </a:p>
          <a:p>
            <a:pPr>
              <a:buNone/>
            </a:pPr>
            <a:endParaRPr lang="en-US" sz="1400" dirty="0"/>
          </a:p>
          <a:p>
            <a:pPr>
              <a:buNone/>
            </a:pPr>
            <a:endParaRPr lang="en-US" sz="1400" dirty="0"/>
          </a:p>
          <a:p>
            <a:pPr>
              <a:buNone/>
            </a:pPr>
            <a:r>
              <a:rPr lang="en-US" sz="1400" dirty="0"/>
              <a:t>Additional descriptions can be found at the Art in the Christian Tradition image library, a service of the Vanderbilt Divinity Library, http://diglib.library.vanderbilt.edu/.  All images available via Creative Commons 3.0 License.</a:t>
            </a:r>
          </a:p>
          <a:p>
            <a:endParaRPr lang="en-US" sz="1100" dirty="0"/>
          </a:p>
          <a:p>
            <a:endParaRPr lang="en-US" sz="12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6400" y="5181601"/>
            <a:ext cx="2971800" cy="1354217"/>
          </a:xfrm>
          <a:prstGeom prst="rect">
            <a:avLst/>
          </a:prstGeom>
          <a:noFill/>
        </p:spPr>
        <p:txBody>
          <a:bodyPr wrap="square" rtlCol="0">
            <a:spAutoFit/>
          </a:bodyPr>
          <a:lstStyle/>
          <a:p>
            <a:pPr algn="ctr"/>
            <a:r>
              <a:rPr lang="en-US" sz="1600" dirty="0">
                <a:solidFill>
                  <a:schemeClr val="tx1">
                    <a:lumMod val="95000"/>
                  </a:schemeClr>
                </a:solidFill>
              </a:rPr>
              <a:t>Samuel Speaks to Eli</a:t>
            </a:r>
          </a:p>
          <a:p>
            <a:pPr algn="ctr"/>
            <a:endParaRPr lang="en-US" sz="1600" dirty="0">
              <a:solidFill>
                <a:schemeClr val="tx1">
                  <a:lumMod val="95000"/>
                </a:schemeClr>
              </a:solidFill>
            </a:endParaRPr>
          </a:p>
          <a:p>
            <a:pPr algn="ctr"/>
            <a:r>
              <a:rPr lang="en-US" sz="1600" dirty="0">
                <a:solidFill>
                  <a:schemeClr val="tx1">
                    <a:lumMod val="95000"/>
                  </a:schemeClr>
                </a:solidFill>
              </a:rPr>
              <a:t>John Singleton Copley</a:t>
            </a:r>
          </a:p>
          <a:p>
            <a:pPr algn="ctr"/>
            <a:r>
              <a:rPr lang="en-US" sz="1600" dirty="0" err="1">
                <a:solidFill>
                  <a:schemeClr val="tx1">
                    <a:lumMod val="95000"/>
                  </a:schemeClr>
                </a:solidFill>
              </a:rPr>
              <a:t>Wadwsorth</a:t>
            </a:r>
            <a:r>
              <a:rPr lang="en-US" sz="1600" dirty="0">
                <a:solidFill>
                  <a:schemeClr val="tx1">
                    <a:lumMod val="95000"/>
                  </a:schemeClr>
                </a:solidFill>
              </a:rPr>
              <a:t> </a:t>
            </a:r>
            <a:r>
              <a:rPr lang="en-US" sz="1600" dirty="0" err="1">
                <a:solidFill>
                  <a:schemeClr val="tx1">
                    <a:lumMod val="95000"/>
                  </a:schemeClr>
                </a:solidFill>
              </a:rPr>
              <a:t>Atheneum</a:t>
            </a:r>
            <a:endParaRPr lang="en-US" sz="1600" dirty="0">
              <a:solidFill>
                <a:schemeClr val="tx1">
                  <a:lumMod val="95000"/>
                </a:schemeClr>
              </a:solidFill>
            </a:endParaRPr>
          </a:p>
          <a:p>
            <a:pPr algn="ctr"/>
            <a:r>
              <a:rPr lang="en-US" sz="1600" dirty="0">
                <a:solidFill>
                  <a:schemeClr val="tx1">
                    <a:lumMod val="95000"/>
                  </a:schemeClr>
                </a:solidFill>
              </a:rPr>
              <a:t>Hartford, CT</a:t>
            </a:r>
          </a:p>
        </p:txBody>
      </p:sp>
      <p:pic>
        <p:nvPicPr>
          <p:cNvPr id="4" name="Picture 3">
            <a:extLst>
              <a:ext uri="{FF2B5EF4-FFF2-40B4-BE49-F238E27FC236}">
                <a16:creationId xmlns:a16="http://schemas.microsoft.com/office/drawing/2014/main" id="{3031AE6A-6739-4A6F-A909-EF025A7D41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17543" y="28280"/>
            <a:ext cx="5452518" cy="6858000"/>
          </a:xfrm>
          <a:prstGeom prst="rect">
            <a:avLst/>
          </a:prstGeom>
        </p:spPr>
      </p:pic>
    </p:spTree>
    <p:extLst>
      <p:ext uri="{BB962C8B-B14F-4D97-AF65-F5344CB8AC3E}">
        <p14:creationId xmlns:p14="http://schemas.microsoft.com/office/powerpoint/2010/main" val="1392110808"/>
      </p:ext>
    </p:extLst>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01009" y="1981200"/>
            <a:ext cx="6324600" cy="1754326"/>
          </a:xfrm>
          <a:prstGeom prst="rect">
            <a:avLst/>
          </a:prstGeom>
        </p:spPr>
        <p:txBody>
          <a:bodyPr wrap="square">
            <a:spAutoFit/>
          </a:bodyPr>
          <a:lstStyle/>
          <a:p>
            <a:r>
              <a:rPr lang="en-US" sz="3600" dirty="0"/>
              <a:t>For it was you who formed my inward parts; you knit me together in my mother's womb.</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139:13</a:t>
            </a:r>
          </a:p>
        </p:txBody>
      </p:sp>
    </p:spTree>
    <p:extLst>
      <p:ext uri="{BB962C8B-B14F-4D97-AF65-F5344CB8AC3E}">
        <p14:creationId xmlns:p14="http://schemas.microsoft.com/office/powerpoint/2010/main" val="228135537"/>
      </p:ext>
    </p:extLst>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5638800"/>
            <a:ext cx="4572000" cy="954107"/>
          </a:xfrm>
          <a:prstGeom prst="rect">
            <a:avLst/>
          </a:prstGeom>
          <a:noFill/>
        </p:spPr>
        <p:txBody>
          <a:bodyPr wrap="square" rtlCol="0">
            <a:spAutoFit/>
          </a:bodyPr>
          <a:lstStyle/>
          <a:p>
            <a:pPr algn="ctr"/>
            <a:r>
              <a:rPr lang="en-US" sz="1400" dirty="0">
                <a:solidFill>
                  <a:schemeClr val="tx1">
                    <a:lumMod val="95000"/>
                  </a:schemeClr>
                </a:solidFill>
              </a:rPr>
              <a:t>Mary with Child</a:t>
            </a:r>
          </a:p>
          <a:p>
            <a:pPr algn="ctr"/>
            <a:endParaRPr lang="en-US" sz="1400" dirty="0">
              <a:solidFill>
                <a:schemeClr val="tx1">
                  <a:lumMod val="95000"/>
                </a:schemeClr>
              </a:solidFill>
            </a:endParaRPr>
          </a:p>
          <a:p>
            <a:pPr algn="ctr"/>
            <a:r>
              <a:rPr lang="en-US" sz="1400" dirty="0">
                <a:solidFill>
                  <a:schemeClr val="tx1">
                    <a:lumMod val="95000"/>
                  </a:schemeClr>
                </a:solidFill>
              </a:rPr>
              <a:t>Collegiate Church Of St Mary Major</a:t>
            </a:r>
          </a:p>
          <a:p>
            <a:pPr algn="ctr"/>
            <a:r>
              <a:rPr lang="en-US" sz="1400" dirty="0">
                <a:solidFill>
                  <a:schemeClr val="tx1">
                    <a:lumMod val="95000"/>
                  </a:schemeClr>
                </a:solidFill>
              </a:rPr>
              <a:t>Toro, Spain</a:t>
            </a:r>
          </a:p>
        </p:txBody>
      </p:sp>
      <p:pic>
        <p:nvPicPr>
          <p:cNvPr id="5" name="Picture 4">
            <a:extLst>
              <a:ext uri="{FF2B5EF4-FFF2-40B4-BE49-F238E27FC236}">
                <a16:creationId xmlns:a16="http://schemas.microsoft.com/office/drawing/2014/main" id="{0ED943A3-C1C3-747D-95BE-24854C498B4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152902" y="-17145"/>
            <a:ext cx="6172200" cy="6892290"/>
          </a:xfrm>
          <a:prstGeom prst="rect">
            <a:avLst/>
          </a:prstGeom>
        </p:spPr>
      </p:pic>
    </p:spTree>
    <p:extLst>
      <p:ext uri="{BB962C8B-B14F-4D97-AF65-F5344CB8AC3E}">
        <p14:creationId xmlns:p14="http://schemas.microsoft.com/office/powerpoint/2010/main" val="506292525"/>
      </p:ext>
    </p:extLst>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981200"/>
            <a:ext cx="6705600" cy="1754326"/>
          </a:xfrm>
          <a:prstGeom prst="rect">
            <a:avLst/>
          </a:prstGeom>
        </p:spPr>
        <p:txBody>
          <a:bodyPr wrap="square">
            <a:spAutoFit/>
          </a:bodyPr>
          <a:lstStyle/>
          <a:p>
            <a:r>
              <a:rPr lang="en-US" sz="3600" dirty="0"/>
              <a:t>Observe the sabbath day and keep it holy, as the LORD your God commanded you. </a:t>
            </a:r>
            <a:endParaRPr lang="en-US" sz="3600" dirty="0">
              <a:cs typeface="Arial" pitchFamily="34" charset="0"/>
            </a:endParaRPr>
          </a:p>
        </p:txBody>
      </p:sp>
      <p:sp>
        <p:nvSpPr>
          <p:cNvPr id="4" name="TextBox 3"/>
          <p:cNvSpPr txBox="1"/>
          <p:nvPr/>
        </p:nvSpPr>
        <p:spPr>
          <a:xfrm>
            <a:off x="5715000" y="4343401"/>
            <a:ext cx="3352800" cy="461665"/>
          </a:xfrm>
          <a:prstGeom prst="rect">
            <a:avLst/>
          </a:prstGeom>
          <a:noFill/>
        </p:spPr>
        <p:txBody>
          <a:bodyPr wrap="square" rtlCol="0">
            <a:spAutoFit/>
          </a:bodyPr>
          <a:lstStyle/>
          <a:p>
            <a:pPr algn="ctr"/>
            <a:r>
              <a:rPr lang="en-US" sz="2400" dirty="0">
                <a:solidFill>
                  <a:schemeClr val="tx1">
                    <a:lumMod val="95000"/>
                  </a:schemeClr>
                </a:solidFill>
              </a:rPr>
              <a:t>Deuteronomy 5:12-15</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Villagers on Their Way to Church  -- Simon </a:t>
            </a:r>
            <a:r>
              <a:rPr lang="en-US" sz="1600" dirty="0" err="1">
                <a:solidFill>
                  <a:schemeClr val="tx1">
                    <a:lumMod val="95000"/>
                  </a:schemeClr>
                </a:solidFill>
              </a:rPr>
              <a:t>Bening</a:t>
            </a:r>
            <a:r>
              <a:rPr lang="en-US" sz="1600" dirty="0">
                <a:solidFill>
                  <a:schemeClr val="tx1">
                    <a:lumMod val="95000"/>
                  </a:schemeClr>
                </a:solidFill>
              </a:rPr>
              <a:t>, Getty Center, Los Angeles, CA</a:t>
            </a:r>
          </a:p>
        </p:txBody>
      </p:sp>
      <p:pic>
        <p:nvPicPr>
          <p:cNvPr id="2" name="Picture 1">
            <a:extLst>
              <a:ext uri="{FF2B5EF4-FFF2-40B4-BE49-F238E27FC236}">
                <a16:creationId xmlns:a16="http://schemas.microsoft.com/office/drawing/2014/main" id="{BEAF13EC-A1C6-469C-8202-B15E3368CA8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457200"/>
            <a:ext cx="9088464" cy="5585619"/>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2362201"/>
            <a:ext cx="6858000" cy="1200329"/>
          </a:xfrm>
          <a:prstGeom prst="rect">
            <a:avLst/>
          </a:prstGeom>
        </p:spPr>
        <p:txBody>
          <a:bodyPr wrap="square">
            <a:spAutoFit/>
          </a:bodyPr>
          <a:lstStyle/>
          <a:p>
            <a:r>
              <a:rPr lang="en-US" sz="3600" dirty="0"/>
              <a:t>Blow the trumpet at the new moon, at the full moon, on our festal day. </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81:3</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4500" y="6550224"/>
            <a:ext cx="8763000" cy="307777"/>
          </a:xfrm>
          <a:prstGeom prst="rect">
            <a:avLst/>
          </a:prstGeom>
          <a:noFill/>
        </p:spPr>
        <p:txBody>
          <a:bodyPr wrap="square" rtlCol="0">
            <a:spAutoFit/>
          </a:bodyPr>
          <a:lstStyle/>
          <a:p>
            <a:pPr algn="ctr"/>
            <a:r>
              <a:rPr lang="en-US" sz="1400" dirty="0">
                <a:solidFill>
                  <a:schemeClr val="tx1">
                    <a:lumMod val="95000"/>
                  </a:schemeClr>
                </a:solidFill>
              </a:rPr>
              <a:t>The Harvest Moon  --  Samuel Palmer, Yale Center for British Art, New Haven, CT</a:t>
            </a:r>
          </a:p>
        </p:txBody>
      </p:sp>
      <p:pic>
        <p:nvPicPr>
          <p:cNvPr id="2" name="Picture 1">
            <a:extLst>
              <a:ext uri="{FF2B5EF4-FFF2-40B4-BE49-F238E27FC236}">
                <a16:creationId xmlns:a16="http://schemas.microsoft.com/office/drawing/2014/main" id="{3C301974-7B3E-4CD7-9048-3171C4D0842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111090" y="0"/>
            <a:ext cx="8023510" cy="6557194"/>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426</TotalTime>
  <Words>1009</Words>
  <Application>Microsoft Office PowerPoint</Application>
  <PresentationFormat>Widescreen</PresentationFormat>
  <Paragraphs>77</Paragraphs>
  <Slides>26</Slides>
  <Notes>2</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First Sunday after Christmas Day Year A</vt:lpstr>
      <vt:lpstr>Second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128</cp:revision>
  <dcterms:created xsi:type="dcterms:W3CDTF">2016-08-31T16:46:43Z</dcterms:created>
  <dcterms:modified xsi:type="dcterms:W3CDTF">2023-10-12T16:07:01Z</dcterms:modified>
</cp:coreProperties>
</file>