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4"/>
  </p:notesMasterIdLst>
  <p:sldIdLst>
    <p:sldId id="256" r:id="rId2"/>
    <p:sldId id="414" r:id="rId3"/>
    <p:sldId id="415" r:id="rId4"/>
    <p:sldId id="282" r:id="rId5"/>
    <p:sldId id="382" r:id="rId6"/>
    <p:sldId id="383" r:id="rId7"/>
    <p:sldId id="412" r:id="rId8"/>
    <p:sldId id="413" r:id="rId9"/>
    <p:sldId id="384" r:id="rId10"/>
    <p:sldId id="385" r:id="rId11"/>
    <p:sldId id="386" r:id="rId12"/>
    <p:sldId id="387" r:id="rId13"/>
    <p:sldId id="408" r:id="rId14"/>
    <p:sldId id="409" r:id="rId15"/>
    <p:sldId id="390" r:id="rId16"/>
    <p:sldId id="391" r:id="rId17"/>
    <p:sldId id="392" r:id="rId18"/>
    <p:sldId id="393" r:id="rId19"/>
    <p:sldId id="400" r:id="rId20"/>
    <p:sldId id="395" r:id="rId21"/>
    <p:sldId id="396" r:id="rId22"/>
    <p:sldId id="2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5221"/>
    <a:srgbClr val="14211A"/>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8BCCC8-62B4-47E3-A11A-017183799490}" v="3" dt="2023-10-12T16:52:39.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605" autoAdjust="0"/>
    <p:restoredTop sz="94660"/>
  </p:normalViewPr>
  <p:slideViewPr>
    <p:cSldViewPr>
      <p:cViewPr varScale="1">
        <p:scale>
          <a:sx n="74" d="100"/>
          <a:sy n="74" d="100"/>
        </p:scale>
        <p:origin x="96" y="96"/>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61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Lew" clId="Web-{648BCCC8-62B4-47E3-A11A-017183799490}"/>
    <pc:docChg chg="modSld">
      <pc:chgData name="Charlotte Lew" userId="" providerId="" clId="Web-{648BCCC8-62B4-47E3-A11A-017183799490}" dt="2023-10-12T16:52:36.856" v="1" actId="20577"/>
      <pc:docMkLst>
        <pc:docMk/>
      </pc:docMkLst>
      <pc:sldChg chg="modSp">
        <pc:chgData name="Charlotte Lew" userId="" providerId="" clId="Web-{648BCCC8-62B4-47E3-A11A-017183799490}" dt="2023-10-12T16:52:36.856" v="1" actId="20577"/>
        <pc:sldMkLst>
          <pc:docMk/>
          <pc:sldMk cId="0" sldId="256"/>
        </pc:sldMkLst>
        <pc:spChg chg="mod">
          <ac:chgData name="Charlotte Lew" userId="" providerId="" clId="Web-{648BCCC8-62B4-47E3-A11A-017183799490}" dt="2023-10-12T16:52:36.856" v="1" actId="20577"/>
          <ac:spMkLst>
            <pc:docMk/>
            <pc:sldMk cId="0" sldId="25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10/12/2023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1417-9C38-480C-A012-705512C668E9}" type="slidenum">
              <a:rPr lang="en-US" smtClean="0"/>
              <a:pPr/>
              <a:t>11</a:t>
            </a:fld>
            <a:endParaRPr lang="en-US"/>
          </a:p>
        </p:txBody>
      </p:sp>
    </p:spTree>
    <p:extLst>
      <p:ext uri="{BB962C8B-B14F-4D97-AF65-F5344CB8AC3E}">
        <p14:creationId xmlns:p14="http://schemas.microsoft.com/office/powerpoint/2010/main" val="2618494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10/12/2023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143001"/>
            <a:ext cx="8839200" cy="1698625"/>
          </a:xfrm>
        </p:spPr>
        <p:txBody>
          <a:bodyPr>
            <a:noAutofit/>
          </a:bodyPr>
          <a:lstStyle/>
          <a:p>
            <a:r>
              <a:rPr lang="en-US" sz="8000" dirty="0"/>
              <a:t>Twenty-Sixth Sunday after Pentecost</a:t>
            </a:r>
          </a:p>
        </p:txBody>
      </p:sp>
      <p:sp>
        <p:nvSpPr>
          <p:cNvPr id="3" name="Subtitle 2"/>
          <p:cNvSpPr>
            <a:spLocks noGrp="1"/>
          </p:cNvSpPr>
          <p:nvPr>
            <p:ph type="subTitle" idx="1"/>
          </p:nvPr>
        </p:nvSpPr>
        <p:spPr>
          <a:xfrm>
            <a:off x="2819400" y="3429000"/>
            <a:ext cx="6400800" cy="838200"/>
          </a:xfrm>
        </p:spPr>
        <p:txBody>
          <a:bodyPr>
            <a:normAutofit lnSpcReduction="10000"/>
          </a:bodyPr>
          <a:lstStyle/>
          <a:p>
            <a:r>
              <a:rPr lang="en-US" sz="5400" i="1" dirty="0">
                <a:solidFill>
                  <a:schemeClr val="tx1"/>
                </a:solidFill>
              </a:rPr>
              <a:t>Year B</a:t>
            </a:r>
          </a:p>
        </p:txBody>
      </p:sp>
      <p:sp>
        <p:nvSpPr>
          <p:cNvPr id="4" name="Rectangle 3"/>
          <p:cNvSpPr/>
          <p:nvPr/>
        </p:nvSpPr>
        <p:spPr>
          <a:xfrm>
            <a:off x="2133600" y="5473006"/>
            <a:ext cx="8077200" cy="1384995"/>
          </a:xfrm>
          <a:prstGeom prst="rect">
            <a:avLst/>
          </a:prstGeom>
          <a:solidFill>
            <a:srgbClr val="485221">
              <a:alpha val="70000"/>
            </a:srgbClr>
          </a:solidFill>
        </p:spPr>
        <p:txBody>
          <a:bodyPr wrap="square">
            <a:spAutoFit/>
          </a:bodyPr>
          <a:lstStyle/>
          <a:p>
            <a:pPr algn="ctr"/>
            <a:r>
              <a:rPr lang="en-US" sz="2800" dirty="0"/>
              <a:t>1 Samuel 1:4-20 and 1 Samuel 2:1-10  •  Daniel 12:1-3 and Psalm 16  •  Hebrews 10:11-14, (15-18), 19-25</a:t>
            </a:r>
          </a:p>
          <a:p>
            <a:pPr algn="ctr"/>
            <a:r>
              <a:rPr lang="en-US" sz="2800" dirty="0"/>
              <a:t>  Mark 13:1-8</a:t>
            </a:r>
            <a:r>
              <a:rPr lang="sv-SE" sz="2800" dirty="0"/>
              <a:t> </a:t>
            </a:r>
            <a:r>
              <a:rPr lang="en-US" sz="2800" dirty="0"/>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1981200"/>
            <a:ext cx="6324600" cy="2308324"/>
          </a:xfrm>
          <a:prstGeom prst="rect">
            <a:avLst/>
          </a:prstGeom>
        </p:spPr>
        <p:txBody>
          <a:bodyPr wrap="square">
            <a:spAutoFit/>
          </a:bodyPr>
          <a:lstStyle/>
          <a:p>
            <a:r>
              <a:rPr lang="en-US" sz="3600" dirty="0"/>
              <a:t>"There is no Holy One like the LORD …For the pillars of the earth are the Lord's, and on them he has set the world."</a:t>
            </a:r>
            <a:endParaRPr lang="en-US" sz="3600" dirty="0">
              <a:cs typeface="Arial" pitchFamily="34" charset="0"/>
            </a:endParaRPr>
          </a:p>
        </p:txBody>
      </p:sp>
      <p:sp>
        <p:nvSpPr>
          <p:cNvPr id="5" name="TextBox 4"/>
          <p:cNvSpPr txBox="1"/>
          <p:nvPr/>
        </p:nvSpPr>
        <p:spPr>
          <a:xfrm>
            <a:off x="5943600" y="4648201"/>
            <a:ext cx="3352800" cy="461665"/>
          </a:xfrm>
          <a:prstGeom prst="rect">
            <a:avLst/>
          </a:prstGeom>
          <a:noFill/>
        </p:spPr>
        <p:txBody>
          <a:bodyPr wrap="square" rtlCol="0">
            <a:spAutoFit/>
          </a:bodyPr>
          <a:lstStyle/>
          <a:p>
            <a:pPr algn="ctr"/>
            <a:r>
              <a:rPr lang="en-US" sz="2400" dirty="0">
                <a:solidFill>
                  <a:schemeClr val="tx1">
                    <a:lumMod val="95000"/>
                  </a:schemeClr>
                </a:solidFill>
              </a:rPr>
              <a:t>1 Samuel 2:2a, 8b</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400800"/>
            <a:ext cx="8763000" cy="307777"/>
          </a:xfrm>
          <a:prstGeom prst="rect">
            <a:avLst/>
          </a:prstGeom>
          <a:noFill/>
        </p:spPr>
        <p:txBody>
          <a:bodyPr wrap="square" rtlCol="0">
            <a:spAutoFit/>
          </a:bodyPr>
          <a:lstStyle/>
          <a:p>
            <a:pPr algn="ctr"/>
            <a:r>
              <a:rPr lang="en-US" sz="1400" dirty="0">
                <a:solidFill>
                  <a:schemeClr val="tx1">
                    <a:lumMod val="95000"/>
                  </a:schemeClr>
                </a:solidFill>
              </a:rPr>
              <a:t>After the Thunderstorm - The Oxbow  --  Thomas Cole, Metropolitan Museum of Art, New York, NY</a:t>
            </a:r>
            <a:endParaRPr lang="en-US" sz="1600" dirty="0">
              <a:solidFill>
                <a:schemeClr val="tx1">
                  <a:lumMod val="95000"/>
                </a:schemeClr>
              </a:solidFill>
            </a:endParaRPr>
          </a:p>
        </p:txBody>
      </p:sp>
      <p:pic>
        <p:nvPicPr>
          <p:cNvPr id="2" name="Picture 1">
            <a:extLst>
              <a:ext uri="{FF2B5EF4-FFF2-40B4-BE49-F238E27FC236}">
                <a16:creationId xmlns:a16="http://schemas.microsoft.com/office/drawing/2014/main" id="{B2CA7DE4-925A-4BE0-8281-FADEB8DFB8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1"/>
            <a:ext cx="9144000" cy="6215063"/>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752600"/>
            <a:ext cx="7086600" cy="2308324"/>
          </a:xfrm>
          <a:prstGeom prst="rect">
            <a:avLst/>
          </a:prstGeom>
        </p:spPr>
        <p:txBody>
          <a:bodyPr wrap="square">
            <a:spAutoFit/>
          </a:bodyPr>
          <a:lstStyle/>
          <a:p>
            <a:r>
              <a:rPr lang="en-US" sz="3600" dirty="0"/>
              <a:t>Those who are wise shall shine like the brightness of the sky, and those who lead many to righteousness, like the stars forever and ever.</a:t>
            </a:r>
          </a:p>
        </p:txBody>
      </p:sp>
      <p:sp>
        <p:nvSpPr>
          <p:cNvPr id="5" name="TextBox 4"/>
          <p:cNvSpPr txBox="1"/>
          <p:nvPr/>
        </p:nvSpPr>
        <p:spPr>
          <a:xfrm>
            <a:off x="5791200" y="4419601"/>
            <a:ext cx="3352800" cy="461665"/>
          </a:xfrm>
          <a:prstGeom prst="rect">
            <a:avLst/>
          </a:prstGeom>
          <a:noFill/>
        </p:spPr>
        <p:txBody>
          <a:bodyPr wrap="square" rtlCol="0">
            <a:spAutoFit/>
          </a:bodyPr>
          <a:lstStyle/>
          <a:p>
            <a:pPr algn="ctr"/>
            <a:r>
              <a:rPr lang="en-US" sz="2400" dirty="0">
                <a:solidFill>
                  <a:schemeClr val="tx1">
                    <a:lumMod val="95000"/>
                  </a:schemeClr>
                </a:solidFill>
              </a:rPr>
              <a:t>Daniel 12:3</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07777"/>
          </a:xfrm>
          <a:prstGeom prst="rect">
            <a:avLst/>
          </a:prstGeom>
          <a:noFill/>
        </p:spPr>
        <p:txBody>
          <a:bodyPr wrap="square" rtlCol="0">
            <a:spAutoFit/>
          </a:bodyPr>
          <a:lstStyle/>
          <a:p>
            <a:pPr algn="ctr"/>
            <a:r>
              <a:rPr lang="en-US" sz="1400" dirty="0">
                <a:solidFill>
                  <a:schemeClr val="tx1">
                    <a:lumMod val="95000"/>
                  </a:schemeClr>
                </a:solidFill>
              </a:rPr>
              <a:t>Starry Night on the Rhone  --  Vincent van Gogh, </a:t>
            </a:r>
            <a:r>
              <a:rPr lang="en-US" sz="1400" dirty="0" err="1">
                <a:solidFill>
                  <a:schemeClr val="tx1">
                    <a:lumMod val="95000"/>
                  </a:schemeClr>
                </a:solidFill>
              </a:rPr>
              <a:t>Musée</a:t>
            </a:r>
            <a:r>
              <a:rPr lang="en-US" sz="1400" dirty="0">
                <a:solidFill>
                  <a:schemeClr val="tx1">
                    <a:lumMod val="95000"/>
                  </a:schemeClr>
                </a:solidFill>
              </a:rPr>
              <a:t> d'Orsay, Paris, France </a:t>
            </a:r>
            <a:endParaRPr lang="en-US" sz="1600" dirty="0">
              <a:solidFill>
                <a:schemeClr val="tx1">
                  <a:lumMod val="95000"/>
                </a:schemeClr>
              </a:solidFill>
            </a:endParaRPr>
          </a:p>
        </p:txBody>
      </p:sp>
      <p:pic>
        <p:nvPicPr>
          <p:cNvPr id="2" name="Picture 1">
            <a:extLst>
              <a:ext uri="{FF2B5EF4-FFF2-40B4-BE49-F238E27FC236}">
                <a16:creationId xmlns:a16="http://schemas.microsoft.com/office/drawing/2014/main" id="{C93FF552-66F6-4050-AF5B-6C43591E81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9801" y="93762"/>
            <a:ext cx="7866937" cy="6078438"/>
          </a:xfrm>
          <a:prstGeom prst="rect">
            <a:avLst/>
          </a:prstGeom>
        </p:spPr>
      </p:pic>
    </p:spTree>
    <p:extLst>
      <p:ext uri="{BB962C8B-B14F-4D97-AF65-F5344CB8AC3E}">
        <p14:creationId xmlns:p14="http://schemas.microsoft.com/office/powerpoint/2010/main" val="224815764"/>
      </p:ext>
    </p:extLst>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8900" y="2209801"/>
            <a:ext cx="7048500" cy="1200329"/>
          </a:xfrm>
          <a:prstGeom prst="rect">
            <a:avLst/>
          </a:prstGeom>
        </p:spPr>
        <p:txBody>
          <a:bodyPr wrap="square">
            <a:spAutoFit/>
          </a:bodyPr>
          <a:lstStyle/>
          <a:p>
            <a:r>
              <a:rPr lang="en-US" sz="3600" dirty="0"/>
              <a:t>You show me the path of life. In your presence there is fullness of joy; </a:t>
            </a:r>
            <a:endParaRPr lang="en-US" sz="3600" dirty="0">
              <a:cs typeface="Arial" pitchFamily="34" charset="0"/>
            </a:endParaRPr>
          </a:p>
        </p:txBody>
      </p:sp>
      <p:sp>
        <p:nvSpPr>
          <p:cNvPr id="5" name="TextBox 4"/>
          <p:cNvSpPr txBox="1"/>
          <p:nvPr/>
        </p:nvSpPr>
        <p:spPr>
          <a:xfrm>
            <a:off x="5867400" y="4267201"/>
            <a:ext cx="3352800" cy="461665"/>
          </a:xfrm>
          <a:prstGeom prst="rect">
            <a:avLst/>
          </a:prstGeom>
          <a:noFill/>
        </p:spPr>
        <p:txBody>
          <a:bodyPr wrap="square" rtlCol="0">
            <a:spAutoFit/>
          </a:bodyPr>
          <a:lstStyle/>
          <a:p>
            <a:pPr algn="ctr"/>
            <a:r>
              <a:rPr lang="en-US" sz="2400" dirty="0">
                <a:solidFill>
                  <a:schemeClr val="tx1">
                    <a:lumMod val="95000"/>
                  </a:schemeClr>
                </a:solidFill>
              </a:rPr>
              <a:t>Psalm 16:11</a:t>
            </a:r>
          </a:p>
        </p:txBody>
      </p:sp>
    </p:spTree>
    <p:extLst>
      <p:ext uri="{BB962C8B-B14F-4D97-AF65-F5344CB8AC3E}">
        <p14:creationId xmlns:p14="http://schemas.microsoft.com/office/powerpoint/2010/main" val="2368290017"/>
      </p:ext>
    </p:extLst>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5791200"/>
            <a:ext cx="8763000" cy="307777"/>
          </a:xfrm>
          <a:prstGeom prst="rect">
            <a:avLst/>
          </a:prstGeom>
          <a:noFill/>
        </p:spPr>
        <p:txBody>
          <a:bodyPr wrap="square" rtlCol="0">
            <a:spAutoFit/>
          </a:bodyPr>
          <a:lstStyle/>
          <a:p>
            <a:pPr algn="ctr"/>
            <a:r>
              <a:rPr lang="en-US" sz="1400" dirty="0">
                <a:solidFill>
                  <a:schemeClr val="tx1">
                    <a:lumMod val="95000"/>
                  </a:schemeClr>
                </a:solidFill>
              </a:rPr>
              <a:t>Complete Joy  --  Lauren Wright Pittman, liturgical artist</a:t>
            </a:r>
            <a:endParaRPr lang="en-US" sz="1600" dirty="0">
              <a:solidFill>
                <a:schemeClr val="tx1">
                  <a:lumMod val="95000"/>
                </a:schemeClr>
              </a:solidFill>
            </a:endParaRPr>
          </a:p>
        </p:txBody>
      </p:sp>
      <p:pic>
        <p:nvPicPr>
          <p:cNvPr id="2" name="Picture 1">
            <a:extLst>
              <a:ext uri="{FF2B5EF4-FFF2-40B4-BE49-F238E27FC236}">
                <a16:creationId xmlns:a16="http://schemas.microsoft.com/office/drawing/2014/main" id="{E0FCB98E-A8AF-415A-B79A-FC9A2F54D22A}"/>
              </a:ext>
            </a:extLst>
          </p:cNvPr>
          <p:cNvPicPr>
            <a:picLocks noChangeAspect="1"/>
          </p:cNvPicPr>
          <p:nvPr/>
        </p:nvPicPr>
        <p:blipFill>
          <a:blip r:embed="rId2"/>
          <a:stretch>
            <a:fillRect/>
          </a:stretch>
        </p:blipFill>
        <p:spPr>
          <a:xfrm>
            <a:off x="3724579" y="1447800"/>
            <a:ext cx="4581221" cy="3596259"/>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752600"/>
            <a:ext cx="6934200" cy="2308324"/>
          </a:xfrm>
          <a:prstGeom prst="rect">
            <a:avLst/>
          </a:prstGeom>
        </p:spPr>
        <p:txBody>
          <a:bodyPr wrap="square">
            <a:spAutoFit/>
          </a:bodyPr>
          <a:lstStyle/>
          <a:p>
            <a:r>
              <a:rPr lang="en-US" sz="3600" dirty="0"/>
              <a:t>"I will remember their sins and their lawless deeds no more."  Where there is forgiveness of these, there is no longer any offering for sin.</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Hebrews 10:17b, 18</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07777"/>
          </a:xfrm>
          <a:prstGeom prst="rect">
            <a:avLst/>
          </a:prstGeom>
          <a:noFill/>
        </p:spPr>
        <p:txBody>
          <a:bodyPr wrap="square" rtlCol="0">
            <a:spAutoFit/>
          </a:bodyPr>
          <a:lstStyle/>
          <a:p>
            <a:pPr algn="ctr"/>
            <a:r>
              <a:rPr lang="en-US" sz="1400" dirty="0">
                <a:solidFill>
                  <a:schemeClr val="tx1">
                    <a:lumMod val="95000"/>
                  </a:schemeClr>
                </a:solidFill>
              </a:rPr>
              <a:t>Jesus Speaks About Forgiveness  --  JESUS MAFA, Cameroon</a:t>
            </a:r>
            <a:endParaRPr lang="en-US" sz="1600" dirty="0">
              <a:solidFill>
                <a:schemeClr val="tx1">
                  <a:lumMod val="95000"/>
                </a:schemeClr>
              </a:solidFill>
            </a:endParaRPr>
          </a:p>
        </p:txBody>
      </p:sp>
      <p:pic>
        <p:nvPicPr>
          <p:cNvPr id="2" name="Picture 1">
            <a:extLst>
              <a:ext uri="{FF2B5EF4-FFF2-40B4-BE49-F238E27FC236}">
                <a16:creationId xmlns:a16="http://schemas.microsoft.com/office/drawing/2014/main" id="{61F9F1AF-DDCE-414E-AA60-645BF1B662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0"/>
            <a:ext cx="9144000" cy="6090754"/>
          </a:xfrm>
          <a:prstGeom prst="rect">
            <a:avLst/>
          </a:prstGeom>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5100" y="1981200"/>
            <a:ext cx="6781800" cy="2308324"/>
          </a:xfrm>
          <a:prstGeom prst="rect">
            <a:avLst/>
          </a:prstGeom>
        </p:spPr>
        <p:txBody>
          <a:bodyPr wrap="square">
            <a:spAutoFit/>
          </a:bodyPr>
          <a:lstStyle/>
          <a:p>
            <a:r>
              <a:rPr lang="en-US" sz="3600" dirty="0"/>
              <a:t>Then Jesus asked him, "Do you see these great buildings? Not one stone will be left here upon another; all will be thrown down."</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Mark 13:2</a:t>
            </a:r>
          </a:p>
        </p:txBody>
      </p:sp>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07777"/>
          </a:xfrm>
          <a:prstGeom prst="rect">
            <a:avLst/>
          </a:prstGeom>
          <a:noFill/>
        </p:spPr>
        <p:txBody>
          <a:bodyPr wrap="square" rtlCol="0">
            <a:spAutoFit/>
          </a:bodyPr>
          <a:lstStyle/>
          <a:p>
            <a:pPr algn="ctr"/>
            <a:r>
              <a:rPr lang="en-US" sz="1400" dirty="0">
                <a:solidFill>
                  <a:schemeClr val="tx1">
                    <a:lumMod val="95000"/>
                  </a:schemeClr>
                </a:solidFill>
              </a:rPr>
              <a:t>Demolition of Housing in Low Income Neighborhood  --  Kenneth Palk, Kansas City, KS</a:t>
            </a:r>
            <a:endParaRPr lang="en-US" sz="1600" dirty="0">
              <a:solidFill>
                <a:schemeClr val="tx1">
                  <a:lumMod val="95000"/>
                </a:schemeClr>
              </a:solidFill>
            </a:endParaRPr>
          </a:p>
        </p:txBody>
      </p:sp>
      <p:pic>
        <p:nvPicPr>
          <p:cNvPr id="2" name="Picture 1">
            <a:extLst>
              <a:ext uri="{FF2B5EF4-FFF2-40B4-BE49-F238E27FC236}">
                <a16:creationId xmlns:a16="http://schemas.microsoft.com/office/drawing/2014/main" id="{F4227F0C-9D46-4B9C-BD36-835C2D7A2C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0"/>
            <a:ext cx="9144000" cy="6193631"/>
          </a:xfrm>
          <a:prstGeom prst="rect">
            <a:avLst/>
          </a:prstGeom>
        </p:spPr>
      </p:pic>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524000"/>
            <a:ext cx="6934200" cy="2862322"/>
          </a:xfrm>
          <a:prstGeom prst="rect">
            <a:avLst/>
          </a:prstGeom>
        </p:spPr>
        <p:txBody>
          <a:bodyPr wrap="square">
            <a:spAutoFit/>
          </a:bodyPr>
          <a:lstStyle/>
          <a:p>
            <a:r>
              <a:rPr lang="en-US" sz="3600" dirty="0" err="1"/>
              <a:t>Peninnah</a:t>
            </a:r>
            <a:r>
              <a:rPr lang="en-US" sz="3600" dirty="0"/>
              <a:t> … used to provoke her severely, to irritate her, because the LORD had closed her womb. Therefore Hannah wept and would not eat.</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1 Samuel 1:4b, 6b, 7b</a:t>
            </a:r>
          </a:p>
        </p:txBody>
      </p:sp>
    </p:spTree>
    <p:extLst>
      <p:ext uri="{BB962C8B-B14F-4D97-AF65-F5344CB8AC3E}">
        <p14:creationId xmlns:p14="http://schemas.microsoft.com/office/powerpoint/2010/main" val="1984545176"/>
      </p:ext>
    </p:extLst>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600200"/>
            <a:ext cx="7086600" cy="2862322"/>
          </a:xfrm>
          <a:prstGeom prst="rect">
            <a:avLst/>
          </a:prstGeom>
        </p:spPr>
        <p:txBody>
          <a:bodyPr wrap="square">
            <a:spAutoFit/>
          </a:bodyPr>
          <a:lstStyle/>
          <a:p>
            <a:r>
              <a:rPr lang="en-US" sz="3600" dirty="0"/>
              <a:t>For nation will rise against nation, and kingdom against kingdom; there will be earthquakes in various places; there will be famines. This is but the beginning of the </a:t>
            </a:r>
            <a:r>
              <a:rPr lang="en-US" sz="3600" dirty="0" err="1"/>
              <a:t>birthpangs</a:t>
            </a:r>
            <a:r>
              <a:rPr lang="en-US" sz="3600" dirty="0"/>
              <a:t>.</a:t>
            </a:r>
            <a:endParaRPr lang="en-US" sz="3600" dirty="0">
              <a:cs typeface="Arial" pitchFamily="34" charset="0"/>
            </a:endParaRPr>
          </a:p>
        </p:txBody>
      </p:sp>
      <p:sp>
        <p:nvSpPr>
          <p:cNvPr id="5" name="TextBox 4"/>
          <p:cNvSpPr txBox="1"/>
          <p:nvPr/>
        </p:nvSpPr>
        <p:spPr>
          <a:xfrm>
            <a:off x="5867400" y="5334001"/>
            <a:ext cx="3352800" cy="461665"/>
          </a:xfrm>
          <a:prstGeom prst="rect">
            <a:avLst/>
          </a:prstGeom>
          <a:noFill/>
        </p:spPr>
        <p:txBody>
          <a:bodyPr wrap="square" rtlCol="0">
            <a:spAutoFit/>
          </a:bodyPr>
          <a:lstStyle/>
          <a:p>
            <a:pPr algn="ctr"/>
            <a:r>
              <a:rPr lang="en-US" sz="2400" dirty="0">
                <a:solidFill>
                  <a:schemeClr val="tx1">
                    <a:lumMod val="95000"/>
                  </a:schemeClr>
                </a:solidFill>
              </a:rPr>
              <a:t>Mark 13:8</a:t>
            </a:r>
          </a:p>
        </p:txBody>
      </p:sp>
    </p:spTree>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07777"/>
          </a:xfrm>
          <a:prstGeom prst="rect">
            <a:avLst/>
          </a:prstGeom>
          <a:noFill/>
        </p:spPr>
        <p:txBody>
          <a:bodyPr wrap="square" rtlCol="0">
            <a:spAutoFit/>
          </a:bodyPr>
          <a:lstStyle/>
          <a:p>
            <a:pPr algn="ctr"/>
            <a:r>
              <a:rPr lang="en-US" sz="1400" dirty="0">
                <a:solidFill>
                  <a:schemeClr val="tx1">
                    <a:lumMod val="95000"/>
                  </a:schemeClr>
                </a:solidFill>
              </a:rPr>
              <a:t>Libby Prison (U. S. Civil War, Richmond, VA)  --  David Blythe, Boston Museum of Fine Arts, Boston, MA</a:t>
            </a:r>
            <a:endParaRPr lang="en-US" sz="1600" dirty="0">
              <a:solidFill>
                <a:schemeClr val="tx1">
                  <a:lumMod val="95000"/>
                </a:schemeClr>
              </a:solidFill>
            </a:endParaRPr>
          </a:p>
        </p:txBody>
      </p:sp>
      <p:pic>
        <p:nvPicPr>
          <p:cNvPr id="2" name="Picture 1">
            <a:extLst>
              <a:ext uri="{FF2B5EF4-FFF2-40B4-BE49-F238E27FC236}">
                <a16:creationId xmlns:a16="http://schemas.microsoft.com/office/drawing/2014/main" id="{6F4D8792-CB54-4681-80F2-B32C32FE1E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
            <a:ext cx="9144000" cy="6029325"/>
          </a:xfrm>
          <a:prstGeom prst="rect">
            <a:avLst/>
          </a:prstGeom>
        </p:spPr>
      </p:pic>
    </p:spTree>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r>
              <a:rPr lang="en-US" sz="1600" dirty="0"/>
              <a:t>https://commons.wikimedia.org/wiki/File:Elkanah_and_his_two_wives.jpg</a:t>
            </a:r>
          </a:p>
          <a:p>
            <a:pPr>
              <a:buNone/>
            </a:pPr>
            <a:r>
              <a:rPr lang="en-US" sz="1600" dirty="0"/>
              <a:t>https://commons.wikimedia.org/wiki/File:Malnazar_-_Hannah_before_Eli_the_High_Priest_-_Google_Art_Project.jpg</a:t>
            </a:r>
          </a:p>
          <a:p>
            <a:pPr>
              <a:buNone/>
            </a:pPr>
            <a:r>
              <a:rPr lang="en-US" sz="1600" dirty="0"/>
              <a:t>https://commons.wikimedia.org/wiki/File:William_de_Brailes_-_Top_-_Hannah_Prays_in_the_Temple_(1_Samuel_1_-9-17)_-_Walters_W10617R_-_Full_Page.jpg</a:t>
            </a:r>
          </a:p>
          <a:p>
            <a:pPr>
              <a:buNone/>
            </a:pPr>
            <a:r>
              <a:rPr lang="en-US" sz="1600" dirty="0"/>
              <a:t>http://commons.wikimedia.org/wiki/File:Hannah_in_the_temple,_Samuel%27s_prayer_testing.jpg</a:t>
            </a:r>
          </a:p>
          <a:p>
            <a:pPr>
              <a:buNone/>
            </a:pPr>
            <a:r>
              <a:rPr lang="en-US" sz="1600" dirty="0"/>
              <a:t>https://commons.wikimedia.org/wiki/File:Cole_Thomas_The_Oxbow_(The_Connecticut_River_near_Northampton_1836).jpg</a:t>
            </a:r>
          </a:p>
          <a:p>
            <a:pPr>
              <a:buNone/>
            </a:pPr>
            <a:r>
              <a:rPr lang="en-US" sz="1600" dirty="0"/>
              <a:t>https://commons.wikimedia.org/wiki/File:Vincent_van_Gogh_-_Starry_Night_-_Google_Art_Project.jpg</a:t>
            </a:r>
          </a:p>
          <a:p>
            <a:pPr>
              <a:buNone/>
            </a:pPr>
            <a:r>
              <a:rPr lang="en-US" sz="1600" dirty="0"/>
              <a:t>https://commons.wikimedia.org/wiki/File:Snap_the_Whip_1872_Winslow_Homer.jpg</a:t>
            </a:r>
          </a:p>
          <a:p>
            <a:pPr>
              <a:buNone/>
            </a:pPr>
            <a:r>
              <a:rPr lang="en-US" sz="1600" dirty="0"/>
              <a:t>http://diglib.library.vanderbilt.edu/act-imagelink.pl?RC=48384 – with permission</a:t>
            </a:r>
          </a:p>
          <a:p>
            <a:pPr>
              <a:buNone/>
            </a:pPr>
            <a:r>
              <a:rPr lang="en-US" sz="1600" dirty="0"/>
              <a:t>https://commons.wikimedia.org/wiki/File:MEMBER_OF_A_WRECKING_CREW_RESTS_DURING_DEMOLITION_OF_HOUSING_IN_THE_MULKEY_SQUARE_AREA._MANY_OF_THE_LOW_INCOME..._-_NARA_-_557351.jpg</a:t>
            </a:r>
          </a:p>
          <a:p>
            <a:pPr>
              <a:buNone/>
            </a:pPr>
            <a:r>
              <a:rPr lang="en-US" sz="1600" dirty="0"/>
              <a:t>https://commons.wikimedia.org/wiki/File:Libby_Prison_by_David_Gilmour_Blythe,_1863.jpg</a:t>
            </a:r>
          </a:p>
          <a:p>
            <a:pPr>
              <a:buNone/>
            </a:pPr>
            <a:endParaRPr lang="en-US" sz="1600" dirty="0"/>
          </a:p>
          <a:p>
            <a:pPr>
              <a:buNone/>
            </a:pPr>
            <a:r>
              <a:rPr lang="en-US" sz="1600" dirty="0"/>
              <a:t>A</a:t>
            </a:r>
            <a:r>
              <a:rPr lang="en-US" sz="1600"/>
              <a:t>dditional </a:t>
            </a:r>
            <a:r>
              <a:rPr lang="en-US" sz="1600" dirty="0"/>
              <a:t>descriptions can be found at the Art in the Christian Tradition image library, a service of the Vanderbilt Divinity Library, http://diglib.library.vanderbilt.edu/.  All images available via Creative Commons 3.0 License.</a:t>
            </a:r>
          </a:p>
          <a:p>
            <a:endParaRPr lang="en-US" sz="1200" dirty="0"/>
          </a:p>
          <a:p>
            <a:endParaRPr lang="en-US" sz="1400" dirty="0"/>
          </a:p>
          <a:p>
            <a:endParaRPr lang="en-US" sz="14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5791200"/>
            <a:ext cx="3429000" cy="738664"/>
          </a:xfrm>
          <a:prstGeom prst="rect">
            <a:avLst/>
          </a:prstGeom>
          <a:noFill/>
        </p:spPr>
        <p:txBody>
          <a:bodyPr wrap="square" rtlCol="0">
            <a:spAutoFit/>
          </a:bodyPr>
          <a:lstStyle/>
          <a:p>
            <a:pPr algn="ctr"/>
            <a:r>
              <a:rPr lang="en-US" sz="1400" dirty="0" err="1">
                <a:solidFill>
                  <a:schemeClr val="tx1">
                    <a:lumMod val="95000"/>
                  </a:schemeClr>
                </a:solidFill>
              </a:rPr>
              <a:t>Elkanah</a:t>
            </a:r>
            <a:r>
              <a:rPr lang="en-US" sz="1400" dirty="0">
                <a:solidFill>
                  <a:schemeClr val="tx1">
                    <a:lumMod val="95000"/>
                  </a:schemeClr>
                </a:solidFill>
              </a:rPr>
              <a:t> and His Two Wives</a:t>
            </a:r>
          </a:p>
          <a:p>
            <a:pPr algn="ctr"/>
            <a:endParaRPr lang="en-US" sz="1400" dirty="0">
              <a:solidFill>
                <a:schemeClr val="tx1">
                  <a:lumMod val="95000"/>
                </a:schemeClr>
              </a:solidFill>
            </a:endParaRPr>
          </a:p>
          <a:p>
            <a:pPr algn="ctr"/>
            <a:r>
              <a:rPr lang="en-US" sz="1400" dirty="0">
                <a:solidFill>
                  <a:schemeClr val="tx1">
                    <a:lumMod val="95000"/>
                  </a:schemeClr>
                </a:solidFill>
              </a:rPr>
              <a:t>Master of the Feathery Clouds</a:t>
            </a:r>
          </a:p>
        </p:txBody>
      </p:sp>
      <p:pic>
        <p:nvPicPr>
          <p:cNvPr id="5" name="Picture 4">
            <a:extLst>
              <a:ext uri="{FF2B5EF4-FFF2-40B4-BE49-F238E27FC236}">
                <a16:creationId xmlns:a16="http://schemas.microsoft.com/office/drawing/2014/main" id="{E83813A8-346B-4936-9363-91ED49A9F47F}"/>
              </a:ext>
            </a:extLst>
          </p:cNvPr>
          <p:cNvPicPr>
            <a:picLocks noChangeAspect="1"/>
          </p:cNvPicPr>
          <p:nvPr/>
        </p:nvPicPr>
        <p:blipFill>
          <a:blip r:embed="rId2"/>
          <a:stretch>
            <a:fillRect/>
          </a:stretch>
        </p:blipFill>
        <p:spPr>
          <a:xfrm>
            <a:off x="5029200" y="2407"/>
            <a:ext cx="4494998" cy="6853187"/>
          </a:xfrm>
          <a:prstGeom prst="rect">
            <a:avLst/>
          </a:prstGeom>
        </p:spPr>
      </p:pic>
    </p:spTree>
    <p:extLst>
      <p:ext uri="{BB962C8B-B14F-4D97-AF65-F5344CB8AC3E}">
        <p14:creationId xmlns:p14="http://schemas.microsoft.com/office/powerpoint/2010/main" val="1003665909"/>
      </p:ext>
    </p:extLst>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308324"/>
          </a:xfrm>
          <a:prstGeom prst="rect">
            <a:avLst/>
          </a:prstGeom>
        </p:spPr>
        <p:txBody>
          <a:bodyPr wrap="square">
            <a:spAutoFit/>
          </a:bodyPr>
          <a:lstStyle/>
          <a:p>
            <a:r>
              <a:rPr lang="en-US" sz="3600" dirty="0"/>
              <a:t>But Hannah answered, "No, my lord, I am a woman deeply troubled … I have been pouring out my soul before the LORD.</a:t>
            </a:r>
            <a:endParaRPr lang="en-US" sz="3600" dirty="0">
              <a:cs typeface="Arial" pitchFamily="34" charset="0"/>
            </a:endParaRPr>
          </a:p>
        </p:txBody>
      </p:sp>
      <p:sp>
        <p:nvSpPr>
          <p:cNvPr id="4" name="TextBox 3"/>
          <p:cNvSpPr txBox="1"/>
          <p:nvPr/>
        </p:nvSpPr>
        <p:spPr>
          <a:xfrm>
            <a:off x="5410200" y="4648201"/>
            <a:ext cx="3352800" cy="461665"/>
          </a:xfrm>
          <a:prstGeom prst="rect">
            <a:avLst/>
          </a:prstGeom>
          <a:noFill/>
        </p:spPr>
        <p:txBody>
          <a:bodyPr wrap="square" rtlCol="0">
            <a:spAutoFit/>
          </a:bodyPr>
          <a:lstStyle/>
          <a:p>
            <a:pPr algn="ctr"/>
            <a:r>
              <a:rPr lang="en-US" sz="2400" dirty="0">
                <a:solidFill>
                  <a:schemeClr val="tx1">
                    <a:lumMod val="95000"/>
                  </a:schemeClr>
                </a:solidFill>
              </a:rPr>
              <a:t>1 Samuel 1:15</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0" y="4800600"/>
            <a:ext cx="1447800" cy="1600438"/>
          </a:xfrm>
          <a:prstGeom prst="rect">
            <a:avLst/>
          </a:prstGeom>
          <a:noFill/>
        </p:spPr>
        <p:txBody>
          <a:bodyPr wrap="square" rtlCol="0">
            <a:spAutoFit/>
          </a:bodyPr>
          <a:lstStyle/>
          <a:p>
            <a:pPr algn="ctr"/>
            <a:r>
              <a:rPr lang="en-US" sz="1400" dirty="0">
                <a:solidFill>
                  <a:schemeClr val="tx1">
                    <a:lumMod val="95000"/>
                  </a:schemeClr>
                </a:solidFill>
              </a:rPr>
              <a:t>Hannah Before Eli the High Priest</a:t>
            </a:r>
          </a:p>
          <a:p>
            <a:pPr algn="ctr"/>
            <a:endParaRPr lang="en-US" sz="1400" dirty="0">
              <a:solidFill>
                <a:schemeClr val="tx1">
                  <a:lumMod val="95000"/>
                </a:schemeClr>
              </a:solidFill>
            </a:endParaRPr>
          </a:p>
          <a:p>
            <a:pPr algn="ctr"/>
            <a:r>
              <a:rPr lang="en-US" sz="1400" dirty="0">
                <a:solidFill>
                  <a:schemeClr val="tx1">
                    <a:lumMod val="95000"/>
                  </a:schemeClr>
                </a:solidFill>
              </a:rPr>
              <a:t> </a:t>
            </a:r>
            <a:r>
              <a:rPr lang="en-US" sz="1400" dirty="0" err="1">
                <a:solidFill>
                  <a:schemeClr val="tx1">
                    <a:lumMod val="95000"/>
                  </a:schemeClr>
                </a:solidFill>
              </a:rPr>
              <a:t>Malnazar</a:t>
            </a:r>
            <a:r>
              <a:rPr lang="en-US" sz="1400" dirty="0">
                <a:solidFill>
                  <a:schemeClr val="tx1">
                    <a:lumMod val="95000"/>
                  </a:schemeClr>
                </a:solidFill>
              </a:rPr>
              <a:t> </a:t>
            </a:r>
          </a:p>
          <a:p>
            <a:pPr algn="ctr"/>
            <a:r>
              <a:rPr lang="en-US" sz="1400" dirty="0">
                <a:solidFill>
                  <a:schemeClr val="tx1">
                    <a:lumMod val="95000"/>
                  </a:schemeClr>
                </a:solidFill>
              </a:rPr>
              <a:t>Getty Center, Los Angeles, CA</a:t>
            </a:r>
          </a:p>
        </p:txBody>
      </p:sp>
      <p:pic>
        <p:nvPicPr>
          <p:cNvPr id="5" name="Picture 4">
            <a:extLst>
              <a:ext uri="{FF2B5EF4-FFF2-40B4-BE49-F238E27FC236}">
                <a16:creationId xmlns:a16="http://schemas.microsoft.com/office/drawing/2014/main" id="{669BCB4C-D686-4DA5-8609-812ADE56F8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9201" y="914400"/>
            <a:ext cx="4048127" cy="5187050"/>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2590801"/>
            <a:ext cx="6400800" cy="1200329"/>
          </a:xfrm>
          <a:prstGeom prst="rect">
            <a:avLst/>
          </a:prstGeom>
        </p:spPr>
        <p:txBody>
          <a:bodyPr wrap="square">
            <a:spAutoFit/>
          </a:bodyPr>
          <a:lstStyle/>
          <a:p>
            <a:r>
              <a:rPr lang="en-US" sz="3600" dirty="0"/>
              <a:t>In due time Hannah conceived and bore a son. </a:t>
            </a:r>
            <a:endParaRPr lang="en-US" sz="3600" dirty="0">
              <a:cs typeface="Arial" pitchFamily="34" charset="0"/>
            </a:endParaRPr>
          </a:p>
        </p:txBody>
      </p:sp>
      <p:sp>
        <p:nvSpPr>
          <p:cNvPr id="5" name="TextBox 4"/>
          <p:cNvSpPr txBox="1"/>
          <p:nvPr/>
        </p:nvSpPr>
        <p:spPr>
          <a:xfrm>
            <a:off x="5867400" y="4572001"/>
            <a:ext cx="3352800" cy="461665"/>
          </a:xfrm>
          <a:prstGeom prst="rect">
            <a:avLst/>
          </a:prstGeom>
          <a:noFill/>
        </p:spPr>
        <p:txBody>
          <a:bodyPr wrap="square" rtlCol="0">
            <a:spAutoFit/>
          </a:bodyPr>
          <a:lstStyle/>
          <a:p>
            <a:pPr algn="ctr"/>
            <a:r>
              <a:rPr lang="en-US" sz="2400" dirty="0">
                <a:solidFill>
                  <a:schemeClr val="tx1">
                    <a:lumMod val="95000"/>
                  </a:schemeClr>
                </a:solidFill>
              </a:rPr>
              <a:t>1 Samuel 1:20a</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6019800"/>
            <a:ext cx="6705600" cy="523220"/>
          </a:xfrm>
          <a:prstGeom prst="rect">
            <a:avLst/>
          </a:prstGeom>
          <a:noFill/>
        </p:spPr>
        <p:txBody>
          <a:bodyPr wrap="square" rtlCol="0">
            <a:spAutoFit/>
          </a:bodyPr>
          <a:lstStyle/>
          <a:p>
            <a:pPr algn="ctr"/>
            <a:r>
              <a:rPr lang="en-US" sz="1400" dirty="0">
                <a:solidFill>
                  <a:schemeClr val="tx1">
                    <a:lumMod val="95000"/>
                  </a:schemeClr>
                </a:solidFill>
              </a:rPr>
              <a:t>Hannah Bears a Child  --  William de </a:t>
            </a:r>
            <a:r>
              <a:rPr lang="en-US" sz="1400" dirty="0" err="1">
                <a:solidFill>
                  <a:schemeClr val="tx1">
                    <a:lumMod val="95000"/>
                  </a:schemeClr>
                </a:solidFill>
              </a:rPr>
              <a:t>Brailes</a:t>
            </a:r>
            <a:r>
              <a:rPr lang="en-US" sz="1400" dirty="0">
                <a:solidFill>
                  <a:schemeClr val="tx1">
                    <a:lumMod val="95000"/>
                  </a:schemeClr>
                </a:solidFill>
              </a:rPr>
              <a:t>, Walters Art Gallery, Baltimore, MD</a:t>
            </a:r>
          </a:p>
          <a:p>
            <a:pPr algn="ctr"/>
            <a:endParaRPr lang="en-US" sz="1400" dirty="0">
              <a:solidFill>
                <a:schemeClr val="tx1">
                  <a:lumMod val="95000"/>
                </a:schemeClr>
              </a:solidFill>
            </a:endParaRPr>
          </a:p>
        </p:txBody>
      </p:sp>
      <p:pic>
        <p:nvPicPr>
          <p:cNvPr id="5" name="Picture 4">
            <a:extLst>
              <a:ext uri="{FF2B5EF4-FFF2-40B4-BE49-F238E27FC236}">
                <a16:creationId xmlns:a16="http://schemas.microsoft.com/office/drawing/2014/main" id="{F5A5DE60-688E-4CD7-9BAD-E7845B1E4584}"/>
              </a:ext>
            </a:extLst>
          </p:cNvPr>
          <p:cNvPicPr>
            <a:picLocks noChangeAspect="1"/>
          </p:cNvPicPr>
          <p:nvPr/>
        </p:nvPicPr>
        <p:blipFill>
          <a:blip r:embed="rId2"/>
          <a:stretch>
            <a:fillRect/>
          </a:stretch>
        </p:blipFill>
        <p:spPr>
          <a:xfrm>
            <a:off x="3200400" y="1219200"/>
            <a:ext cx="5899534" cy="3886200"/>
          </a:xfrm>
          <a:prstGeom prst="rect">
            <a:avLst/>
          </a:prstGeom>
        </p:spPr>
      </p:pic>
    </p:spTree>
    <p:extLst>
      <p:ext uri="{BB962C8B-B14F-4D97-AF65-F5344CB8AC3E}">
        <p14:creationId xmlns:p14="http://schemas.microsoft.com/office/powerpoint/2010/main" val="3506032726"/>
      </p:ext>
    </p:extLst>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2514601"/>
            <a:ext cx="7086600" cy="1200329"/>
          </a:xfrm>
          <a:prstGeom prst="rect">
            <a:avLst/>
          </a:prstGeom>
        </p:spPr>
        <p:txBody>
          <a:bodyPr wrap="square">
            <a:spAutoFit/>
          </a:bodyPr>
          <a:lstStyle/>
          <a:p>
            <a:r>
              <a:rPr lang="en-US" sz="3600" dirty="0"/>
              <a:t>She named him Samuel, for she said, "I have asked him of the LORD."</a:t>
            </a:r>
            <a:endParaRPr lang="en-US" sz="3600" dirty="0">
              <a:cs typeface="Arial" pitchFamily="34" charset="0"/>
            </a:endParaRPr>
          </a:p>
        </p:txBody>
      </p:sp>
      <p:sp>
        <p:nvSpPr>
          <p:cNvPr id="5" name="TextBox 4"/>
          <p:cNvSpPr txBox="1"/>
          <p:nvPr/>
        </p:nvSpPr>
        <p:spPr>
          <a:xfrm>
            <a:off x="5867400" y="4343401"/>
            <a:ext cx="3352800" cy="461665"/>
          </a:xfrm>
          <a:prstGeom prst="rect">
            <a:avLst/>
          </a:prstGeom>
          <a:noFill/>
        </p:spPr>
        <p:txBody>
          <a:bodyPr wrap="square" rtlCol="0">
            <a:spAutoFit/>
          </a:bodyPr>
          <a:lstStyle/>
          <a:p>
            <a:pPr algn="ctr"/>
            <a:r>
              <a:rPr lang="en-US" sz="2400" dirty="0">
                <a:solidFill>
                  <a:schemeClr val="tx1">
                    <a:lumMod val="95000"/>
                  </a:schemeClr>
                </a:solidFill>
              </a:rPr>
              <a:t>1 Samuel 1:20b</a:t>
            </a:r>
          </a:p>
        </p:txBody>
      </p:sp>
    </p:spTree>
    <p:extLst>
      <p:ext uri="{BB962C8B-B14F-4D97-AF65-F5344CB8AC3E}">
        <p14:creationId xmlns:p14="http://schemas.microsoft.com/office/powerpoint/2010/main" val="2248062345"/>
      </p:ext>
    </p:extLst>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5791201"/>
            <a:ext cx="3276600" cy="738664"/>
          </a:xfrm>
          <a:prstGeom prst="rect">
            <a:avLst/>
          </a:prstGeom>
          <a:noFill/>
        </p:spPr>
        <p:txBody>
          <a:bodyPr wrap="square" rtlCol="0">
            <a:spAutoFit/>
          </a:bodyPr>
          <a:lstStyle/>
          <a:p>
            <a:pPr algn="ctr"/>
            <a:r>
              <a:rPr lang="en-US" sz="1400" dirty="0">
                <a:solidFill>
                  <a:schemeClr val="tx1">
                    <a:lumMod val="95000"/>
                  </a:schemeClr>
                </a:solidFill>
              </a:rPr>
              <a:t>Hannah with Samuel in the Temple</a:t>
            </a:r>
          </a:p>
          <a:p>
            <a:pPr algn="ctr"/>
            <a:endParaRPr lang="en-US" sz="1400" dirty="0">
              <a:solidFill>
                <a:schemeClr val="tx1">
                  <a:lumMod val="95000"/>
                </a:schemeClr>
              </a:solidFill>
            </a:endParaRPr>
          </a:p>
          <a:p>
            <a:pPr algn="ctr"/>
            <a:r>
              <a:rPr lang="en-US" sz="1400" dirty="0">
                <a:solidFill>
                  <a:schemeClr val="tx1">
                    <a:lumMod val="95000"/>
                  </a:schemeClr>
                </a:solidFill>
              </a:rPr>
              <a:t>Workshop of Rembrandt</a:t>
            </a:r>
          </a:p>
        </p:txBody>
      </p:sp>
      <p:pic>
        <p:nvPicPr>
          <p:cNvPr id="2" name="Picture 1">
            <a:extLst>
              <a:ext uri="{FF2B5EF4-FFF2-40B4-BE49-F238E27FC236}">
                <a16:creationId xmlns:a16="http://schemas.microsoft.com/office/drawing/2014/main" id="{715CD32C-8325-49C5-AC1E-E201219CA0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62831" y="0"/>
            <a:ext cx="5557115" cy="6858000"/>
          </a:xfrm>
          <a:prstGeom prst="rect">
            <a:avLst/>
          </a:prstGeom>
        </p:spPr>
      </p:pic>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1497</TotalTime>
  <Words>862</Words>
  <Application>Microsoft Office PowerPoint</Application>
  <PresentationFormat>Widescreen</PresentationFormat>
  <Paragraphs>57</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First Sunday after Christmas Day Year A</vt:lpstr>
      <vt:lpstr>Twenty-Sixth Sunday after Pentecost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Anne</dc:creator>
  <cp:lastModifiedBy>Anne Richardson</cp:lastModifiedBy>
  <cp:revision>103</cp:revision>
  <dcterms:created xsi:type="dcterms:W3CDTF">2016-08-31T16:46:43Z</dcterms:created>
  <dcterms:modified xsi:type="dcterms:W3CDTF">2023-10-12T16:52:44Z</dcterms:modified>
</cp:coreProperties>
</file>