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409" r:id="rId7"/>
    <p:sldId id="410" r:id="rId8"/>
    <p:sldId id="411" r:id="rId9"/>
    <p:sldId id="413" r:id="rId10"/>
    <p:sldId id="385" r:id="rId11"/>
    <p:sldId id="412" r:id="rId12"/>
    <p:sldId id="414" r:id="rId13"/>
    <p:sldId id="387" r:id="rId14"/>
    <p:sldId id="408" r:id="rId15"/>
    <p:sldId id="397" r:id="rId16"/>
    <p:sldId id="398" r:id="rId17"/>
    <p:sldId id="399" r:id="rId18"/>
    <p:sldId id="400" r:id="rId19"/>
    <p:sldId id="401" r:id="rId20"/>
    <p:sldId id="402" r:id="rId21"/>
    <p:sldId id="403" r:id="rId22"/>
    <p:sldId id="404" r:id="rId23"/>
    <p:sldId id="405" r:id="rId24"/>
    <p:sldId id="407"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C3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B283D-01AA-46EB-B484-DAC88FF0CCAF}" v="2" dt="2023-10-12T16:51:29.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2" autoAdjust="0"/>
    <p:restoredTop sz="94660"/>
  </p:normalViewPr>
  <p:slideViewPr>
    <p:cSldViewPr>
      <p:cViewPr varScale="1">
        <p:scale>
          <a:sx n="62" d="100"/>
          <a:sy n="62" d="100"/>
        </p:scale>
        <p:origin x="77" y="34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683B283D-01AA-46EB-B484-DAC88FF0CCAF}"/>
    <pc:docChg chg="modSld">
      <pc:chgData name="Charlotte Lew" userId="" providerId="" clId="Web-{683B283D-01AA-46EB-B484-DAC88FF0CCAF}" dt="2023-10-12T16:51:25.038" v="0" actId="20577"/>
      <pc:docMkLst>
        <pc:docMk/>
      </pc:docMkLst>
      <pc:sldChg chg="modSp">
        <pc:chgData name="Charlotte Lew" userId="" providerId="" clId="Web-{683B283D-01AA-46EB-B484-DAC88FF0CCAF}" dt="2023-10-12T16:51:25.038" v="0" actId="20577"/>
        <pc:sldMkLst>
          <pc:docMk/>
          <pc:sldMk cId="0" sldId="256"/>
        </pc:sldMkLst>
        <pc:spChg chg="mod">
          <ac:chgData name="Charlotte Lew" userId="" providerId="" clId="Web-{683B283D-01AA-46EB-B484-DAC88FF0CCAF}" dt="2023-10-12T16:51:25.038" v="0"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146454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24</a:t>
            </a:fld>
            <a:endParaRPr lang="en-US"/>
          </a:p>
        </p:txBody>
      </p:sp>
    </p:spTree>
    <p:extLst>
      <p:ext uri="{BB962C8B-B14F-4D97-AF65-F5344CB8AC3E}">
        <p14:creationId xmlns:p14="http://schemas.microsoft.com/office/powerpoint/2010/main" val="305705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3001"/>
            <a:ext cx="8763000" cy="1698625"/>
          </a:xfrm>
        </p:spPr>
        <p:txBody>
          <a:bodyPr>
            <a:noAutofit/>
          </a:bodyPr>
          <a:lstStyle/>
          <a:p>
            <a:r>
              <a:rPr lang="en-US" sz="8000" dirty="0"/>
              <a:t>Twenty-Fifth Sunday after Pentecost</a:t>
            </a:r>
          </a:p>
        </p:txBody>
      </p:sp>
      <p:sp>
        <p:nvSpPr>
          <p:cNvPr id="3" name="Subtitle 2"/>
          <p:cNvSpPr>
            <a:spLocks noGrp="1"/>
          </p:cNvSpPr>
          <p:nvPr>
            <p:ph type="subTitle" idx="1"/>
          </p:nvPr>
        </p:nvSpPr>
        <p:spPr>
          <a:xfrm>
            <a:off x="2933700" y="43434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133600" y="5827694"/>
            <a:ext cx="8001000" cy="954107"/>
          </a:xfrm>
          <a:prstGeom prst="rect">
            <a:avLst/>
          </a:prstGeom>
          <a:solidFill>
            <a:srgbClr val="5C4C37">
              <a:alpha val="70000"/>
            </a:srgbClr>
          </a:solidFill>
        </p:spPr>
        <p:txBody>
          <a:bodyPr wrap="square">
            <a:spAutoFit/>
          </a:bodyPr>
          <a:lstStyle/>
          <a:p>
            <a:r>
              <a:rPr lang="en-US" sz="2800" dirty="0"/>
              <a:t>Ruth 3:1-5; 4:13-17 and Psalm 127  •  1 Kings 17:8-16 and Psalm 146  •  Hebrews 9:24-28  •  Mark 12:38-44</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576391" cy="2308324"/>
          </a:xfrm>
          <a:prstGeom prst="rect">
            <a:avLst/>
          </a:prstGeom>
        </p:spPr>
        <p:txBody>
          <a:bodyPr wrap="square">
            <a:spAutoFit/>
          </a:bodyPr>
          <a:lstStyle/>
          <a:p>
            <a:r>
              <a:rPr lang="en-US" sz="3600" dirty="0"/>
              <a:t>Elijah said to her, "Do not be afraid … make me a little cake … and afterwards make something for yourself and your son.</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Kings 17:13ac</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400800" cy="1754326"/>
          </a:xfrm>
          <a:prstGeom prst="rect">
            <a:avLst/>
          </a:prstGeom>
        </p:spPr>
        <p:txBody>
          <a:bodyPr wrap="square">
            <a:spAutoFit/>
          </a:bodyPr>
          <a:lstStyle/>
          <a:p>
            <a:r>
              <a:rPr lang="en-US" sz="3600" dirty="0"/>
              <a:t>She went and did as Elijah said, so that she as well as he and her household ate for many days.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Kings 17:15</a:t>
            </a:r>
          </a:p>
        </p:txBody>
      </p:sp>
    </p:spTree>
    <p:extLst>
      <p:ext uri="{BB962C8B-B14F-4D97-AF65-F5344CB8AC3E}">
        <p14:creationId xmlns:p14="http://schemas.microsoft.com/office/powerpoint/2010/main" val="348847763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5298" y="6474023"/>
            <a:ext cx="8763000" cy="307777"/>
          </a:xfrm>
          <a:prstGeom prst="rect">
            <a:avLst/>
          </a:prstGeom>
          <a:noFill/>
        </p:spPr>
        <p:txBody>
          <a:bodyPr wrap="square" rtlCol="0">
            <a:spAutoFit/>
          </a:bodyPr>
          <a:lstStyle/>
          <a:p>
            <a:pPr algn="ctr"/>
            <a:r>
              <a:rPr lang="en-US" sz="1400" dirty="0">
                <a:solidFill>
                  <a:schemeClr val="tx1">
                    <a:lumMod val="95000"/>
                  </a:schemeClr>
                </a:solidFill>
              </a:rPr>
              <a:t>Elijah with the Widow of Zarephath and her Son  --  Abraham van Dyck, </a:t>
            </a:r>
            <a:r>
              <a:rPr lang="en-US" sz="1400" dirty="0" err="1">
                <a:solidFill>
                  <a:schemeClr val="tx1">
                    <a:lumMod val="95000"/>
                  </a:schemeClr>
                </a:solidFill>
              </a:rPr>
              <a:t>Statens</a:t>
            </a:r>
            <a:r>
              <a:rPr lang="en-US" sz="1400" dirty="0">
                <a:solidFill>
                  <a:schemeClr val="tx1">
                    <a:lumMod val="95000"/>
                  </a:schemeClr>
                </a:solidFill>
              </a:rPr>
              <a:t> Museum, Copenhagen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2781359-2F67-4170-8ECF-96BB3C6FC2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08134"/>
            <a:ext cx="8610600" cy="6254299"/>
          </a:xfrm>
          <a:prstGeom prst="rect">
            <a:avLst/>
          </a:prstGeom>
        </p:spPr>
      </p:pic>
    </p:spTree>
    <p:extLst>
      <p:ext uri="{BB962C8B-B14F-4D97-AF65-F5344CB8AC3E}">
        <p14:creationId xmlns:p14="http://schemas.microsoft.com/office/powerpoint/2010/main" val="3209180050"/>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905000"/>
            <a:ext cx="6096000" cy="1754326"/>
          </a:xfrm>
          <a:prstGeom prst="rect">
            <a:avLst/>
          </a:prstGeom>
        </p:spPr>
        <p:txBody>
          <a:bodyPr wrap="square">
            <a:spAutoFit/>
          </a:bodyPr>
          <a:lstStyle/>
          <a:p>
            <a:r>
              <a:rPr lang="en-US" sz="3600" dirty="0"/>
              <a:t>The LORD watches over the strangers; he upholds the orphan and the widow …</a:t>
            </a:r>
            <a:endParaRPr lang="en-US" sz="3600" dirty="0">
              <a:cs typeface="Arial" pitchFamily="34" charset="0"/>
            </a:endParaRPr>
          </a:p>
        </p:txBody>
      </p:sp>
      <p:sp>
        <p:nvSpPr>
          <p:cNvPr id="5" name="TextBox 4"/>
          <p:cNvSpPr txBox="1"/>
          <p:nvPr/>
        </p:nvSpPr>
        <p:spPr>
          <a:xfrm>
            <a:off x="55626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146:9</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19800"/>
            <a:ext cx="8763000" cy="307777"/>
          </a:xfrm>
          <a:prstGeom prst="rect">
            <a:avLst/>
          </a:prstGeom>
          <a:noFill/>
        </p:spPr>
        <p:txBody>
          <a:bodyPr wrap="square" rtlCol="0">
            <a:spAutoFit/>
          </a:bodyPr>
          <a:lstStyle/>
          <a:p>
            <a:pPr algn="ctr"/>
            <a:r>
              <a:rPr lang="en-US" sz="1400" dirty="0">
                <a:solidFill>
                  <a:schemeClr val="tx1">
                    <a:lumMod val="95000"/>
                  </a:schemeClr>
                </a:solidFill>
              </a:rPr>
              <a:t>Creche  --  Albert Anker</a:t>
            </a:r>
          </a:p>
        </p:txBody>
      </p:sp>
      <p:pic>
        <p:nvPicPr>
          <p:cNvPr id="5" name="Picture 4">
            <a:extLst>
              <a:ext uri="{FF2B5EF4-FFF2-40B4-BE49-F238E27FC236}">
                <a16:creationId xmlns:a16="http://schemas.microsoft.com/office/drawing/2014/main" id="{4B25B646-C68B-D352-DC70-9752625D34C7}"/>
              </a:ext>
            </a:extLst>
          </p:cNvPr>
          <p:cNvPicPr>
            <a:picLocks noChangeAspect="1"/>
          </p:cNvPicPr>
          <p:nvPr/>
        </p:nvPicPr>
        <p:blipFill rotWithShape="1">
          <a:blip r:embed="rId2"/>
          <a:srcRect l="1112"/>
          <a:stretch/>
        </p:blipFill>
        <p:spPr>
          <a:xfrm>
            <a:off x="1524000" y="381000"/>
            <a:ext cx="9260289" cy="51816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705600" cy="2308324"/>
          </a:xfrm>
          <a:prstGeom prst="rect">
            <a:avLst/>
          </a:prstGeom>
        </p:spPr>
        <p:txBody>
          <a:bodyPr wrap="square">
            <a:spAutoFit/>
          </a:bodyPr>
          <a:lstStyle/>
          <a:p>
            <a:r>
              <a:rPr lang="en-US" sz="3600" dirty="0"/>
              <a:t>so Christ … will appear a second time, not to deal with sin, but to save those who are eagerly waiting for him.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Hebrews 9:28</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403458"/>
            <a:ext cx="1524000" cy="1200329"/>
          </a:xfrm>
          <a:prstGeom prst="rect">
            <a:avLst/>
          </a:prstGeom>
          <a:noFill/>
        </p:spPr>
        <p:txBody>
          <a:bodyPr wrap="square" rtlCol="0">
            <a:spAutoFit/>
          </a:bodyPr>
          <a:lstStyle/>
          <a:p>
            <a:pPr algn="ctr"/>
            <a:r>
              <a:rPr lang="en-US" sz="1400" dirty="0">
                <a:solidFill>
                  <a:schemeClr val="tx1">
                    <a:lumMod val="95000"/>
                  </a:schemeClr>
                </a:solidFill>
              </a:rPr>
              <a:t>Jesus Lends a Helping Hand</a:t>
            </a:r>
          </a:p>
          <a:p>
            <a:pPr algn="ctr"/>
            <a:endParaRPr lang="en-US" sz="1400" dirty="0">
              <a:solidFill>
                <a:schemeClr val="tx1">
                  <a:lumMod val="95000"/>
                </a:schemeClr>
              </a:solidFill>
            </a:endParaRPr>
          </a:p>
          <a:p>
            <a:pPr algn="ctr"/>
            <a:r>
              <a:rPr lang="en-US" sz="1400" dirty="0">
                <a:solidFill>
                  <a:schemeClr val="tx1">
                    <a:lumMod val="95000"/>
                  </a:schemeClr>
                </a:solidFill>
              </a:rPr>
              <a:t> Street Mural</a:t>
            </a:r>
          </a:p>
          <a:p>
            <a:pPr algn="ctr"/>
            <a:r>
              <a:rPr lang="en-US" sz="1400" dirty="0">
                <a:solidFill>
                  <a:schemeClr val="tx1">
                    <a:lumMod val="95000"/>
                  </a:schemeClr>
                </a:solidFill>
              </a:rPr>
              <a:t>Washington, DC</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BEB93589-71FC-4488-B264-ECC47584F6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254213"/>
            <a:ext cx="6616711" cy="6298987"/>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315200" cy="2308324"/>
          </a:xfrm>
          <a:prstGeom prst="rect">
            <a:avLst/>
          </a:prstGeom>
        </p:spPr>
        <p:txBody>
          <a:bodyPr wrap="square">
            <a:spAutoFit/>
          </a:bodyPr>
          <a:lstStyle/>
          <a:p>
            <a:r>
              <a:rPr lang="en-US" sz="3600" dirty="0"/>
              <a:t>He sat down opposite the treasury, and watched the crowd putting money into the treasury. Many rich people put in large sums.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12:41</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The Widow's Mite  --  James Tissot, Brooklyn Museum, Brooklyn,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5A700BF-9539-4507-BF77-7D8519553B04}"/>
              </a:ext>
            </a:extLst>
          </p:cNvPr>
          <p:cNvPicPr>
            <a:picLocks noChangeAspect="1"/>
          </p:cNvPicPr>
          <p:nvPr/>
        </p:nvPicPr>
        <p:blipFill>
          <a:blip r:embed="rId2"/>
          <a:stretch>
            <a:fillRect/>
          </a:stretch>
        </p:blipFill>
        <p:spPr>
          <a:xfrm>
            <a:off x="1617712" y="342748"/>
            <a:ext cx="8897888" cy="5753253"/>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A poor widow came and put in two small copper coins, which are worth a penny. </a:t>
            </a:r>
            <a:endParaRPr lang="en-US" sz="3600" dirty="0">
              <a:cs typeface="Arial" pitchFamily="34" charset="0"/>
            </a:endParaRPr>
          </a:p>
        </p:txBody>
      </p:sp>
      <p:sp>
        <p:nvSpPr>
          <p:cNvPr id="5" name="TextBox 4"/>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12:42</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Naomi … said to her, …  here is our kinsman Boaz, with whose young women you have been working. </a:t>
            </a:r>
            <a:endParaRPr lang="en-US" sz="3600" dirty="0">
              <a:cs typeface="Arial" pitchFamily="34" charset="0"/>
            </a:endParaRPr>
          </a:p>
        </p:txBody>
      </p:sp>
      <p:sp>
        <p:nvSpPr>
          <p:cNvPr id="4" name="TextBox 3"/>
          <p:cNvSpPr txBox="1"/>
          <p:nvPr/>
        </p:nvSpPr>
        <p:spPr>
          <a:xfrm>
            <a:off x="5943600" y="4495801"/>
            <a:ext cx="3352800" cy="461665"/>
          </a:xfrm>
          <a:prstGeom prst="rect">
            <a:avLst/>
          </a:prstGeom>
          <a:noFill/>
        </p:spPr>
        <p:txBody>
          <a:bodyPr wrap="square" rtlCol="0">
            <a:spAutoFit/>
          </a:bodyPr>
          <a:lstStyle/>
          <a:p>
            <a:pPr algn="ctr"/>
            <a:r>
              <a:rPr lang="en-US" sz="2400" dirty="0">
                <a:solidFill>
                  <a:schemeClr val="tx1">
                    <a:lumMod val="95000"/>
                  </a:schemeClr>
                </a:solidFill>
              </a:rPr>
              <a:t>Ruth 3:1a, 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5486400"/>
            <a:ext cx="2514600" cy="1169551"/>
          </a:xfrm>
          <a:prstGeom prst="rect">
            <a:avLst/>
          </a:prstGeom>
          <a:noFill/>
        </p:spPr>
        <p:txBody>
          <a:bodyPr wrap="square" rtlCol="0">
            <a:spAutoFit/>
          </a:bodyPr>
          <a:lstStyle/>
          <a:p>
            <a:pPr algn="ctr"/>
            <a:r>
              <a:rPr lang="en-US" sz="1400" dirty="0">
                <a:solidFill>
                  <a:schemeClr val="tx1">
                    <a:lumMod val="95000"/>
                  </a:schemeClr>
                </a:solidFill>
              </a:rPr>
              <a:t>The Poor Widow</a:t>
            </a:r>
          </a:p>
          <a:p>
            <a:pPr algn="ctr"/>
            <a:endParaRPr lang="en-US" sz="1400" dirty="0">
              <a:solidFill>
                <a:schemeClr val="tx1">
                  <a:lumMod val="95000"/>
                </a:schemeClr>
              </a:solidFill>
            </a:endParaRPr>
          </a:p>
          <a:p>
            <a:pPr algn="ctr"/>
            <a:r>
              <a:rPr lang="en-US" sz="1400" dirty="0" err="1">
                <a:solidFill>
                  <a:schemeClr val="tx1">
                    <a:lumMod val="95000"/>
                  </a:schemeClr>
                </a:solidFill>
              </a:rPr>
              <a:t>Maerten</a:t>
            </a:r>
            <a:r>
              <a:rPr lang="en-US" sz="1400" dirty="0">
                <a:solidFill>
                  <a:schemeClr val="tx1">
                    <a:lumMod val="95000"/>
                  </a:schemeClr>
                </a:solidFill>
              </a:rPr>
              <a:t> de Vos</a:t>
            </a:r>
          </a:p>
          <a:p>
            <a:pPr algn="ctr"/>
            <a:r>
              <a:rPr lang="en-US" sz="1400" dirty="0">
                <a:solidFill>
                  <a:schemeClr val="tx1">
                    <a:lumMod val="95000"/>
                  </a:schemeClr>
                </a:solidFill>
              </a:rPr>
              <a:t>Royal Museum of Fine Arts</a:t>
            </a:r>
          </a:p>
          <a:p>
            <a:pPr algn="ctr"/>
            <a:r>
              <a:rPr lang="en-US" sz="1400" dirty="0">
                <a:solidFill>
                  <a:schemeClr val="tx1">
                    <a:lumMod val="95000"/>
                  </a:schemeClr>
                </a:solidFill>
              </a:rPr>
              <a:t>Antwerp, Belgium</a:t>
            </a:r>
          </a:p>
        </p:txBody>
      </p:sp>
      <p:pic>
        <p:nvPicPr>
          <p:cNvPr id="5" name="Picture 4">
            <a:extLst>
              <a:ext uri="{FF2B5EF4-FFF2-40B4-BE49-F238E27FC236}">
                <a16:creationId xmlns:a16="http://schemas.microsoft.com/office/drawing/2014/main" id="{544703C1-82CC-41C9-983D-BA8B64F605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81600" y="33689"/>
            <a:ext cx="3581400" cy="6749219"/>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7086600" cy="2308324"/>
          </a:xfrm>
          <a:prstGeom prst="rect">
            <a:avLst/>
          </a:prstGeom>
        </p:spPr>
        <p:txBody>
          <a:bodyPr wrap="square">
            <a:spAutoFit/>
          </a:bodyPr>
          <a:lstStyle/>
          <a:p>
            <a:r>
              <a:rPr lang="en-US" sz="3600" dirty="0"/>
              <a:t>Then he called his disciples and said to them, "Truly I tell you, this poor widow has put in more than all those who are contributing to the treasury.</a:t>
            </a:r>
            <a:endParaRPr lang="en-US" sz="3600" dirty="0">
              <a:cs typeface="Arial" pitchFamily="34" charset="0"/>
            </a:endParaRPr>
          </a:p>
        </p:txBody>
      </p:sp>
      <p:sp>
        <p:nvSpPr>
          <p:cNvPr id="5" name="TextBox 4"/>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Mark 12:43</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The Widow's Coin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34D20E4C-8525-4802-AB00-2CBDFEAFC9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6082161"/>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2357" y="1690833"/>
            <a:ext cx="6705600" cy="2862322"/>
          </a:xfrm>
          <a:prstGeom prst="rect">
            <a:avLst/>
          </a:prstGeom>
        </p:spPr>
        <p:txBody>
          <a:bodyPr wrap="square">
            <a:spAutoFit/>
          </a:bodyPr>
          <a:lstStyle/>
          <a:p>
            <a:r>
              <a:rPr lang="en-US" sz="3600" dirty="0"/>
              <a:t>For all of them have contributed out of their abundance; but she out of her poverty has put in everything she had, all she had to live on."</a:t>
            </a:r>
            <a:endParaRPr lang="en-US" sz="3600" dirty="0">
              <a:cs typeface="Arial" pitchFamily="34" charset="0"/>
            </a:endParaRPr>
          </a:p>
        </p:txBody>
      </p:sp>
      <p:sp>
        <p:nvSpPr>
          <p:cNvPr id="5" name="TextBox 4"/>
          <p:cNvSpPr txBox="1"/>
          <p:nvPr/>
        </p:nvSpPr>
        <p:spPr>
          <a:xfrm>
            <a:off x="60960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12:44</a:t>
            </a:r>
          </a:p>
        </p:txBody>
      </p:sp>
    </p:spTree>
    <p:extLst>
      <p:ext uri="{BB962C8B-B14F-4D97-AF65-F5344CB8AC3E}">
        <p14:creationId xmlns:p14="http://schemas.microsoft.com/office/powerpoint/2010/main" val="184432561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07777"/>
          </a:xfrm>
          <a:prstGeom prst="rect">
            <a:avLst/>
          </a:prstGeom>
          <a:noFill/>
        </p:spPr>
        <p:txBody>
          <a:bodyPr wrap="square" rtlCol="0">
            <a:spAutoFit/>
          </a:bodyPr>
          <a:lstStyle/>
          <a:p>
            <a:pPr algn="ctr"/>
            <a:r>
              <a:rPr lang="en-US" sz="1400" dirty="0">
                <a:solidFill>
                  <a:schemeClr val="tx1">
                    <a:lumMod val="95000"/>
                  </a:schemeClr>
                </a:solidFill>
              </a:rPr>
              <a:t>The Generous Vegetable Seller  --  </a:t>
            </a:r>
            <a:r>
              <a:rPr lang="en-US" sz="1400" dirty="0" err="1">
                <a:solidFill>
                  <a:schemeClr val="tx1">
                    <a:lumMod val="95000"/>
                  </a:schemeClr>
                </a:solidFill>
              </a:rPr>
              <a:t>Vedant</a:t>
            </a:r>
            <a:r>
              <a:rPr lang="en-US" sz="1400" dirty="0">
                <a:solidFill>
                  <a:schemeClr val="tx1">
                    <a:lumMod val="95000"/>
                  </a:schemeClr>
                </a:solidFill>
              </a:rPr>
              <a:t> Gulati  </a:t>
            </a:r>
          </a:p>
        </p:txBody>
      </p:sp>
      <p:pic>
        <p:nvPicPr>
          <p:cNvPr id="2" name="Picture 1">
            <a:extLst>
              <a:ext uri="{FF2B5EF4-FFF2-40B4-BE49-F238E27FC236}">
                <a16:creationId xmlns:a16="http://schemas.microsoft.com/office/drawing/2014/main" id="{5924AABF-1144-4951-9326-09E339481E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52401"/>
            <a:ext cx="9144000" cy="6136481"/>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838200"/>
            <a:ext cx="8991600" cy="51816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https://commons.wikimedia.org/wiki/File:Harvesters_Resting_(Ruth_and_Boaz),_Jean-Fran%C3%A7ois_Millet.jpg</a:t>
            </a:r>
          </a:p>
          <a:p>
            <a:pPr>
              <a:buNone/>
            </a:pPr>
            <a:r>
              <a:rPr lang="en-US" sz="1400" dirty="0"/>
              <a:t>http://www.johnaugustswanson.com/default.cfm/PID%3d1.2.9-7.html – copyright by John August Swanson, 1991 – with permission</a:t>
            </a:r>
          </a:p>
          <a:p>
            <a:pPr>
              <a:buNone/>
            </a:pPr>
            <a:r>
              <a:rPr lang="en-US" sz="1400" dirty="0"/>
              <a:t>https://commons.wikimedia.org/wiki/File:Victors_Elijah_and_the_widow_of_Zarephath.JPG</a:t>
            </a:r>
          </a:p>
          <a:p>
            <a:pPr>
              <a:buNone/>
            </a:pPr>
            <a:r>
              <a:rPr lang="en-US" sz="1400" dirty="0"/>
              <a:t>https://commons.wikimedia.org/wiki/File:Abraham_van_Dijck_-_The_Prophet_Elijah_with_the_Widow_of_Zarephath_and_her_Son_-_KMS3578_-_Statens_Museum_for_Kunst.jpg</a:t>
            </a:r>
          </a:p>
          <a:p>
            <a:pPr>
              <a:buNone/>
            </a:pPr>
            <a:r>
              <a:rPr lang="en-US" sz="1400" dirty="0"/>
              <a:t>http://www.flickr.com/photos/53970289@N06/5452268146/</a:t>
            </a:r>
          </a:p>
          <a:p>
            <a:pPr>
              <a:buNone/>
            </a:pPr>
            <a:r>
              <a:rPr lang="en-US" sz="1400" dirty="0"/>
              <a:t>http://commons.wikimedia.org/wiki/File:The_Cr%C3%A8che.jpg</a:t>
            </a:r>
          </a:p>
          <a:p>
            <a:pPr>
              <a:buNone/>
            </a:pPr>
            <a:r>
              <a:rPr lang="en-US" sz="1400" dirty="0"/>
              <a:t>https://www.flickr.com/photos/daquellamanera/3994554964</a:t>
            </a:r>
          </a:p>
          <a:p>
            <a:pPr>
              <a:buNone/>
            </a:pPr>
            <a:r>
              <a:rPr lang="en-US" sz="1400" dirty="0"/>
              <a:t>https://commons.wikimedia.org/wiki/File:Brooklyn_Museum_-_The_Widow%27s_Mite_(Le_denier_de_la_veuve)_-_James_Tissot.jpg</a:t>
            </a:r>
          </a:p>
          <a:p>
            <a:pPr>
              <a:buNone/>
            </a:pPr>
            <a:r>
              <a:rPr lang="en-US" sz="1400" dirty="0"/>
              <a:t>https://commons.wikimedia.org/wiki/File:Maerten_de_Vos_-_The_poor_widow.jpg</a:t>
            </a:r>
          </a:p>
          <a:p>
            <a:pPr>
              <a:buNone/>
            </a:pPr>
            <a:r>
              <a:rPr lang="en-US" sz="1400" dirty="0"/>
              <a:t>http://diglib.library.vanderbilt.edu/act-imagelink.pl?RC=48392 – with permission</a:t>
            </a:r>
          </a:p>
          <a:p>
            <a:pPr>
              <a:buNone/>
            </a:pPr>
            <a:r>
              <a:rPr lang="en-US" sz="1400" dirty="0"/>
              <a:t>https://commons.wikimedia.org/wiki/File:The_Generous_Vegetable_Seller.JPG - </a:t>
            </a:r>
            <a:r>
              <a:rPr lang="en-US" sz="1400" dirty="0" err="1"/>
              <a:t>Vedant</a:t>
            </a:r>
            <a:r>
              <a:rPr lang="en-US" sz="1400" dirty="0"/>
              <a:t> Gulati</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  Ruth and Boaz  --  Nicolas Poussin, Louvre Museum, Paris, France</a:t>
            </a:r>
          </a:p>
        </p:txBody>
      </p:sp>
      <p:pic>
        <p:nvPicPr>
          <p:cNvPr id="6" name="Picture 5">
            <a:extLst>
              <a:ext uri="{FF2B5EF4-FFF2-40B4-BE49-F238E27FC236}">
                <a16:creationId xmlns:a16="http://schemas.microsoft.com/office/drawing/2014/main" id="{2AF8960C-C10A-4EDC-AB38-A8813FDF17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38300" y="762000"/>
            <a:ext cx="8915400" cy="50292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6858000" cy="2308324"/>
          </a:xfrm>
          <a:prstGeom prst="rect">
            <a:avLst/>
          </a:prstGeom>
        </p:spPr>
        <p:txBody>
          <a:bodyPr wrap="square">
            <a:spAutoFit/>
          </a:bodyPr>
          <a:lstStyle/>
          <a:p>
            <a:r>
              <a:rPr lang="en-US" sz="3600" dirty="0"/>
              <a:t>So Boaz took Ruth and she became his wife … Then Naomi took the child and laid him in her bosom, and became his nurse.</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Ruth 4:13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07777"/>
          </a:xfrm>
          <a:prstGeom prst="rect">
            <a:avLst/>
          </a:prstGeom>
          <a:noFill/>
        </p:spPr>
        <p:txBody>
          <a:bodyPr wrap="square" rtlCol="0">
            <a:spAutoFit/>
          </a:bodyPr>
          <a:lstStyle/>
          <a:p>
            <a:pPr algn="ctr"/>
            <a:r>
              <a:rPr lang="en-US" sz="1400" dirty="0">
                <a:solidFill>
                  <a:schemeClr val="tx1">
                    <a:lumMod val="95000"/>
                  </a:schemeClr>
                </a:solidFill>
              </a:rPr>
              <a:t>Ruth, Boaz, Naomi, and Obed  --  John August Swanson, Serigraph, 1991</a:t>
            </a:r>
          </a:p>
        </p:txBody>
      </p:sp>
      <p:pic>
        <p:nvPicPr>
          <p:cNvPr id="3" name="Picture 2">
            <a:extLst>
              <a:ext uri="{FF2B5EF4-FFF2-40B4-BE49-F238E27FC236}">
                <a16:creationId xmlns:a16="http://schemas.microsoft.com/office/drawing/2014/main" id="{A92B0FC6-ADE9-4C3B-A8A7-D7D697E92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800" y="914400"/>
            <a:ext cx="4724400" cy="459413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504944"/>
            <a:ext cx="6934200" cy="2862322"/>
          </a:xfrm>
          <a:prstGeom prst="rect">
            <a:avLst/>
          </a:prstGeom>
        </p:spPr>
        <p:txBody>
          <a:bodyPr wrap="square">
            <a:spAutoFit/>
          </a:bodyPr>
          <a:lstStyle/>
          <a:p>
            <a:r>
              <a:rPr lang="en-US" sz="3600" dirty="0"/>
              <a:t>When he came to the gate of the town, a widow was there gathering sticks; he called to her and said, "Bring me a little water in a vessel, so that I may drink."</a:t>
            </a:r>
            <a:endParaRPr lang="en-US" sz="3600" dirty="0">
              <a:cs typeface="Arial" pitchFamily="34" charset="0"/>
            </a:endParaRPr>
          </a:p>
        </p:txBody>
      </p:sp>
      <p:sp>
        <p:nvSpPr>
          <p:cNvPr id="5" name="TextBox 4"/>
          <p:cNvSpPr txBox="1"/>
          <p:nvPr/>
        </p:nvSpPr>
        <p:spPr>
          <a:xfrm>
            <a:off x="5943600" y="4876801"/>
            <a:ext cx="3352800" cy="461665"/>
          </a:xfrm>
          <a:prstGeom prst="rect">
            <a:avLst/>
          </a:prstGeom>
          <a:noFill/>
        </p:spPr>
        <p:txBody>
          <a:bodyPr wrap="square" rtlCol="0">
            <a:spAutoFit/>
          </a:bodyPr>
          <a:lstStyle/>
          <a:p>
            <a:pPr algn="ctr"/>
            <a:r>
              <a:rPr lang="en-US" sz="2400" dirty="0">
                <a:solidFill>
                  <a:schemeClr val="tx1">
                    <a:lumMod val="95000"/>
                  </a:schemeClr>
                </a:solidFill>
              </a:rPr>
              <a:t>1 Kings 17:10b</a:t>
            </a:r>
          </a:p>
        </p:txBody>
      </p:sp>
    </p:spTree>
    <p:extLst>
      <p:ext uri="{BB962C8B-B14F-4D97-AF65-F5344CB8AC3E}">
        <p14:creationId xmlns:p14="http://schemas.microsoft.com/office/powerpoint/2010/main" val="1502971129"/>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934200" cy="2308324"/>
          </a:xfrm>
          <a:prstGeom prst="rect">
            <a:avLst/>
          </a:prstGeom>
        </p:spPr>
        <p:txBody>
          <a:bodyPr wrap="square">
            <a:spAutoFit/>
          </a:bodyPr>
          <a:lstStyle/>
          <a:p>
            <a:r>
              <a:rPr lang="en-US" sz="3600" dirty="0"/>
              <a:t>But she said, "As the LORD your God lives, I have nothing baked, only a handful of meal in a jar, and a little oil in a jug;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Kings 17:12a</a:t>
            </a:r>
          </a:p>
        </p:txBody>
      </p:sp>
    </p:spTree>
    <p:extLst>
      <p:ext uri="{BB962C8B-B14F-4D97-AF65-F5344CB8AC3E}">
        <p14:creationId xmlns:p14="http://schemas.microsoft.com/office/powerpoint/2010/main" val="2365263687"/>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781800" cy="2308324"/>
          </a:xfrm>
          <a:prstGeom prst="rect">
            <a:avLst/>
          </a:prstGeom>
        </p:spPr>
        <p:txBody>
          <a:bodyPr wrap="square">
            <a:spAutoFit/>
          </a:bodyPr>
          <a:lstStyle/>
          <a:p>
            <a:r>
              <a:rPr lang="en-US" sz="3600" dirty="0"/>
              <a:t>I am now gathering a couple of sticks, so that I may go home and prepare it for myself and my son, that we may eat it, and die."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Kings 17:12b</a:t>
            </a:r>
          </a:p>
        </p:txBody>
      </p:sp>
    </p:spTree>
    <p:extLst>
      <p:ext uri="{BB962C8B-B14F-4D97-AF65-F5344CB8AC3E}">
        <p14:creationId xmlns:p14="http://schemas.microsoft.com/office/powerpoint/2010/main" val="245179388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1676400" cy="1600438"/>
          </a:xfrm>
          <a:prstGeom prst="rect">
            <a:avLst/>
          </a:prstGeom>
          <a:noFill/>
        </p:spPr>
        <p:txBody>
          <a:bodyPr wrap="square" rtlCol="0">
            <a:spAutoFit/>
          </a:bodyPr>
          <a:lstStyle/>
          <a:p>
            <a:pPr algn="ctr"/>
            <a:r>
              <a:rPr lang="en-US" sz="1400" dirty="0">
                <a:solidFill>
                  <a:schemeClr val="tx1">
                    <a:lumMod val="95000"/>
                  </a:schemeClr>
                </a:solidFill>
              </a:rPr>
              <a:t>Elijah and the Widow of Zarephath</a:t>
            </a:r>
          </a:p>
          <a:p>
            <a:pPr algn="ctr"/>
            <a:endParaRPr lang="en-US" sz="1400" dirty="0">
              <a:solidFill>
                <a:schemeClr val="tx1">
                  <a:lumMod val="95000"/>
                </a:schemeClr>
              </a:solidFill>
            </a:endParaRPr>
          </a:p>
          <a:p>
            <a:pPr algn="ctr"/>
            <a:r>
              <a:rPr lang="en-US" sz="1400" dirty="0">
                <a:solidFill>
                  <a:schemeClr val="tx1">
                    <a:lumMod val="95000"/>
                  </a:schemeClr>
                </a:solidFill>
              </a:rPr>
              <a:t>Jan Victors</a:t>
            </a:r>
          </a:p>
          <a:p>
            <a:pPr algn="ctr"/>
            <a:r>
              <a:rPr lang="en-US" sz="1400" dirty="0">
                <a:solidFill>
                  <a:schemeClr val="tx1">
                    <a:lumMod val="95000"/>
                  </a:schemeClr>
                </a:solidFill>
              </a:rPr>
              <a:t>Museum of John Paul II</a:t>
            </a:r>
          </a:p>
          <a:p>
            <a:pPr algn="ctr"/>
            <a:r>
              <a:rPr lang="en-US" sz="1400" dirty="0">
                <a:solidFill>
                  <a:schemeClr val="tx1">
                    <a:lumMod val="95000"/>
                  </a:schemeClr>
                </a:solidFill>
              </a:rPr>
              <a:t>Warsaw, Poland</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05F0E67-0D43-46A5-922B-9D48C3FCAA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76200"/>
            <a:ext cx="6781800" cy="6781800"/>
          </a:xfrm>
          <a:prstGeom prst="rect">
            <a:avLst/>
          </a:prstGeom>
        </p:spPr>
      </p:pic>
    </p:spTree>
    <p:extLst>
      <p:ext uri="{BB962C8B-B14F-4D97-AF65-F5344CB8AC3E}">
        <p14:creationId xmlns:p14="http://schemas.microsoft.com/office/powerpoint/2010/main" val="3258417758"/>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1077</TotalTime>
  <Words>909</Words>
  <Application>Microsoft Office PowerPoint</Application>
  <PresentationFormat>Widescreen</PresentationFormat>
  <Paragraphs>68</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First Sunday after Christmas Day Year A</vt:lpstr>
      <vt:lpstr>Twenty-Fifth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119</cp:revision>
  <dcterms:created xsi:type="dcterms:W3CDTF">2016-08-31T16:46:43Z</dcterms:created>
  <dcterms:modified xsi:type="dcterms:W3CDTF">2023-10-12T16:51:35Z</dcterms:modified>
</cp:coreProperties>
</file>