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391" r:id="rId11"/>
    <p:sldId id="392" r:id="rId12"/>
    <p:sldId id="393" r:id="rId13"/>
    <p:sldId id="394" r:id="rId14"/>
    <p:sldId id="395" r:id="rId15"/>
    <p:sldId id="396" r:id="rId16"/>
    <p:sldId id="397" r:id="rId17"/>
    <p:sldId id="398" r:id="rId18"/>
    <p:sldId id="401" r:id="rId19"/>
    <p:sldId id="400" r:id="rId20"/>
    <p:sldId id="402" r:id="rId21"/>
    <p:sldId id="399" r:id="rId22"/>
    <p:sldId id="40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4C3B"/>
    <a:srgbClr val="65443A"/>
    <a:srgbClr val="946B5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A1E54-495B-4290-B529-CFAE2BED2A1F}" v="8" dt="2023-10-12T16:46:43.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EAEA1E54-495B-4290-B529-CFAE2BED2A1F}"/>
    <pc:docChg chg="modSld">
      <pc:chgData name="Charlotte Lew" userId="" providerId="" clId="Web-{EAEA1E54-495B-4290-B529-CFAE2BED2A1F}" dt="2023-10-12T16:46:43.417" v="6" actId="1076"/>
      <pc:docMkLst>
        <pc:docMk/>
      </pc:docMkLst>
      <pc:sldChg chg="modSp">
        <pc:chgData name="Charlotte Lew" userId="" providerId="" clId="Web-{EAEA1E54-495B-4290-B529-CFAE2BED2A1F}" dt="2023-10-12T16:46:43.417" v="6" actId="1076"/>
        <pc:sldMkLst>
          <pc:docMk/>
          <pc:sldMk cId="0" sldId="256"/>
        </pc:sldMkLst>
        <pc:spChg chg="mod">
          <ac:chgData name="Charlotte Lew" userId="" providerId="" clId="Web-{EAEA1E54-495B-4290-B529-CFAE2BED2A1F}" dt="2023-10-12T16:46:43.417" v="6" actId="1076"/>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13</a:t>
            </a:fld>
            <a:endParaRPr lang="en-US"/>
          </a:p>
        </p:txBody>
      </p:sp>
    </p:spTree>
    <p:extLst>
      <p:ext uri="{BB962C8B-B14F-4D97-AF65-F5344CB8AC3E}">
        <p14:creationId xmlns:p14="http://schemas.microsoft.com/office/powerpoint/2010/main" val="1605597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22</a:t>
            </a:fld>
            <a:endParaRPr lang="en-US"/>
          </a:p>
        </p:txBody>
      </p:sp>
    </p:spTree>
    <p:extLst>
      <p:ext uri="{BB962C8B-B14F-4D97-AF65-F5344CB8AC3E}">
        <p14:creationId xmlns:p14="http://schemas.microsoft.com/office/powerpoint/2010/main" val="410118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3587" y="560541"/>
            <a:ext cx="10868415" cy="1698625"/>
          </a:xfrm>
        </p:spPr>
        <p:txBody>
          <a:bodyPr>
            <a:noAutofit/>
          </a:bodyPr>
          <a:lstStyle/>
          <a:p>
            <a:r>
              <a:rPr lang="en-US" sz="8000" dirty="0"/>
              <a:t>Twenty-Second Sunday </a:t>
            </a:r>
            <a:br>
              <a:rPr lang="en-US" sz="8000" dirty="0"/>
            </a:br>
            <a:r>
              <a:rPr lang="en-US" sz="8000" dirty="0"/>
              <a:t>after Pentecost</a:t>
            </a:r>
          </a:p>
        </p:txBody>
      </p:sp>
      <p:sp>
        <p:nvSpPr>
          <p:cNvPr id="3" name="Subtitle 2"/>
          <p:cNvSpPr>
            <a:spLocks noGrp="1"/>
          </p:cNvSpPr>
          <p:nvPr>
            <p:ph type="subTitle" idx="1"/>
          </p:nvPr>
        </p:nvSpPr>
        <p:spPr>
          <a:xfrm>
            <a:off x="2895600" y="37338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81200" y="5473006"/>
            <a:ext cx="8305800" cy="1384995"/>
          </a:xfrm>
          <a:prstGeom prst="rect">
            <a:avLst/>
          </a:prstGeom>
          <a:solidFill>
            <a:srgbClr val="654C3B">
              <a:alpha val="75000"/>
            </a:srgbClr>
          </a:solidFill>
        </p:spPr>
        <p:txBody>
          <a:bodyPr wrap="square">
            <a:spAutoFit/>
          </a:bodyPr>
          <a:lstStyle/>
          <a:p>
            <a:pPr algn="ctr"/>
            <a:r>
              <a:rPr lang="en-US" sz="2800" dirty="0"/>
              <a:t>Job 38:1-7, (34-41) and Psalm 104:1-9, 24, 35c</a:t>
            </a:r>
          </a:p>
          <a:p>
            <a:pPr algn="ctr"/>
            <a:r>
              <a:rPr lang="en-US" sz="2800" dirty="0"/>
              <a:t>Isaiah 53:4-12 and Psalm 91:9-16  •  Hebrews 5:1-10  Mark 10:35-45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But Jesus said to them, "You do not know what you are asking. Are you able to drink the cup that I drink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10:38a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Gethsemane Chapel  --  Coventry Cathedral, Coventry,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A3C5C29B-A970-4B19-B1BA-DF0CAF4248D5}"/>
              </a:ext>
            </a:extLst>
          </p:cNvPr>
          <p:cNvPicPr>
            <a:picLocks noChangeAspect="1"/>
          </p:cNvPicPr>
          <p:nvPr/>
        </p:nvPicPr>
        <p:blipFill>
          <a:blip r:embed="rId2"/>
          <a:stretch>
            <a:fillRect/>
          </a:stretch>
        </p:blipFill>
        <p:spPr>
          <a:xfrm>
            <a:off x="2209800" y="247650"/>
            <a:ext cx="7899400" cy="592455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524000"/>
            <a:ext cx="6781800" cy="2862322"/>
          </a:xfrm>
          <a:prstGeom prst="rect">
            <a:avLst/>
          </a:prstGeom>
        </p:spPr>
        <p:txBody>
          <a:bodyPr wrap="square">
            <a:spAutoFit/>
          </a:bodyPr>
          <a:lstStyle/>
          <a:p>
            <a:r>
              <a:rPr lang="en-US" sz="3600" dirty="0"/>
              <a:t>They replied, "We are able." Then Jesus said to them, "… to sit at my right hand … is not mine to grant, but it is for those for whom it has been prepared.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10:39a, 40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6367046"/>
            <a:ext cx="7924800" cy="307777"/>
          </a:xfrm>
          <a:prstGeom prst="rect">
            <a:avLst/>
          </a:prstGeom>
          <a:noFill/>
        </p:spPr>
        <p:txBody>
          <a:bodyPr wrap="square" rtlCol="0">
            <a:spAutoFit/>
          </a:bodyPr>
          <a:lstStyle/>
          <a:p>
            <a:pPr algn="ctr"/>
            <a:r>
              <a:rPr lang="en-US" sz="1400" dirty="0">
                <a:solidFill>
                  <a:schemeClr val="tx1">
                    <a:lumMod val="95000"/>
                  </a:schemeClr>
                </a:solidFill>
              </a:rPr>
              <a:t>Christ and the Samaritan Woman  --  JESUS MAFA, Cameroon</a:t>
            </a:r>
          </a:p>
        </p:txBody>
      </p:sp>
      <p:pic>
        <p:nvPicPr>
          <p:cNvPr id="5" name="Picture 4">
            <a:extLst>
              <a:ext uri="{FF2B5EF4-FFF2-40B4-BE49-F238E27FC236}">
                <a16:creationId xmlns:a16="http://schemas.microsoft.com/office/drawing/2014/main" id="{82D84E5F-B4FF-49F4-8F49-E59B29D33D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52401"/>
            <a:ext cx="9144000" cy="605908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7086600" cy="2308324"/>
          </a:xfrm>
          <a:prstGeom prst="rect">
            <a:avLst/>
          </a:prstGeom>
        </p:spPr>
        <p:txBody>
          <a:bodyPr wrap="square">
            <a:spAutoFit/>
          </a:bodyPr>
          <a:lstStyle/>
          <a:p>
            <a:r>
              <a:rPr lang="en-US" sz="3600" dirty="0"/>
              <a:t>Jesus … said to them, "You know …  the Gentiles … their rulers lord it over them, and their great ones are tyrants over them.</a:t>
            </a:r>
            <a:endParaRPr lang="en-US" sz="3600" dirty="0">
              <a:cs typeface="Arial" pitchFamily="34" charset="0"/>
            </a:endParaRPr>
          </a:p>
        </p:txBody>
      </p:sp>
      <p:sp>
        <p:nvSpPr>
          <p:cNvPr id="5" name="TextBox 4"/>
          <p:cNvSpPr txBox="1"/>
          <p:nvPr/>
        </p:nvSpPr>
        <p:spPr>
          <a:xfrm>
            <a:off x="57912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10:42ac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6900" y="6367046"/>
            <a:ext cx="8648700" cy="307777"/>
          </a:xfrm>
          <a:prstGeom prst="rect">
            <a:avLst/>
          </a:prstGeom>
          <a:noFill/>
        </p:spPr>
        <p:txBody>
          <a:bodyPr wrap="square" rtlCol="0">
            <a:spAutoFit/>
          </a:bodyPr>
          <a:lstStyle/>
          <a:p>
            <a:pPr algn="ctr"/>
            <a:r>
              <a:rPr lang="en-US" sz="1400" dirty="0">
                <a:solidFill>
                  <a:schemeClr val="tx1">
                    <a:lumMod val="95000"/>
                  </a:schemeClr>
                </a:solidFill>
              </a:rPr>
              <a:t>Caligula  --  Reconstruction with original color, Istanbul Archaeological Museum, Istanbul, Turkey</a:t>
            </a:r>
          </a:p>
        </p:txBody>
      </p:sp>
      <p:pic>
        <p:nvPicPr>
          <p:cNvPr id="3" name="Picture 2">
            <a:extLst>
              <a:ext uri="{FF2B5EF4-FFF2-40B4-BE49-F238E27FC236}">
                <a16:creationId xmlns:a16="http://schemas.microsoft.com/office/drawing/2014/main" id="{78D3944B-4CFA-4173-A67A-9350F6F4FA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0" y="152400"/>
            <a:ext cx="7391400" cy="5943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But it is not so among you; but whoever wishes to become great among you must be your servant,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10:43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Christ Washing the Disciples' Feet  --  John August Swanson, serigraph, 1999</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C3C17D3B-C60D-4509-9EB0-619EEF62A7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304800"/>
            <a:ext cx="7239000" cy="57912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646331"/>
          </a:xfrm>
          <a:prstGeom prst="rect">
            <a:avLst/>
          </a:prstGeom>
        </p:spPr>
        <p:txBody>
          <a:bodyPr wrap="square">
            <a:spAutoFit/>
          </a:bodyPr>
          <a:lstStyle/>
          <a:p>
            <a:r>
              <a:rPr lang="en-US" sz="3600" dirty="0"/>
              <a:t> </a:t>
            </a:r>
            <a:endParaRPr lang="en-US" sz="3600" dirty="0">
              <a:cs typeface="Arial" pitchFamily="34" charset="0"/>
            </a:endParaRPr>
          </a:p>
        </p:txBody>
      </p:sp>
      <p:sp>
        <p:nvSpPr>
          <p:cNvPr id="5" name="TextBox 4"/>
          <p:cNvSpPr txBox="1"/>
          <p:nvPr/>
        </p:nvSpPr>
        <p:spPr>
          <a:xfrm>
            <a:off x="1905000" y="5334001"/>
            <a:ext cx="1600200" cy="1169551"/>
          </a:xfrm>
          <a:prstGeom prst="rect">
            <a:avLst/>
          </a:prstGeom>
          <a:noFill/>
        </p:spPr>
        <p:txBody>
          <a:bodyPr wrap="square" rtlCol="0">
            <a:spAutoFit/>
          </a:bodyPr>
          <a:lstStyle/>
          <a:p>
            <a:pPr algn="ctr"/>
            <a:r>
              <a:rPr lang="en-US" sz="1400" dirty="0">
                <a:solidFill>
                  <a:schemeClr val="tx1">
                    <a:lumMod val="95000"/>
                  </a:schemeClr>
                </a:solidFill>
              </a:rPr>
              <a:t>Jesus Washes His Disciples' Feet</a:t>
            </a:r>
          </a:p>
          <a:p>
            <a:pPr algn="ctr"/>
            <a:endParaRPr lang="en-US" sz="1400" dirty="0">
              <a:solidFill>
                <a:schemeClr val="tx1">
                  <a:lumMod val="95000"/>
                </a:schemeClr>
              </a:solidFill>
            </a:endParaRPr>
          </a:p>
          <a:p>
            <a:pPr algn="ctr"/>
            <a:r>
              <a:rPr lang="en-US" sz="1400" dirty="0">
                <a:solidFill>
                  <a:schemeClr val="tx1">
                    <a:lumMod val="95000"/>
                  </a:schemeClr>
                </a:solidFill>
              </a:rPr>
              <a:t>Victoria Falls, Zambia</a:t>
            </a:r>
          </a:p>
        </p:txBody>
      </p:sp>
      <p:pic>
        <p:nvPicPr>
          <p:cNvPr id="3" name="Picture 2">
            <a:extLst>
              <a:ext uri="{FF2B5EF4-FFF2-40B4-BE49-F238E27FC236}">
                <a16:creationId xmlns:a16="http://schemas.microsoft.com/office/drawing/2014/main" id="{5D77AD11-84C2-4D9D-96E8-F929CC906A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0" y="368596"/>
            <a:ext cx="6858000" cy="6120809"/>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Christ Washing the Disciples' Feet  --  David Paynter, Trinity College Chapel, Kandy, Sri Lanka</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E8614D0B-5966-43FA-916B-981FF93FD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8434638" cy="61526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the LORD answered Job … </a:t>
            </a:r>
          </a:p>
          <a:p>
            <a:r>
              <a:rPr lang="en-US" sz="3600" dirty="0"/>
              <a:t>Who has the wisdom to number the clouds? Or who can tilt the </a:t>
            </a:r>
            <a:r>
              <a:rPr lang="en-US" sz="3600" dirty="0" err="1"/>
              <a:t>waterskins</a:t>
            </a:r>
            <a:r>
              <a:rPr lang="en-US" sz="3600" dirty="0"/>
              <a:t> of the heavens …</a:t>
            </a:r>
            <a:endParaRPr lang="en-US" sz="3600" dirty="0">
              <a:cs typeface="Arial" pitchFamily="34" charset="0"/>
            </a:endParaRPr>
          </a:p>
        </p:txBody>
      </p:sp>
      <p:sp>
        <p:nvSpPr>
          <p:cNvPr id="4" name="TextBox 3"/>
          <p:cNvSpPr txBox="1"/>
          <p:nvPr/>
        </p:nvSpPr>
        <p:spPr>
          <a:xfrm>
            <a:off x="6019800" y="4800601"/>
            <a:ext cx="3352800" cy="461665"/>
          </a:xfrm>
          <a:prstGeom prst="rect">
            <a:avLst/>
          </a:prstGeom>
          <a:noFill/>
        </p:spPr>
        <p:txBody>
          <a:bodyPr wrap="square" rtlCol="0">
            <a:spAutoFit/>
          </a:bodyPr>
          <a:lstStyle/>
          <a:p>
            <a:pPr algn="ctr"/>
            <a:r>
              <a:rPr lang="en-US" sz="2400" dirty="0">
                <a:solidFill>
                  <a:schemeClr val="tx1">
                    <a:lumMod val="95000"/>
                  </a:schemeClr>
                </a:solidFill>
              </a:rPr>
              <a:t>Job 38:1a, 37a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Christ Washes the Disciples' Feet  --  Ford </a:t>
            </a:r>
            <a:r>
              <a:rPr lang="en-US" sz="1400" dirty="0" err="1">
                <a:solidFill>
                  <a:schemeClr val="tx1">
                    <a:lumMod val="95000"/>
                  </a:schemeClr>
                </a:solidFill>
              </a:rPr>
              <a:t>Madox</a:t>
            </a:r>
            <a:r>
              <a:rPr lang="en-US" sz="1400" dirty="0">
                <a:solidFill>
                  <a:schemeClr val="tx1">
                    <a:lumMod val="95000"/>
                  </a:schemeClr>
                </a:solidFill>
              </a:rPr>
              <a:t> Brown, Tate Britain, London, England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AEFC8740-87DC-4BDD-9192-7440B32FF268}"/>
              </a:ext>
            </a:extLst>
          </p:cNvPr>
          <p:cNvPicPr>
            <a:picLocks noChangeAspect="1"/>
          </p:cNvPicPr>
          <p:nvPr/>
        </p:nvPicPr>
        <p:blipFill>
          <a:blip r:embed="rId2"/>
          <a:stretch>
            <a:fillRect/>
          </a:stretch>
        </p:blipFill>
        <p:spPr>
          <a:xfrm>
            <a:off x="2743200" y="251996"/>
            <a:ext cx="6825114" cy="5844004"/>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7315200" cy="1754326"/>
          </a:xfrm>
          <a:prstGeom prst="rect">
            <a:avLst/>
          </a:prstGeom>
        </p:spPr>
        <p:txBody>
          <a:bodyPr wrap="square">
            <a:spAutoFit/>
          </a:bodyPr>
          <a:lstStyle/>
          <a:p>
            <a:r>
              <a:rPr lang="en-US" sz="3600" dirty="0"/>
              <a:t>For the Son of Man came not to be served but to serve, and to give his life a ransom for many."</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10:45</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Crucifix  --  before 1810, </a:t>
            </a:r>
            <a:r>
              <a:rPr lang="en-US" sz="1400" dirty="0" err="1">
                <a:solidFill>
                  <a:schemeClr val="tx1">
                    <a:lumMod val="95000"/>
                  </a:schemeClr>
                </a:solidFill>
              </a:rPr>
              <a:t>Sanctuario</a:t>
            </a:r>
            <a:r>
              <a:rPr lang="en-US" sz="1400" dirty="0">
                <a:solidFill>
                  <a:schemeClr val="tx1">
                    <a:lumMod val="95000"/>
                  </a:schemeClr>
                </a:solidFill>
              </a:rPr>
              <a:t> de Chimayo, Chimayo, NM</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33A0418-FF34-4707-ABD4-BB8F4D676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38100"/>
            <a:ext cx="8382000" cy="62865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85800"/>
            <a:ext cx="8991600" cy="50292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https://commons.wikimedia.org/wiki/File:Claude_Monet_-_Rain,_%C3%89tretat_-_NG.M.00368_-_National_Museum_of_Art,_Architecture_and_Design.jpg</a:t>
            </a:r>
          </a:p>
          <a:p>
            <a:pPr>
              <a:buNone/>
            </a:pPr>
            <a:r>
              <a:rPr lang="en-US" sz="1400" dirty="0"/>
              <a:t>https://commons.wikimedia.org/wiki/File:Vincent_van_Gogh_-_The_sheep-shearer_(after_Millet)_-_Google_Art_Project.jpg</a:t>
            </a:r>
          </a:p>
          <a:p>
            <a:pPr>
              <a:buNone/>
            </a:pPr>
            <a:r>
              <a:rPr lang="en-US" sz="1400" dirty="0"/>
              <a:t>https://commons.wikimedia.org/wiki/File:John_C._Dollman_-_The_immigrants%27_ship_-_Google_Art_Project.jpg</a:t>
            </a:r>
          </a:p>
          <a:p>
            <a:pPr>
              <a:buNone/>
            </a:pPr>
            <a:r>
              <a:rPr lang="en-US" sz="1400" dirty="0"/>
              <a:t>http://diglib.library.vanderbilt.edu/act-imagelink.pl?RC=48282https://commons.wikimedia.org/wiki/File:Adam_de_Coster_-_The_Denial_of_Saint_Peter.jpg</a:t>
            </a:r>
          </a:p>
          <a:p>
            <a:pPr>
              <a:buNone/>
            </a:pPr>
            <a:r>
              <a:rPr lang="en-US" sz="1400" dirty="0"/>
              <a:t>http://www.flickr.com/photos/roel1943/6794790893</a:t>
            </a:r>
          </a:p>
          <a:p>
            <a:pPr>
              <a:buNone/>
            </a:pPr>
            <a:r>
              <a:rPr lang="en-US" sz="1400" dirty="0"/>
              <a:t>https://commons.wikimedia.org/wiki/File:Istanbul_-_Museo_archeologico_-_Mostra_sul_colore_nell%27antichit%C3%93_12_-_Foto_G._Dall%27Orto_28-5-2006.jpg</a:t>
            </a:r>
          </a:p>
          <a:p>
            <a:pPr>
              <a:buNone/>
            </a:pPr>
            <a:r>
              <a:rPr lang="en-US" sz="1400" dirty="0"/>
              <a:t>www.JohnAugustSwanson.com, Copyright 1999 by John August Swanson – with permission</a:t>
            </a:r>
          </a:p>
          <a:p>
            <a:pPr>
              <a:buNone/>
            </a:pPr>
            <a:r>
              <a:rPr lang="en-US" sz="1400" dirty="0"/>
              <a:t>http://www.flickr.com/photos/toddhiestand/2628057856/</a:t>
            </a:r>
          </a:p>
          <a:p>
            <a:pPr>
              <a:buNone/>
            </a:pPr>
            <a:r>
              <a:rPr lang="en-US" sz="1400" dirty="0"/>
              <a:t>https://commons.wikimedia.org/wiki/File:Trinity_College_Chapel_Mural_(2).jpg</a:t>
            </a:r>
          </a:p>
          <a:p>
            <a:pPr>
              <a:buNone/>
            </a:pPr>
            <a:r>
              <a:rPr lang="en-US" sz="1400" dirty="0"/>
              <a:t>https://www.flickr.com/photos/dora-alis/20804083349 - Dora </a:t>
            </a:r>
            <a:r>
              <a:rPr lang="en-US" sz="1400" dirty="0" err="1"/>
              <a:t>Alis</a:t>
            </a:r>
            <a:endParaRPr lang="en-US" sz="1400" dirty="0"/>
          </a:p>
          <a:p>
            <a:pPr>
              <a:buNone/>
            </a:pPr>
            <a:r>
              <a:rPr lang="en-US" sz="1400" dirty="0"/>
              <a:t>http://www.flickr.com/photos/santafesweets/2386475728/</a:t>
            </a:r>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0E9B9-3AD4-43D3-9DEC-CE5B2B2197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1"/>
            <a:ext cx="7620000" cy="6311266"/>
          </a:xfrm>
          <a:prstGeom prst="rect">
            <a:avLst/>
          </a:prstGeom>
        </p:spPr>
      </p:pic>
      <p:sp>
        <p:nvSpPr>
          <p:cNvPr id="3" name="TextBox 2">
            <a:extLst>
              <a:ext uri="{FF2B5EF4-FFF2-40B4-BE49-F238E27FC236}">
                <a16:creationId xmlns:a16="http://schemas.microsoft.com/office/drawing/2014/main" id="{DB99980F-897C-D179-6DA4-06942880676A}"/>
              </a:ext>
            </a:extLst>
          </p:cNvPr>
          <p:cNvSpPr txBox="1"/>
          <p:nvPr/>
        </p:nvSpPr>
        <p:spPr>
          <a:xfrm>
            <a:off x="4038600" y="6474023"/>
            <a:ext cx="7315200" cy="307777"/>
          </a:xfrm>
          <a:prstGeom prst="rect">
            <a:avLst/>
          </a:prstGeom>
          <a:noFill/>
        </p:spPr>
        <p:txBody>
          <a:bodyPr wrap="square" rtlCol="0">
            <a:spAutoFit/>
          </a:bodyPr>
          <a:lstStyle/>
          <a:p>
            <a:r>
              <a:rPr lang="en-US" sz="1400" dirty="0"/>
              <a:t>Rain, </a:t>
            </a:r>
            <a:r>
              <a:rPr lang="en-US" sz="1400" dirty="0" err="1"/>
              <a:t>Étretat</a:t>
            </a:r>
            <a:r>
              <a:rPr lang="en-US" sz="1400" dirty="0"/>
              <a:t>  --  Claude Monet, National Gallery, Oslo Norway</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010400" cy="2308324"/>
          </a:xfrm>
          <a:prstGeom prst="rect">
            <a:avLst/>
          </a:prstGeom>
        </p:spPr>
        <p:txBody>
          <a:bodyPr wrap="square">
            <a:spAutoFit/>
          </a:bodyPr>
          <a:lstStyle/>
          <a:p>
            <a:r>
              <a:rPr lang="en-US" sz="3600" dirty="0"/>
              <a:t>He was oppressed … yet he did not open his mouth; like a lamb that is led to the slaughter, and like a sheep that before its shearers is silent,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53:7ac</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0"/>
            <a:ext cx="3098260" cy="1169551"/>
          </a:xfrm>
          <a:prstGeom prst="rect">
            <a:avLst/>
          </a:prstGeom>
          <a:noFill/>
        </p:spPr>
        <p:txBody>
          <a:bodyPr wrap="square" rtlCol="0">
            <a:spAutoFit/>
          </a:bodyPr>
          <a:lstStyle/>
          <a:p>
            <a:pPr algn="ctr"/>
            <a:r>
              <a:rPr lang="en-US" sz="1400" dirty="0">
                <a:solidFill>
                  <a:schemeClr val="tx1">
                    <a:lumMod val="95000"/>
                  </a:schemeClr>
                </a:solidFill>
              </a:rPr>
              <a:t>The Sheep-Shearer</a:t>
            </a:r>
          </a:p>
          <a:p>
            <a:pPr algn="ctr"/>
            <a:endParaRPr lang="en-US" sz="1400" dirty="0">
              <a:solidFill>
                <a:schemeClr val="tx1">
                  <a:lumMod val="95000"/>
                </a:schemeClr>
              </a:solidFill>
            </a:endParaRPr>
          </a:p>
          <a:p>
            <a:pPr algn="ctr"/>
            <a:r>
              <a:rPr lang="en-US" sz="1400" dirty="0">
                <a:solidFill>
                  <a:schemeClr val="tx1">
                    <a:lumMod val="95000"/>
                  </a:schemeClr>
                </a:solidFill>
              </a:rPr>
              <a:t>Vincent van Gogh</a:t>
            </a:r>
          </a:p>
          <a:p>
            <a:pPr algn="ctr"/>
            <a:r>
              <a:rPr lang="en-US" sz="1400" dirty="0">
                <a:solidFill>
                  <a:schemeClr val="tx1">
                    <a:lumMod val="95000"/>
                  </a:schemeClr>
                </a:solidFill>
              </a:rPr>
              <a:t>Van Gogh Museum</a:t>
            </a:r>
          </a:p>
          <a:p>
            <a:pPr algn="ctr"/>
            <a:r>
              <a:rPr lang="en-US" sz="1400" dirty="0">
                <a:solidFill>
                  <a:schemeClr val="tx1">
                    <a:lumMod val="95000"/>
                  </a:schemeClr>
                </a:solidFill>
              </a:rPr>
              <a:t>Amsterdam, Netherlands</a:t>
            </a:r>
          </a:p>
        </p:txBody>
      </p:sp>
      <p:pic>
        <p:nvPicPr>
          <p:cNvPr id="2" name="Picture 1">
            <a:extLst>
              <a:ext uri="{FF2B5EF4-FFF2-40B4-BE49-F238E27FC236}">
                <a16:creationId xmlns:a16="http://schemas.microsoft.com/office/drawing/2014/main" id="{529631DB-1896-4517-BC27-AD01970D42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44680" y="0"/>
            <a:ext cx="488511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1" y="2057400"/>
            <a:ext cx="6881191" cy="1754326"/>
          </a:xfrm>
          <a:prstGeom prst="rect">
            <a:avLst/>
          </a:prstGeom>
        </p:spPr>
        <p:txBody>
          <a:bodyPr wrap="square">
            <a:spAutoFit/>
          </a:bodyPr>
          <a:lstStyle/>
          <a:p>
            <a:r>
              <a:rPr lang="en-US" sz="3600" dirty="0"/>
              <a:t>When they call to me, </a:t>
            </a:r>
          </a:p>
          <a:p>
            <a:r>
              <a:rPr lang="en-US" sz="3600" dirty="0"/>
              <a:t>I will answer them; </a:t>
            </a:r>
          </a:p>
          <a:p>
            <a:r>
              <a:rPr lang="en-US" sz="3600" dirty="0"/>
              <a:t>I will be with them in trouble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91:15a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The Immigrant's Ship  --  John C. </a:t>
            </a:r>
            <a:r>
              <a:rPr lang="en-US" sz="1400" dirty="0" err="1">
                <a:solidFill>
                  <a:schemeClr val="tx1">
                    <a:lumMod val="95000"/>
                  </a:schemeClr>
                </a:solidFill>
              </a:rPr>
              <a:t>Dollman</a:t>
            </a:r>
            <a:r>
              <a:rPr lang="en-US" sz="1400" dirty="0">
                <a:solidFill>
                  <a:schemeClr val="tx1">
                    <a:lumMod val="95000"/>
                  </a:schemeClr>
                </a:solidFill>
              </a:rPr>
              <a:t>, Art Gallery of South Australia,  Adelaide, Australia</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6ECC2625-73A9-4BA0-A711-AA099DC8C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28179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He is able to deal gently with the ignorant and wayward, since he himself is subject to weakness;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Hebrews 5:2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443246"/>
            <a:ext cx="8229600" cy="307777"/>
          </a:xfrm>
          <a:prstGeom prst="rect">
            <a:avLst/>
          </a:prstGeom>
          <a:noFill/>
        </p:spPr>
        <p:txBody>
          <a:bodyPr wrap="square" rtlCol="0">
            <a:spAutoFit/>
          </a:bodyPr>
          <a:lstStyle/>
          <a:p>
            <a:pPr algn="ctr"/>
            <a:r>
              <a:rPr lang="en-US" sz="1400" dirty="0">
                <a:solidFill>
                  <a:schemeClr val="tx1">
                    <a:lumMod val="95000"/>
                  </a:schemeClr>
                </a:solidFill>
              </a:rPr>
              <a:t>Peter's Denial  --  Adam de </a:t>
            </a:r>
            <a:r>
              <a:rPr lang="en-US" sz="1400" dirty="0" err="1">
                <a:solidFill>
                  <a:schemeClr val="tx1">
                    <a:lumMod val="95000"/>
                  </a:schemeClr>
                </a:solidFill>
              </a:rPr>
              <a:t>Coster</a:t>
            </a:r>
            <a:endParaRPr lang="en-US" sz="1600" dirty="0">
              <a:solidFill>
                <a:schemeClr val="tx1">
                  <a:lumMod val="95000"/>
                </a:schemeClr>
              </a:solidFill>
            </a:endParaRPr>
          </a:p>
        </p:txBody>
      </p:sp>
      <p:pic>
        <p:nvPicPr>
          <p:cNvPr id="9" name="Picture 8">
            <a:extLst>
              <a:ext uri="{FF2B5EF4-FFF2-40B4-BE49-F238E27FC236}">
                <a16:creationId xmlns:a16="http://schemas.microsoft.com/office/drawing/2014/main" id="{C55249B7-6F0C-44BA-A0AE-679F462DE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52401"/>
            <a:ext cx="8791060" cy="6192203"/>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2781</TotalTime>
  <Words>809</Words>
  <Application>Microsoft Office PowerPoint</Application>
  <PresentationFormat>Widescreen</PresentationFormat>
  <Paragraphs>61</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First Sunday after Christmas Day Year A</vt:lpstr>
      <vt:lpstr>Twenty-Second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144</cp:revision>
  <dcterms:created xsi:type="dcterms:W3CDTF">2016-08-31T16:46:43Z</dcterms:created>
  <dcterms:modified xsi:type="dcterms:W3CDTF">2023-10-12T16:46:43Z</dcterms:modified>
</cp:coreProperties>
</file>