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6"/>
  </p:notesMasterIdLst>
  <p:sldIdLst>
    <p:sldId id="256" r:id="rId2"/>
    <p:sldId id="282" r:id="rId3"/>
    <p:sldId id="382" r:id="rId4"/>
    <p:sldId id="383" r:id="rId5"/>
    <p:sldId id="384" r:id="rId6"/>
    <p:sldId id="385" r:id="rId7"/>
    <p:sldId id="408" r:id="rId8"/>
    <p:sldId id="387" r:id="rId9"/>
    <p:sldId id="386" r:id="rId10"/>
    <p:sldId id="409" r:id="rId11"/>
    <p:sldId id="396" r:id="rId12"/>
    <p:sldId id="391" r:id="rId13"/>
    <p:sldId id="392" r:id="rId14"/>
    <p:sldId id="395" r:id="rId15"/>
    <p:sldId id="398" r:id="rId16"/>
    <p:sldId id="397" r:id="rId17"/>
    <p:sldId id="412" r:id="rId18"/>
    <p:sldId id="399" r:id="rId19"/>
    <p:sldId id="400" r:id="rId20"/>
    <p:sldId id="401" r:id="rId21"/>
    <p:sldId id="402" r:id="rId22"/>
    <p:sldId id="410" r:id="rId23"/>
    <p:sldId id="411" r:id="rId24"/>
    <p:sldId id="2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664F"/>
    <a:srgbClr val="B8B2A2"/>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ED0C93-F217-429F-BD15-ADD74B560B62}" v="11" dt="2023-10-12T16:43:50.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778" y="43"/>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496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Lew" clId="Web-{19ED0C93-F217-429F-BD15-ADD74B560B62}"/>
    <pc:docChg chg="modSld">
      <pc:chgData name="Charlotte Lew" userId="" providerId="" clId="Web-{19ED0C93-F217-429F-BD15-ADD74B560B62}" dt="2023-10-12T16:43:46.449" v="8" actId="20577"/>
      <pc:docMkLst>
        <pc:docMk/>
      </pc:docMkLst>
      <pc:sldChg chg="modSp">
        <pc:chgData name="Charlotte Lew" userId="" providerId="" clId="Web-{19ED0C93-F217-429F-BD15-ADD74B560B62}" dt="2023-10-12T16:43:46.449" v="8" actId="20577"/>
        <pc:sldMkLst>
          <pc:docMk/>
          <pc:sldMk cId="0" sldId="256"/>
        </pc:sldMkLst>
        <pc:spChg chg="mod">
          <ac:chgData name="Charlotte Lew" userId="" providerId="" clId="Web-{19ED0C93-F217-429F-BD15-ADD74B560B62}" dt="2023-10-12T16:43:46.449" v="8" actId="20577"/>
          <ac:spMkLst>
            <pc:docMk/>
            <pc:sldMk cId="0" sldId="25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10/12/2023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21417-9C38-480C-A012-705512C668E9}" type="slidenum">
              <a:rPr lang="en-US" smtClean="0"/>
              <a:pPr/>
              <a:t>11</a:t>
            </a:fld>
            <a:endParaRPr lang="en-US"/>
          </a:p>
        </p:txBody>
      </p:sp>
    </p:spTree>
    <p:extLst>
      <p:ext uri="{BB962C8B-B14F-4D97-AF65-F5344CB8AC3E}">
        <p14:creationId xmlns:p14="http://schemas.microsoft.com/office/powerpoint/2010/main" val="2647433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10/12/2023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12192000" cy="1698625"/>
          </a:xfrm>
        </p:spPr>
        <p:txBody>
          <a:bodyPr>
            <a:noAutofit/>
          </a:bodyPr>
          <a:lstStyle/>
          <a:p>
            <a:r>
              <a:rPr lang="en-US" sz="6600" dirty="0"/>
              <a:t>Twenty-First Sunday </a:t>
            </a:r>
            <a:br>
              <a:rPr lang="en-US" sz="6600" dirty="0"/>
            </a:br>
            <a:r>
              <a:rPr lang="en-US" sz="6600" dirty="0"/>
              <a:t>after Pentecost</a:t>
            </a:r>
          </a:p>
        </p:txBody>
      </p:sp>
      <p:sp>
        <p:nvSpPr>
          <p:cNvPr id="3" name="Subtitle 2"/>
          <p:cNvSpPr>
            <a:spLocks noGrp="1"/>
          </p:cNvSpPr>
          <p:nvPr>
            <p:ph type="subTitle" idx="1"/>
          </p:nvPr>
        </p:nvSpPr>
        <p:spPr>
          <a:xfrm>
            <a:off x="5943600" y="3474720"/>
            <a:ext cx="6400800" cy="838200"/>
          </a:xfrm>
        </p:spPr>
        <p:txBody>
          <a:bodyPr>
            <a:normAutofit lnSpcReduction="10000"/>
          </a:bodyPr>
          <a:lstStyle/>
          <a:p>
            <a:r>
              <a:rPr lang="en-US" sz="5400" i="1" dirty="0">
                <a:solidFill>
                  <a:schemeClr val="tx1"/>
                </a:solidFill>
              </a:rPr>
              <a:t>Year B</a:t>
            </a:r>
          </a:p>
        </p:txBody>
      </p:sp>
      <p:sp>
        <p:nvSpPr>
          <p:cNvPr id="4" name="Rectangle 3"/>
          <p:cNvSpPr/>
          <p:nvPr/>
        </p:nvSpPr>
        <p:spPr>
          <a:xfrm>
            <a:off x="2895600" y="5479933"/>
            <a:ext cx="6400800" cy="1384995"/>
          </a:xfrm>
          <a:prstGeom prst="rect">
            <a:avLst/>
          </a:prstGeom>
          <a:solidFill>
            <a:srgbClr val="8C664F">
              <a:alpha val="80000"/>
            </a:srgbClr>
          </a:solidFill>
        </p:spPr>
        <p:txBody>
          <a:bodyPr wrap="square">
            <a:spAutoFit/>
          </a:bodyPr>
          <a:lstStyle/>
          <a:p>
            <a:pPr algn="ctr"/>
            <a:r>
              <a:rPr lang="en-US" sz="2800" dirty="0"/>
              <a:t>Job 23:1-9, 16-17 and Psalm 22:1-15</a:t>
            </a:r>
          </a:p>
          <a:p>
            <a:pPr algn="ctr"/>
            <a:r>
              <a:rPr lang="en-US" sz="2800" dirty="0"/>
              <a:t> Amos 5:6-7, 10-15 and Psalm 90:12-17</a:t>
            </a:r>
          </a:p>
          <a:p>
            <a:pPr algn="ctr"/>
            <a:r>
              <a:rPr lang="en-US" sz="2800" dirty="0"/>
              <a:t> Hebrews 4:12-16  •  Mark 10:17-31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752600"/>
            <a:ext cx="6934200" cy="2308324"/>
          </a:xfrm>
          <a:prstGeom prst="rect">
            <a:avLst/>
          </a:prstGeom>
        </p:spPr>
        <p:txBody>
          <a:bodyPr wrap="square">
            <a:spAutoFit/>
          </a:bodyPr>
          <a:lstStyle/>
          <a:p>
            <a:r>
              <a:rPr lang="en-US" sz="3600" dirty="0"/>
              <a:t>As he was setting out on a journey, a man ran up and knelt before him, and asked him, "Good Teacher, what must I do to inherit eternal life?"</a:t>
            </a:r>
            <a:endParaRPr lang="en-US" sz="3600" dirty="0">
              <a:cs typeface="Arial" pitchFamily="34" charset="0"/>
            </a:endParaRPr>
          </a:p>
        </p:txBody>
      </p:sp>
      <p:sp>
        <p:nvSpPr>
          <p:cNvPr id="5" name="TextBox 4"/>
          <p:cNvSpPr txBox="1"/>
          <p:nvPr/>
        </p:nvSpPr>
        <p:spPr>
          <a:xfrm>
            <a:off x="57912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Mark 10:17</a:t>
            </a:r>
          </a:p>
        </p:txBody>
      </p:sp>
    </p:spTree>
    <p:extLst>
      <p:ext uri="{BB962C8B-B14F-4D97-AF65-F5344CB8AC3E}">
        <p14:creationId xmlns:p14="http://schemas.microsoft.com/office/powerpoint/2010/main" val="2368290017"/>
      </p:ext>
    </p:extLst>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443246"/>
            <a:ext cx="8763000" cy="307777"/>
          </a:xfrm>
          <a:prstGeom prst="rect">
            <a:avLst/>
          </a:prstGeom>
          <a:noFill/>
        </p:spPr>
        <p:txBody>
          <a:bodyPr wrap="square" rtlCol="0">
            <a:spAutoFit/>
          </a:bodyPr>
          <a:lstStyle/>
          <a:p>
            <a:pPr algn="ctr"/>
            <a:r>
              <a:rPr lang="en-US" sz="1400" dirty="0">
                <a:solidFill>
                  <a:schemeClr val="tx1">
                    <a:lumMod val="95000"/>
                  </a:schemeClr>
                </a:solidFill>
              </a:rPr>
              <a:t>Christ and the Rich Young Ruler  --  Heinrich </a:t>
            </a:r>
            <a:r>
              <a:rPr lang="en-US" sz="1400" dirty="0" err="1">
                <a:solidFill>
                  <a:schemeClr val="tx1">
                    <a:lumMod val="95000"/>
                  </a:schemeClr>
                </a:solidFill>
              </a:rPr>
              <a:t>Hofman</a:t>
            </a:r>
            <a:r>
              <a:rPr lang="en-US" sz="1400" dirty="0">
                <a:solidFill>
                  <a:schemeClr val="tx1">
                    <a:lumMod val="95000"/>
                  </a:schemeClr>
                </a:solidFill>
              </a:rPr>
              <a:t>, Riverside Church, New York, NY</a:t>
            </a:r>
            <a:endParaRPr lang="en-US" sz="1600" dirty="0">
              <a:solidFill>
                <a:schemeClr val="tx1">
                  <a:lumMod val="95000"/>
                </a:schemeClr>
              </a:solidFill>
            </a:endParaRPr>
          </a:p>
        </p:txBody>
      </p:sp>
      <p:pic>
        <p:nvPicPr>
          <p:cNvPr id="2" name="Picture 1">
            <a:extLst>
              <a:ext uri="{FF2B5EF4-FFF2-40B4-BE49-F238E27FC236}">
                <a16:creationId xmlns:a16="http://schemas.microsoft.com/office/drawing/2014/main" id="{67328206-81B9-423A-B7CA-01CFA5F844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09801" y="55186"/>
            <a:ext cx="7772401" cy="6269414"/>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1791740"/>
            <a:ext cx="6934200" cy="2862322"/>
          </a:xfrm>
          <a:prstGeom prst="rect">
            <a:avLst/>
          </a:prstGeom>
        </p:spPr>
        <p:txBody>
          <a:bodyPr wrap="square">
            <a:spAutoFit/>
          </a:bodyPr>
          <a:lstStyle/>
          <a:p>
            <a:r>
              <a:rPr lang="en-US" sz="3600" dirty="0"/>
              <a:t>Jesus said to him, "You know the commandments … " </a:t>
            </a:r>
          </a:p>
          <a:p>
            <a:r>
              <a:rPr lang="en-US" sz="3600" dirty="0"/>
              <a:t>He said to him, "Teacher, I have kept all these since my youth."</a:t>
            </a:r>
          </a:p>
          <a:p>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Mark 10:18a, 19a, 20</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172200"/>
            <a:ext cx="8763000" cy="307777"/>
          </a:xfrm>
          <a:prstGeom prst="rect">
            <a:avLst/>
          </a:prstGeom>
          <a:noFill/>
        </p:spPr>
        <p:txBody>
          <a:bodyPr wrap="square" rtlCol="0">
            <a:spAutoFit/>
          </a:bodyPr>
          <a:lstStyle/>
          <a:p>
            <a:pPr algn="ctr"/>
            <a:r>
              <a:rPr lang="en-US" sz="1400" dirty="0">
                <a:solidFill>
                  <a:schemeClr val="tx1">
                    <a:lumMod val="95000"/>
                  </a:schemeClr>
                </a:solidFill>
              </a:rPr>
              <a:t>Jesus and the Rich Young Ruler  -- Chinese illustration</a:t>
            </a:r>
            <a:endParaRPr lang="en-US" sz="1600" dirty="0">
              <a:solidFill>
                <a:schemeClr val="tx1">
                  <a:lumMod val="95000"/>
                </a:schemeClr>
              </a:solidFill>
            </a:endParaRPr>
          </a:p>
        </p:txBody>
      </p:sp>
      <p:pic>
        <p:nvPicPr>
          <p:cNvPr id="3" name="Picture 2">
            <a:extLst>
              <a:ext uri="{FF2B5EF4-FFF2-40B4-BE49-F238E27FC236}">
                <a16:creationId xmlns:a16="http://schemas.microsoft.com/office/drawing/2014/main" id="{F49AA57A-F26F-4043-A2F2-28DAA1F7D3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56322" y="476709"/>
            <a:ext cx="3920878" cy="5238292"/>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4818" y="2035076"/>
            <a:ext cx="7086600" cy="2308324"/>
          </a:xfrm>
          <a:prstGeom prst="rect">
            <a:avLst/>
          </a:prstGeom>
        </p:spPr>
        <p:txBody>
          <a:bodyPr wrap="square">
            <a:spAutoFit/>
          </a:bodyPr>
          <a:lstStyle/>
          <a:p>
            <a:r>
              <a:rPr lang="en-US" sz="3600" dirty="0"/>
              <a:t>Jesus, looking at him, loved him and said, "You lack one thing; go, sell what you own, and give the money to the poor …"</a:t>
            </a:r>
            <a:endParaRPr lang="en-US" sz="3600" dirty="0">
              <a:cs typeface="Arial" pitchFamily="34" charset="0"/>
            </a:endParaRPr>
          </a:p>
        </p:txBody>
      </p:sp>
      <p:sp>
        <p:nvSpPr>
          <p:cNvPr id="5" name="TextBox 4"/>
          <p:cNvSpPr txBox="1"/>
          <p:nvPr/>
        </p:nvSpPr>
        <p:spPr>
          <a:xfrm>
            <a:off x="58674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Mark 10:21a</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443246"/>
            <a:ext cx="8763000" cy="307777"/>
          </a:xfrm>
          <a:prstGeom prst="rect">
            <a:avLst/>
          </a:prstGeom>
          <a:noFill/>
        </p:spPr>
        <p:txBody>
          <a:bodyPr wrap="square" rtlCol="0">
            <a:spAutoFit/>
          </a:bodyPr>
          <a:lstStyle/>
          <a:p>
            <a:pPr algn="ctr"/>
            <a:r>
              <a:rPr lang="en-US" sz="1400" dirty="0">
                <a:solidFill>
                  <a:schemeClr val="tx1">
                    <a:lumMod val="95000"/>
                  </a:schemeClr>
                </a:solidFill>
              </a:rPr>
              <a:t>The Rich Young Man Went Away Sorrowful  --  James Tissot, Brooklyn Museum, New York, NY</a:t>
            </a:r>
            <a:endParaRPr lang="en-US" sz="1600" dirty="0">
              <a:solidFill>
                <a:schemeClr val="tx1">
                  <a:lumMod val="95000"/>
                </a:schemeClr>
              </a:solidFill>
            </a:endParaRPr>
          </a:p>
        </p:txBody>
      </p:sp>
      <p:pic>
        <p:nvPicPr>
          <p:cNvPr id="3" name="Picture 2">
            <a:extLst>
              <a:ext uri="{FF2B5EF4-FFF2-40B4-BE49-F238E27FC236}">
                <a16:creationId xmlns:a16="http://schemas.microsoft.com/office/drawing/2014/main" id="{B967913F-6329-4B9A-9799-5D097730160E}"/>
              </a:ext>
            </a:extLst>
          </p:cNvPr>
          <p:cNvPicPr>
            <a:picLocks noChangeAspect="1"/>
          </p:cNvPicPr>
          <p:nvPr/>
        </p:nvPicPr>
        <p:blipFill>
          <a:blip r:embed="rId2"/>
          <a:stretch>
            <a:fillRect/>
          </a:stretch>
        </p:blipFill>
        <p:spPr>
          <a:xfrm>
            <a:off x="1524001" y="1"/>
            <a:ext cx="9144000" cy="6274271"/>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057400"/>
            <a:ext cx="6705600" cy="1754326"/>
          </a:xfrm>
          <a:prstGeom prst="rect">
            <a:avLst/>
          </a:prstGeom>
        </p:spPr>
        <p:txBody>
          <a:bodyPr wrap="square">
            <a:spAutoFit/>
          </a:bodyPr>
          <a:lstStyle/>
          <a:p>
            <a:r>
              <a:rPr lang="en-US" sz="3600" dirty="0"/>
              <a:t>When he heard this, he was shocked and went away grieving, for he had many possessions.</a:t>
            </a: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Mark 10:22</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096000"/>
            <a:ext cx="8763000" cy="307777"/>
          </a:xfrm>
          <a:prstGeom prst="rect">
            <a:avLst/>
          </a:prstGeom>
          <a:noFill/>
        </p:spPr>
        <p:txBody>
          <a:bodyPr wrap="square" rtlCol="0">
            <a:spAutoFit/>
          </a:bodyPr>
          <a:lstStyle/>
          <a:p>
            <a:pPr algn="ctr"/>
            <a:r>
              <a:rPr lang="en-US" sz="1400" dirty="0">
                <a:solidFill>
                  <a:schemeClr val="tx1">
                    <a:lumMod val="95000"/>
                  </a:schemeClr>
                </a:solidFill>
              </a:rPr>
              <a:t>"For He Had Great Possessions"  --  George Watts, Tate Britain, London, England</a:t>
            </a:r>
            <a:endParaRPr lang="en-US" sz="1600" dirty="0">
              <a:solidFill>
                <a:schemeClr val="tx1">
                  <a:lumMod val="95000"/>
                </a:schemeClr>
              </a:solidFill>
            </a:endParaRPr>
          </a:p>
        </p:txBody>
      </p:sp>
      <p:pic>
        <p:nvPicPr>
          <p:cNvPr id="5" name="Picture 4">
            <a:extLst>
              <a:ext uri="{FF2B5EF4-FFF2-40B4-BE49-F238E27FC236}">
                <a16:creationId xmlns:a16="http://schemas.microsoft.com/office/drawing/2014/main" id="{3D4F100E-5625-48D8-AE6C-40F675748F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0" y="533400"/>
            <a:ext cx="6705600" cy="5029200"/>
          </a:xfrm>
          <a:prstGeom prst="rect">
            <a:avLst/>
          </a:prstGeom>
        </p:spPr>
      </p:pic>
    </p:spTree>
    <p:extLst>
      <p:ext uri="{BB962C8B-B14F-4D97-AF65-F5344CB8AC3E}">
        <p14:creationId xmlns:p14="http://schemas.microsoft.com/office/powerpoint/2010/main" val="4233125630"/>
      </p:ext>
    </p:extLst>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789837"/>
            <a:ext cx="7315200" cy="1754326"/>
          </a:xfrm>
          <a:prstGeom prst="rect">
            <a:avLst/>
          </a:prstGeom>
        </p:spPr>
        <p:txBody>
          <a:bodyPr wrap="square">
            <a:spAutoFit/>
          </a:bodyPr>
          <a:lstStyle/>
          <a:p>
            <a:r>
              <a:rPr lang="en-US" sz="3600" dirty="0"/>
              <a:t>And the disciples were perplexed at these word … and said to one another, "Then who can be saved?"</a:t>
            </a:r>
            <a:endParaRPr lang="en-US" sz="3600" dirty="0">
              <a:cs typeface="Arial" pitchFamily="34" charset="0"/>
            </a:endParaRPr>
          </a:p>
        </p:txBody>
      </p:sp>
      <p:sp>
        <p:nvSpPr>
          <p:cNvPr id="5" name="TextBox 4"/>
          <p:cNvSpPr txBox="1"/>
          <p:nvPr/>
        </p:nvSpPr>
        <p:spPr>
          <a:xfrm>
            <a:off x="5715000" y="4191001"/>
            <a:ext cx="3352800" cy="461665"/>
          </a:xfrm>
          <a:prstGeom prst="rect">
            <a:avLst/>
          </a:prstGeom>
          <a:noFill/>
        </p:spPr>
        <p:txBody>
          <a:bodyPr wrap="square" rtlCol="0">
            <a:spAutoFit/>
          </a:bodyPr>
          <a:lstStyle/>
          <a:p>
            <a:pPr algn="ctr"/>
            <a:r>
              <a:rPr lang="en-US" sz="2400" dirty="0">
                <a:solidFill>
                  <a:schemeClr val="tx1">
                    <a:lumMod val="95000"/>
                  </a:schemeClr>
                </a:solidFill>
              </a:rPr>
              <a:t>Mark 10:24a, 26b</a:t>
            </a:r>
          </a:p>
        </p:txBody>
      </p:sp>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6324600"/>
            <a:ext cx="8763000" cy="307777"/>
          </a:xfrm>
          <a:prstGeom prst="rect">
            <a:avLst/>
          </a:prstGeom>
          <a:noFill/>
        </p:spPr>
        <p:txBody>
          <a:bodyPr wrap="square" rtlCol="0">
            <a:spAutoFit/>
          </a:bodyPr>
          <a:lstStyle/>
          <a:p>
            <a:pPr algn="ctr"/>
            <a:r>
              <a:rPr lang="en-US" sz="1400" dirty="0">
                <a:solidFill>
                  <a:schemeClr val="tx1">
                    <a:lumMod val="95000"/>
                  </a:schemeClr>
                </a:solidFill>
              </a:rPr>
              <a:t>Brown Earth Presbyterian Church  --  Grant County, South Dakota</a:t>
            </a:r>
            <a:endParaRPr lang="en-US" sz="1600" dirty="0">
              <a:solidFill>
                <a:schemeClr val="tx1">
                  <a:lumMod val="95000"/>
                </a:schemeClr>
              </a:solidFill>
            </a:endParaRPr>
          </a:p>
        </p:txBody>
      </p:sp>
      <p:pic>
        <p:nvPicPr>
          <p:cNvPr id="2" name="Picture 1">
            <a:extLst>
              <a:ext uri="{FF2B5EF4-FFF2-40B4-BE49-F238E27FC236}">
                <a16:creationId xmlns:a16="http://schemas.microsoft.com/office/drawing/2014/main" id="{83BBE0FF-ACD2-44A6-AD56-66FA16D4946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00200" y="228600"/>
            <a:ext cx="9144000" cy="5791200"/>
          </a:xfrm>
          <a:prstGeom prst="rect">
            <a:avLst/>
          </a:prstGeom>
        </p:spPr>
      </p:pic>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308324"/>
          </a:xfrm>
          <a:prstGeom prst="rect">
            <a:avLst/>
          </a:prstGeom>
        </p:spPr>
        <p:txBody>
          <a:bodyPr wrap="square">
            <a:spAutoFit/>
          </a:bodyPr>
          <a:lstStyle/>
          <a:p>
            <a:r>
              <a:rPr lang="en-US" sz="3600" dirty="0"/>
              <a:t>Then Job answered … If only I could vanish in darkness, and thick darkness would cover my face! </a:t>
            </a:r>
          </a:p>
          <a:p>
            <a:endParaRPr lang="en-US" sz="3600" dirty="0">
              <a:cs typeface="Arial" pitchFamily="34" charset="0"/>
            </a:endParaRPr>
          </a:p>
        </p:txBody>
      </p:sp>
      <p:sp>
        <p:nvSpPr>
          <p:cNvPr id="4" name="TextBox 3"/>
          <p:cNvSpPr txBox="1"/>
          <p:nvPr/>
        </p:nvSpPr>
        <p:spPr>
          <a:xfrm>
            <a:off x="5943600" y="4419601"/>
            <a:ext cx="3352800" cy="461665"/>
          </a:xfrm>
          <a:prstGeom prst="rect">
            <a:avLst/>
          </a:prstGeom>
          <a:noFill/>
        </p:spPr>
        <p:txBody>
          <a:bodyPr wrap="square" rtlCol="0">
            <a:spAutoFit/>
          </a:bodyPr>
          <a:lstStyle/>
          <a:p>
            <a:pPr algn="ctr"/>
            <a:r>
              <a:rPr lang="en-US" sz="2400" dirty="0">
                <a:solidFill>
                  <a:schemeClr val="tx1">
                    <a:lumMod val="95000"/>
                  </a:schemeClr>
                </a:solidFill>
              </a:rPr>
              <a:t>Job 23:1a, 17</a:t>
            </a: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168769"/>
            <a:ext cx="7010400" cy="1754326"/>
          </a:xfrm>
          <a:prstGeom prst="rect">
            <a:avLst/>
          </a:prstGeom>
        </p:spPr>
        <p:txBody>
          <a:bodyPr wrap="square">
            <a:spAutoFit/>
          </a:bodyPr>
          <a:lstStyle/>
          <a:p>
            <a:r>
              <a:rPr lang="en-US" sz="3600" dirty="0"/>
              <a:t>Jesus looked at them and said, "For mortals it is impossible, but not for God; for God all things are possible." </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Mark 10:27</a:t>
            </a:r>
          </a:p>
        </p:txBody>
      </p:sp>
    </p:spTree>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07777"/>
          </a:xfrm>
          <a:prstGeom prst="rect">
            <a:avLst/>
          </a:prstGeom>
          <a:noFill/>
        </p:spPr>
        <p:txBody>
          <a:bodyPr wrap="square" rtlCol="0">
            <a:spAutoFit/>
          </a:bodyPr>
          <a:lstStyle/>
          <a:p>
            <a:pPr algn="ctr"/>
            <a:r>
              <a:rPr lang="en-US" sz="1400" dirty="0">
                <a:solidFill>
                  <a:schemeClr val="tx1">
                    <a:lumMod val="95000"/>
                  </a:schemeClr>
                </a:solidFill>
              </a:rPr>
              <a:t>Hand of God with Loaves and Fish  --  United Reformed Church, Brighton, England</a:t>
            </a:r>
            <a:endParaRPr lang="en-US" sz="1600" dirty="0">
              <a:solidFill>
                <a:schemeClr val="tx1">
                  <a:lumMod val="95000"/>
                </a:schemeClr>
              </a:solidFill>
            </a:endParaRPr>
          </a:p>
        </p:txBody>
      </p:sp>
      <p:pic>
        <p:nvPicPr>
          <p:cNvPr id="3" name="Picture 2">
            <a:extLst>
              <a:ext uri="{FF2B5EF4-FFF2-40B4-BE49-F238E27FC236}">
                <a16:creationId xmlns:a16="http://schemas.microsoft.com/office/drawing/2014/main" id="{763ED980-F2D3-41EF-BCB8-48BB178DB404}"/>
              </a:ext>
            </a:extLst>
          </p:cNvPr>
          <p:cNvPicPr>
            <a:picLocks noChangeAspect="1"/>
          </p:cNvPicPr>
          <p:nvPr/>
        </p:nvPicPr>
        <p:blipFill>
          <a:blip r:embed="rId2"/>
          <a:stretch>
            <a:fillRect/>
          </a:stretch>
        </p:blipFill>
        <p:spPr>
          <a:xfrm>
            <a:off x="2362200" y="304800"/>
            <a:ext cx="7620000" cy="5715000"/>
          </a:xfrm>
          <a:prstGeom prst="rect">
            <a:avLst/>
          </a:prstGeom>
        </p:spPr>
      </p:pic>
    </p:spTree>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362201"/>
            <a:ext cx="7086600" cy="1200329"/>
          </a:xfrm>
          <a:prstGeom prst="rect">
            <a:avLst/>
          </a:prstGeom>
        </p:spPr>
        <p:txBody>
          <a:bodyPr wrap="square">
            <a:spAutoFit/>
          </a:bodyPr>
          <a:lstStyle/>
          <a:p>
            <a:r>
              <a:rPr lang="en-US" sz="3600" dirty="0"/>
              <a:t>" … many who are first will be last, and the last will be first."</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Mark 10:31</a:t>
            </a:r>
          </a:p>
        </p:txBody>
      </p:sp>
    </p:spTree>
    <p:extLst>
      <p:ext uri="{BB962C8B-B14F-4D97-AF65-F5344CB8AC3E}">
        <p14:creationId xmlns:p14="http://schemas.microsoft.com/office/powerpoint/2010/main" val="548887724"/>
      </p:ext>
    </p:extLst>
  </p:cSld>
  <p:clrMapOvr>
    <a:masterClrMapping/>
  </p:clrMapOvr>
  <p:transition advTm="8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500" y="6400800"/>
            <a:ext cx="8763000" cy="307777"/>
          </a:xfrm>
          <a:prstGeom prst="rect">
            <a:avLst/>
          </a:prstGeom>
          <a:noFill/>
        </p:spPr>
        <p:txBody>
          <a:bodyPr wrap="square" rtlCol="0">
            <a:spAutoFit/>
          </a:bodyPr>
          <a:lstStyle/>
          <a:p>
            <a:pPr algn="ctr"/>
            <a:r>
              <a:rPr lang="en-US" sz="1400" dirty="0">
                <a:solidFill>
                  <a:schemeClr val="tx1">
                    <a:lumMod val="95000"/>
                  </a:schemeClr>
                </a:solidFill>
              </a:rPr>
              <a:t>The Widow's Mite  --  JESUS MAFA, Cameroon</a:t>
            </a:r>
            <a:endParaRPr lang="en-US" sz="1600" dirty="0">
              <a:solidFill>
                <a:schemeClr val="tx1">
                  <a:lumMod val="95000"/>
                </a:schemeClr>
              </a:solidFill>
            </a:endParaRPr>
          </a:p>
        </p:txBody>
      </p:sp>
      <p:pic>
        <p:nvPicPr>
          <p:cNvPr id="2" name="Picture 1">
            <a:extLst>
              <a:ext uri="{FF2B5EF4-FFF2-40B4-BE49-F238E27FC236}">
                <a16:creationId xmlns:a16="http://schemas.microsoft.com/office/drawing/2014/main" id="{7AEC218A-EEF1-4BB2-8EF4-9DA2254C82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52401"/>
            <a:ext cx="9144000" cy="6082161"/>
          </a:xfrm>
          <a:prstGeom prst="rect">
            <a:avLst/>
          </a:prstGeom>
        </p:spPr>
      </p:pic>
    </p:spTree>
    <p:extLst>
      <p:ext uri="{BB962C8B-B14F-4D97-AF65-F5344CB8AC3E}">
        <p14:creationId xmlns:p14="http://schemas.microsoft.com/office/powerpoint/2010/main" val="496738622"/>
      </p:ext>
    </p:extLst>
  </p:cSld>
  <p:clrMapOvr>
    <a:masterClrMapping/>
  </p:clrMapOvr>
  <p:transition advTm="8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r>
              <a:rPr lang="en-US" sz="1600" dirty="0"/>
              <a:t>https://commons.wikimedia.org/wiki/File:When_you_see_only_the_dark_know_the_light_will_soon_return_-_Flickr_-_brewbooks.jpg</a:t>
            </a:r>
          </a:p>
          <a:p>
            <a:pPr>
              <a:buNone/>
            </a:pPr>
            <a:r>
              <a:rPr lang="en-US" sz="1600" dirty="0"/>
              <a:t>http://commons.wikimedia.org/wiki/File:Near_Buckeye,_Maricopa_County,_Arizona._Migrant_(African-American)_cotton_picker_and_her_baby._-_NARA_-_522540.jpg</a:t>
            </a:r>
          </a:p>
          <a:p>
            <a:pPr>
              <a:buNone/>
            </a:pPr>
            <a:r>
              <a:rPr lang="en-US" sz="1600" dirty="0"/>
              <a:t>http://lcweb2.loc.gov/service/pnp/highsm/02800/02898v.jpg</a:t>
            </a:r>
          </a:p>
          <a:p>
            <a:pPr>
              <a:buNone/>
            </a:pPr>
            <a:r>
              <a:rPr lang="en-US" sz="1600" dirty="0"/>
              <a:t>https://www.flickr.com/photos/denisecarbonell/2106528380/ - Denise </a:t>
            </a:r>
            <a:r>
              <a:rPr lang="en-US" sz="1600" dirty="0" err="1"/>
              <a:t>Carbonell</a:t>
            </a:r>
            <a:endParaRPr lang="en-US" sz="1600" dirty="0"/>
          </a:p>
          <a:p>
            <a:pPr>
              <a:buNone/>
            </a:pPr>
            <a:r>
              <a:rPr lang="en-US" sz="1600" dirty="0"/>
              <a:t>https://commons.wikimedia.org/wiki/File:Hoffman-ChristAndTheRichYoungRuler.jpg</a:t>
            </a:r>
          </a:p>
          <a:p>
            <a:pPr>
              <a:buNone/>
            </a:pPr>
            <a:r>
              <a:rPr lang="en-US" sz="1600" dirty="0"/>
              <a:t>https://commons.wikimedia.org/wiki/File:ChineseJesus.jpg</a:t>
            </a:r>
          </a:p>
          <a:p>
            <a:pPr>
              <a:buNone/>
            </a:pPr>
            <a:r>
              <a:rPr lang="en-US" sz="1600" dirty="0"/>
              <a:t>https://commons.wikimedia.org/wiki/File:Brooklyn_Museum_-_The_Rich_Young_Man_Went_Away_Sorrowful_(Le_jeune_homme_riche_s%27en_alla_triste)_-_James_Tissot_-_overall.jpg</a:t>
            </a:r>
          </a:p>
          <a:p>
            <a:pPr>
              <a:buNone/>
            </a:pPr>
            <a:r>
              <a:rPr lang="en-US" sz="1600" dirty="0"/>
              <a:t>https://www.flickr.com/photos/oxfordshire_church_photos/413448324 - Martin Beek</a:t>
            </a:r>
          </a:p>
          <a:p>
            <a:pPr>
              <a:buNone/>
            </a:pPr>
            <a:r>
              <a:rPr lang="en-US" sz="1600" dirty="0"/>
              <a:t>https://commons.wikimedia.org/wiki/File:Frans_Hals_-_De_regentessen_van_het_oudemannenhuis.jpg</a:t>
            </a:r>
          </a:p>
          <a:p>
            <a:pPr>
              <a:buNone/>
            </a:pPr>
            <a:r>
              <a:rPr lang="en-US" sz="1600" dirty="0"/>
              <a:t>https://www.flickr.com/photos/arenamontanus/2313539134 - Anders Sandburg</a:t>
            </a:r>
          </a:p>
          <a:p>
            <a:pPr>
              <a:buNone/>
            </a:pPr>
            <a:r>
              <a:rPr lang="en-US" sz="1600" dirty="0"/>
              <a:t>http://diglib.library.vanderbilt.edu/act-imagelink.pl?RC=48392</a:t>
            </a:r>
          </a:p>
          <a:p>
            <a:pPr>
              <a:buNone/>
            </a:pPr>
            <a:r>
              <a:rPr lang="en-US" sz="1600"/>
              <a:t>Additional </a:t>
            </a:r>
            <a:r>
              <a:rPr lang="en-US" sz="1600" dirty="0"/>
              <a:t>descriptions can be found at the Art in the Christian Tradition image library, a service of the Vanderbilt Divinity Library, http://diglib.library.vanderbilt.edu/.  All images available via Creative Commons 3.0 License.</a:t>
            </a:r>
          </a:p>
          <a:p>
            <a:endParaRPr lang="en-US" sz="1200" dirty="0"/>
          </a:p>
          <a:p>
            <a:endParaRPr lang="en-US" sz="1400" dirty="0"/>
          </a:p>
          <a:p>
            <a:endParaRPr lang="en-US" sz="14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6019800"/>
            <a:ext cx="8763000" cy="338554"/>
          </a:xfrm>
          <a:prstGeom prst="rect">
            <a:avLst/>
          </a:prstGeom>
          <a:noFill/>
        </p:spPr>
        <p:txBody>
          <a:bodyPr wrap="square" rtlCol="0">
            <a:spAutoFit/>
          </a:bodyPr>
          <a:lstStyle/>
          <a:p>
            <a:pPr algn="ctr"/>
            <a:r>
              <a:rPr lang="en-US" sz="1600" dirty="0">
                <a:solidFill>
                  <a:schemeClr val="tx1">
                    <a:lumMod val="95000"/>
                  </a:schemeClr>
                </a:solidFill>
              </a:rPr>
              <a:t>"When you see only the dark, know the Light will soon return."  --  Building mural, Flagstaff, AZ</a:t>
            </a:r>
          </a:p>
        </p:txBody>
      </p:sp>
      <p:pic>
        <p:nvPicPr>
          <p:cNvPr id="4" name="Picture 3">
            <a:extLst>
              <a:ext uri="{FF2B5EF4-FFF2-40B4-BE49-F238E27FC236}">
                <a16:creationId xmlns:a16="http://schemas.microsoft.com/office/drawing/2014/main" id="{09E164BF-C4AA-4D8F-B0A7-88D0670F0E4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52600" y="1524000"/>
            <a:ext cx="8763000" cy="3886200"/>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133600"/>
            <a:ext cx="6858000" cy="1754326"/>
          </a:xfrm>
          <a:prstGeom prst="rect">
            <a:avLst/>
          </a:prstGeom>
        </p:spPr>
        <p:txBody>
          <a:bodyPr wrap="square">
            <a:spAutoFit/>
          </a:bodyPr>
          <a:lstStyle/>
          <a:p>
            <a:r>
              <a:rPr lang="en-US" sz="3600" dirty="0"/>
              <a:t>O my God … it was you who took me from the womb; you kept me safe on my mother's breast.</a:t>
            </a:r>
            <a:endParaRPr lang="en-US" sz="3600" dirty="0">
              <a:cs typeface="Arial" pitchFamily="34" charset="0"/>
            </a:endParaRP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Psalm 22:2a, 9</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6443246"/>
            <a:ext cx="8763000" cy="307777"/>
          </a:xfrm>
          <a:prstGeom prst="rect">
            <a:avLst/>
          </a:prstGeom>
          <a:noFill/>
        </p:spPr>
        <p:txBody>
          <a:bodyPr wrap="square" rtlCol="0">
            <a:spAutoFit/>
          </a:bodyPr>
          <a:lstStyle/>
          <a:p>
            <a:pPr algn="ctr"/>
            <a:r>
              <a:rPr lang="en-US" sz="1400" dirty="0">
                <a:solidFill>
                  <a:schemeClr val="tx1">
                    <a:lumMod val="95000"/>
                  </a:schemeClr>
                </a:solidFill>
              </a:rPr>
              <a:t>Migrant Cotton-picker and Her Baby  --  Dorothea Lange, National Archives, Washington, DC</a:t>
            </a:r>
          </a:p>
        </p:txBody>
      </p:sp>
      <p:pic>
        <p:nvPicPr>
          <p:cNvPr id="2" name="Picture 1">
            <a:extLst>
              <a:ext uri="{FF2B5EF4-FFF2-40B4-BE49-F238E27FC236}">
                <a16:creationId xmlns:a16="http://schemas.microsoft.com/office/drawing/2014/main" id="{D376053C-3B3B-4EA3-9024-D501A86C6B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4600" y="171450"/>
            <a:ext cx="7369042" cy="6153150"/>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4200" y="2204609"/>
            <a:ext cx="6324600" cy="1200329"/>
          </a:xfrm>
          <a:prstGeom prst="rect">
            <a:avLst/>
          </a:prstGeom>
        </p:spPr>
        <p:txBody>
          <a:bodyPr wrap="square">
            <a:spAutoFit/>
          </a:bodyPr>
          <a:lstStyle/>
          <a:p>
            <a:r>
              <a:rPr lang="en-US" sz="3600" dirty="0"/>
              <a:t>Hate evil and love good, and establish justice in the gate;</a:t>
            </a:r>
            <a:endParaRPr lang="en-US" sz="3600" dirty="0">
              <a:cs typeface="Arial" pitchFamily="34" charset="0"/>
            </a:endParaRPr>
          </a:p>
        </p:txBody>
      </p:sp>
      <p:sp>
        <p:nvSpPr>
          <p:cNvPr id="5" name="TextBox 4"/>
          <p:cNvSpPr txBox="1"/>
          <p:nvPr/>
        </p:nvSpPr>
        <p:spPr>
          <a:xfrm>
            <a:off x="6096000" y="4343401"/>
            <a:ext cx="3352800" cy="461665"/>
          </a:xfrm>
          <a:prstGeom prst="rect">
            <a:avLst/>
          </a:prstGeom>
          <a:noFill/>
        </p:spPr>
        <p:txBody>
          <a:bodyPr wrap="square" rtlCol="0">
            <a:spAutoFit/>
          </a:bodyPr>
          <a:lstStyle/>
          <a:p>
            <a:pPr algn="ctr"/>
            <a:r>
              <a:rPr lang="en-US" sz="2400" dirty="0">
                <a:solidFill>
                  <a:schemeClr val="tx1">
                    <a:lumMod val="95000"/>
                  </a:schemeClr>
                </a:solidFill>
              </a:rPr>
              <a:t>Amos 5:15a</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07777"/>
          </a:xfrm>
          <a:prstGeom prst="rect">
            <a:avLst/>
          </a:prstGeom>
          <a:noFill/>
        </p:spPr>
        <p:txBody>
          <a:bodyPr wrap="square" rtlCol="0">
            <a:spAutoFit/>
          </a:bodyPr>
          <a:lstStyle/>
          <a:p>
            <a:pPr algn="ctr"/>
            <a:r>
              <a:rPr lang="en-US" sz="1400" dirty="0">
                <a:solidFill>
                  <a:schemeClr val="tx1">
                    <a:lumMod val="95000"/>
                  </a:schemeClr>
                </a:solidFill>
              </a:rPr>
              <a:t>Living Word  --  Painting on wood, Manhattan, NY</a:t>
            </a:r>
            <a:endParaRPr lang="en-US" sz="1600" dirty="0">
              <a:solidFill>
                <a:schemeClr val="tx1">
                  <a:lumMod val="95000"/>
                </a:schemeClr>
              </a:solidFill>
            </a:endParaRPr>
          </a:p>
        </p:txBody>
      </p:sp>
      <p:pic>
        <p:nvPicPr>
          <p:cNvPr id="3" name="Picture 2">
            <a:extLst>
              <a:ext uri="{FF2B5EF4-FFF2-40B4-BE49-F238E27FC236}">
                <a16:creationId xmlns:a16="http://schemas.microsoft.com/office/drawing/2014/main" id="{997A019A-E671-43F3-BF85-D4D250FA6400}"/>
              </a:ext>
            </a:extLst>
          </p:cNvPr>
          <p:cNvPicPr>
            <a:picLocks noChangeAspect="1"/>
          </p:cNvPicPr>
          <p:nvPr/>
        </p:nvPicPr>
        <p:blipFill>
          <a:blip r:embed="rId2"/>
          <a:stretch>
            <a:fillRect/>
          </a:stretch>
        </p:blipFill>
        <p:spPr>
          <a:xfrm>
            <a:off x="1981200" y="320040"/>
            <a:ext cx="8571068" cy="5699760"/>
          </a:xfrm>
          <a:prstGeom prst="rect">
            <a:avLst/>
          </a:prstGeom>
        </p:spPr>
      </p:pic>
    </p:spTree>
    <p:extLst>
      <p:ext uri="{BB962C8B-B14F-4D97-AF65-F5344CB8AC3E}">
        <p14:creationId xmlns:p14="http://schemas.microsoft.com/office/powerpoint/2010/main" val="224815764"/>
      </p:ext>
    </p:extLst>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05000"/>
            <a:ext cx="7086600" cy="1754326"/>
          </a:xfrm>
          <a:prstGeom prst="rect">
            <a:avLst/>
          </a:prstGeom>
        </p:spPr>
        <p:txBody>
          <a:bodyPr wrap="square">
            <a:spAutoFit/>
          </a:bodyPr>
          <a:lstStyle/>
          <a:p>
            <a:r>
              <a:rPr lang="en-US" sz="3600" dirty="0"/>
              <a:t>Indeed, the word of God is living and active … it is able to judge the thoughts and intentions of the heart.</a:t>
            </a:r>
            <a:endParaRPr lang="en-US" sz="3600" dirty="0">
              <a:cs typeface="Arial" pitchFamily="34" charset="0"/>
            </a:endParaRPr>
          </a:p>
        </p:txBody>
      </p:sp>
      <p:sp>
        <p:nvSpPr>
          <p:cNvPr id="5" name="TextBox 4"/>
          <p:cNvSpPr txBox="1"/>
          <p:nvPr/>
        </p:nvSpPr>
        <p:spPr>
          <a:xfrm>
            <a:off x="5791200" y="4419601"/>
            <a:ext cx="3352800" cy="461665"/>
          </a:xfrm>
          <a:prstGeom prst="rect">
            <a:avLst/>
          </a:prstGeom>
          <a:noFill/>
        </p:spPr>
        <p:txBody>
          <a:bodyPr wrap="square" rtlCol="0">
            <a:spAutoFit/>
          </a:bodyPr>
          <a:lstStyle/>
          <a:p>
            <a:pPr algn="ctr"/>
            <a:r>
              <a:rPr lang="en-US" sz="2400" dirty="0">
                <a:solidFill>
                  <a:schemeClr val="tx1">
                    <a:lumMod val="95000"/>
                  </a:schemeClr>
                </a:solidFill>
              </a:rPr>
              <a:t>Hebrews 4:12</a:t>
            </a: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5410200"/>
            <a:ext cx="2133600" cy="1169551"/>
          </a:xfrm>
          <a:prstGeom prst="rect">
            <a:avLst/>
          </a:prstGeom>
          <a:noFill/>
        </p:spPr>
        <p:txBody>
          <a:bodyPr wrap="square" rtlCol="0">
            <a:spAutoFit/>
          </a:bodyPr>
          <a:lstStyle/>
          <a:p>
            <a:pPr algn="ctr"/>
            <a:r>
              <a:rPr lang="en-US" sz="1400" dirty="0">
                <a:solidFill>
                  <a:schemeClr val="tx1">
                    <a:lumMod val="95000"/>
                  </a:schemeClr>
                </a:solidFill>
              </a:rPr>
              <a:t>Justice and Child</a:t>
            </a:r>
          </a:p>
          <a:p>
            <a:pPr algn="ctr"/>
            <a:endParaRPr lang="en-US" sz="1400" dirty="0">
              <a:solidFill>
                <a:schemeClr val="tx1">
                  <a:lumMod val="95000"/>
                </a:schemeClr>
              </a:solidFill>
            </a:endParaRPr>
          </a:p>
          <a:p>
            <a:pPr algn="ctr"/>
            <a:r>
              <a:rPr lang="en-US" sz="1400" dirty="0" err="1">
                <a:solidFill>
                  <a:schemeClr val="tx1">
                    <a:lumMod val="95000"/>
                  </a:schemeClr>
                </a:solidFill>
              </a:rPr>
              <a:t>Symeon</a:t>
            </a:r>
            <a:r>
              <a:rPr lang="en-US" sz="1400" dirty="0">
                <a:solidFill>
                  <a:schemeClr val="tx1">
                    <a:lumMod val="95000"/>
                  </a:schemeClr>
                </a:solidFill>
              </a:rPr>
              <a:t> </a:t>
            </a:r>
            <a:r>
              <a:rPr lang="en-US" sz="1400" dirty="0" err="1">
                <a:solidFill>
                  <a:schemeClr val="tx1">
                    <a:lumMod val="95000"/>
                  </a:schemeClr>
                </a:solidFill>
              </a:rPr>
              <a:t>Shimin</a:t>
            </a:r>
            <a:endParaRPr lang="en-US" sz="1400" dirty="0">
              <a:solidFill>
                <a:schemeClr val="tx1">
                  <a:lumMod val="95000"/>
                </a:schemeClr>
              </a:solidFill>
            </a:endParaRPr>
          </a:p>
          <a:p>
            <a:pPr algn="ctr"/>
            <a:r>
              <a:rPr lang="en-US" sz="1400" dirty="0">
                <a:solidFill>
                  <a:schemeClr val="tx1">
                    <a:lumMod val="95000"/>
                  </a:schemeClr>
                </a:solidFill>
              </a:rPr>
              <a:t>Department of Justice</a:t>
            </a:r>
          </a:p>
          <a:p>
            <a:pPr algn="ctr"/>
            <a:r>
              <a:rPr lang="en-US" sz="1400" dirty="0">
                <a:solidFill>
                  <a:schemeClr val="tx1">
                    <a:lumMod val="95000"/>
                  </a:schemeClr>
                </a:solidFill>
              </a:rPr>
              <a:t>Washington, DC</a:t>
            </a:r>
            <a:endParaRPr lang="en-US" sz="1600" dirty="0">
              <a:solidFill>
                <a:schemeClr val="tx1">
                  <a:lumMod val="95000"/>
                </a:schemeClr>
              </a:solidFill>
            </a:endParaRPr>
          </a:p>
        </p:txBody>
      </p:sp>
      <p:pic>
        <p:nvPicPr>
          <p:cNvPr id="2" name="Picture 1">
            <a:extLst>
              <a:ext uri="{FF2B5EF4-FFF2-40B4-BE49-F238E27FC236}">
                <a16:creationId xmlns:a16="http://schemas.microsoft.com/office/drawing/2014/main" id="{A9458797-5C99-4B85-B9FE-3BA7F63251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9601" y="0"/>
            <a:ext cx="5042647" cy="6858000"/>
          </a:xfrm>
          <a:prstGeom prst="rect">
            <a:avLst/>
          </a:prstGeom>
        </p:spPr>
      </p:pic>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1571</TotalTime>
  <Words>831</Words>
  <Application>Microsoft Office PowerPoint</Application>
  <PresentationFormat>Widescreen</PresentationFormat>
  <Paragraphs>59</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First Sunday after Christmas Day Year A</vt:lpstr>
      <vt:lpstr>Twenty-First Sunday  after Pentecost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Anne</dc:creator>
  <cp:lastModifiedBy>Anne Richardson</cp:lastModifiedBy>
  <cp:revision>122</cp:revision>
  <dcterms:created xsi:type="dcterms:W3CDTF">2016-08-31T16:46:43Z</dcterms:created>
  <dcterms:modified xsi:type="dcterms:W3CDTF">2023-10-12T16:43:54Z</dcterms:modified>
</cp:coreProperties>
</file>