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410" r:id="rId9"/>
    <p:sldId id="408" r:id="rId10"/>
    <p:sldId id="387" r:id="rId11"/>
    <p:sldId id="411" r:id="rId12"/>
    <p:sldId id="409" r:id="rId13"/>
    <p:sldId id="390" r:id="rId14"/>
    <p:sldId id="391" r:id="rId15"/>
    <p:sldId id="392" r:id="rId16"/>
    <p:sldId id="393" r:id="rId17"/>
    <p:sldId id="394" r:id="rId18"/>
    <p:sldId id="395" r:id="rId19"/>
    <p:sldId id="396" r:id="rId20"/>
    <p:sldId id="398" r:id="rId21"/>
    <p:sldId id="397" r:id="rId22"/>
    <p:sldId id="402"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8D5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6D7CE-6319-4558-BACE-D6E97169537E}" v="3" dt="2023-10-12T16:37:51.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754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0956D7CE-6319-4558-BACE-D6E97169537E}"/>
    <pc:docChg chg="modSld">
      <pc:chgData name="Charlotte Lew" userId="" providerId="" clId="Web-{0956D7CE-6319-4558-BACE-D6E97169537E}" dt="2023-10-12T16:37:44.323" v="1" actId="20577"/>
      <pc:docMkLst>
        <pc:docMk/>
      </pc:docMkLst>
      <pc:sldChg chg="modSp">
        <pc:chgData name="Charlotte Lew" userId="" providerId="" clId="Web-{0956D7CE-6319-4558-BACE-D6E97169537E}" dt="2023-10-12T16:37:44.323" v="1" actId="20577"/>
        <pc:sldMkLst>
          <pc:docMk/>
          <pc:sldMk cId="0" sldId="256"/>
        </pc:sldMkLst>
        <pc:spChg chg="mod">
          <ac:chgData name="Charlotte Lew" userId="" providerId="" clId="Web-{0956D7CE-6319-4558-BACE-D6E97169537E}" dt="2023-10-12T16:37:44.323" v="1"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87119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20</a:t>
            </a:fld>
            <a:endParaRPr lang="en-US"/>
          </a:p>
        </p:txBody>
      </p:sp>
    </p:spTree>
    <p:extLst>
      <p:ext uri="{BB962C8B-B14F-4D97-AF65-F5344CB8AC3E}">
        <p14:creationId xmlns:p14="http://schemas.microsoft.com/office/powerpoint/2010/main" val="3896819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22</a:t>
            </a:fld>
            <a:endParaRPr lang="en-US"/>
          </a:p>
        </p:txBody>
      </p:sp>
    </p:spTree>
    <p:extLst>
      <p:ext uri="{BB962C8B-B14F-4D97-AF65-F5344CB8AC3E}">
        <p14:creationId xmlns:p14="http://schemas.microsoft.com/office/powerpoint/2010/main" val="324822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000" dirty="0"/>
              <a:t>Eighteenth Sunday after Pentecost</a:t>
            </a:r>
          </a:p>
        </p:txBody>
      </p:sp>
      <p:sp>
        <p:nvSpPr>
          <p:cNvPr id="3" name="Subtitle 2"/>
          <p:cNvSpPr>
            <a:spLocks noGrp="1"/>
          </p:cNvSpPr>
          <p:nvPr>
            <p:ph type="subTitle" idx="1"/>
          </p:nvPr>
        </p:nvSpPr>
        <p:spPr>
          <a:xfrm>
            <a:off x="2895600" y="4016376"/>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057400" y="5334001"/>
            <a:ext cx="8153400" cy="1384995"/>
          </a:xfrm>
          <a:prstGeom prst="rect">
            <a:avLst/>
          </a:prstGeom>
          <a:solidFill>
            <a:srgbClr val="A88D56">
              <a:alpha val="75000"/>
            </a:srgbClr>
          </a:solidFill>
        </p:spPr>
        <p:txBody>
          <a:bodyPr wrap="square">
            <a:spAutoFit/>
          </a:bodyPr>
          <a:lstStyle/>
          <a:p>
            <a:pPr algn="ctr"/>
            <a:r>
              <a:rPr lang="en-US" sz="2800" dirty="0"/>
              <a:t>Proverbs 31:10-31 and Psalm 1  •  Wisdom of Solomon 1:16-2:1, 12-22 or Jeremiah 11:18-20 and Psalm 54  James 3:13 - 4:3, 7-8a  •  Mark 9:30-37</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752600"/>
            <a:ext cx="6553200" cy="2862322"/>
          </a:xfrm>
          <a:prstGeom prst="rect">
            <a:avLst/>
          </a:prstGeom>
        </p:spPr>
        <p:txBody>
          <a:bodyPr wrap="square">
            <a:spAutoFit/>
          </a:bodyPr>
          <a:lstStyle/>
          <a:p>
            <a:r>
              <a:rPr lang="en-US" sz="3600" dirty="0"/>
              <a:t>But the wisdom from above is first pure, then peaceable, gentle, willing to yield, full of mercy and good fruits …</a:t>
            </a:r>
          </a:p>
          <a:p>
            <a:endParaRPr lang="en-US" sz="3600" dirty="0">
              <a:cs typeface="Arial" pitchFamily="34" charset="0"/>
            </a:endParaRPr>
          </a:p>
        </p:txBody>
      </p:sp>
      <p:sp>
        <p:nvSpPr>
          <p:cNvPr id="5" name="TextBox 4"/>
          <p:cNvSpPr txBox="1"/>
          <p:nvPr/>
        </p:nvSpPr>
        <p:spPr>
          <a:xfrm>
            <a:off x="5715000" y="4940321"/>
            <a:ext cx="3352800" cy="461665"/>
          </a:xfrm>
          <a:prstGeom prst="rect">
            <a:avLst/>
          </a:prstGeom>
          <a:noFill/>
        </p:spPr>
        <p:txBody>
          <a:bodyPr wrap="square" rtlCol="0">
            <a:spAutoFit/>
          </a:bodyPr>
          <a:lstStyle/>
          <a:p>
            <a:pPr algn="ctr"/>
            <a:r>
              <a:rPr lang="en-US" sz="2400" dirty="0">
                <a:solidFill>
                  <a:schemeClr val="tx1">
                    <a:lumMod val="95000"/>
                  </a:schemeClr>
                </a:solidFill>
              </a:rPr>
              <a:t>James 3:17a</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715000"/>
            <a:ext cx="3200400" cy="830997"/>
          </a:xfrm>
          <a:prstGeom prst="rect">
            <a:avLst/>
          </a:prstGeom>
          <a:noFill/>
        </p:spPr>
        <p:txBody>
          <a:bodyPr wrap="square" rtlCol="0">
            <a:spAutoFit/>
          </a:bodyPr>
          <a:lstStyle/>
          <a:p>
            <a:pPr algn="ctr"/>
            <a:r>
              <a:rPr lang="en-US" sz="1600" dirty="0">
                <a:solidFill>
                  <a:schemeClr val="tx1">
                    <a:lumMod val="95000"/>
                  </a:schemeClr>
                </a:solidFill>
              </a:rPr>
              <a:t>Mary and Jesus</a:t>
            </a:r>
          </a:p>
          <a:p>
            <a:pPr algn="ctr"/>
            <a:endParaRPr lang="en-US" sz="1600" dirty="0">
              <a:solidFill>
                <a:schemeClr val="tx1">
                  <a:lumMod val="95000"/>
                </a:schemeClr>
              </a:solidFill>
            </a:endParaRPr>
          </a:p>
          <a:p>
            <a:pPr algn="ctr"/>
            <a:r>
              <a:rPr lang="en-US" sz="1600" dirty="0">
                <a:solidFill>
                  <a:schemeClr val="tx1">
                    <a:lumMod val="95000"/>
                  </a:schemeClr>
                </a:solidFill>
              </a:rPr>
              <a:t>Kathleen Peterson</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FD0884ED-E147-4103-8B1B-5FAC452B53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0"/>
            <a:ext cx="3723730" cy="6858000"/>
          </a:xfrm>
          <a:prstGeom prst="rect">
            <a:avLst/>
          </a:prstGeom>
        </p:spPr>
      </p:pic>
    </p:spTree>
    <p:extLst>
      <p:ext uri="{BB962C8B-B14F-4D97-AF65-F5344CB8AC3E}">
        <p14:creationId xmlns:p14="http://schemas.microsoft.com/office/powerpoint/2010/main" val="131689430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934200" cy="2308324"/>
          </a:xfrm>
          <a:prstGeom prst="rect">
            <a:avLst/>
          </a:prstGeom>
        </p:spPr>
        <p:txBody>
          <a:bodyPr wrap="square">
            <a:spAutoFit/>
          </a:bodyPr>
          <a:lstStyle/>
          <a:p>
            <a:r>
              <a:rPr lang="en-US" sz="3600" dirty="0"/>
              <a:t>Then they came to Capernaum; and when he was in the house he asked them, "What were you arguing about on the way?"</a:t>
            </a:r>
            <a:endParaRPr lang="en-US" sz="3600" dirty="0">
              <a:cs typeface="Arial" pitchFamily="34" charset="0"/>
            </a:endParaRPr>
          </a:p>
        </p:txBody>
      </p:sp>
      <p:sp>
        <p:nvSpPr>
          <p:cNvPr id="5" name="TextBox 4"/>
          <p:cNvSpPr txBox="1"/>
          <p:nvPr/>
        </p:nvSpPr>
        <p:spPr>
          <a:xfrm>
            <a:off x="5867400" y="4800601"/>
            <a:ext cx="3352800" cy="461665"/>
          </a:xfrm>
          <a:prstGeom prst="rect">
            <a:avLst/>
          </a:prstGeom>
          <a:noFill/>
        </p:spPr>
        <p:txBody>
          <a:bodyPr wrap="square" rtlCol="0">
            <a:spAutoFit/>
          </a:bodyPr>
          <a:lstStyle/>
          <a:p>
            <a:pPr algn="ctr"/>
            <a:r>
              <a:rPr lang="en-US" sz="2400" dirty="0">
                <a:solidFill>
                  <a:schemeClr val="tx1">
                    <a:lumMod val="95000"/>
                  </a:schemeClr>
                </a:solidFill>
              </a:rPr>
              <a:t>Mark 9:33</a:t>
            </a:r>
          </a:p>
        </p:txBody>
      </p:sp>
    </p:spTree>
    <p:extLst>
      <p:ext uri="{BB962C8B-B14F-4D97-AF65-F5344CB8AC3E}">
        <p14:creationId xmlns:p14="http://schemas.microsoft.com/office/powerpoint/2010/main" val="236829001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486400"/>
            <a:ext cx="2438400" cy="1169551"/>
          </a:xfrm>
          <a:prstGeom prst="rect">
            <a:avLst/>
          </a:prstGeom>
          <a:noFill/>
        </p:spPr>
        <p:txBody>
          <a:bodyPr wrap="square" rtlCol="0">
            <a:spAutoFit/>
          </a:bodyPr>
          <a:lstStyle/>
          <a:p>
            <a:pPr algn="ctr"/>
            <a:r>
              <a:rPr lang="en-US" sz="1400" dirty="0">
                <a:solidFill>
                  <a:schemeClr val="tx1">
                    <a:lumMod val="95000"/>
                  </a:schemeClr>
                </a:solidFill>
              </a:rPr>
              <a:t>Christ Teaching the Disciples</a:t>
            </a:r>
          </a:p>
          <a:p>
            <a:pPr algn="ctr"/>
            <a:endParaRPr lang="en-US" sz="1400" dirty="0">
              <a:solidFill>
                <a:schemeClr val="tx1">
                  <a:lumMod val="95000"/>
                </a:schemeClr>
              </a:solidFill>
            </a:endParaRPr>
          </a:p>
          <a:p>
            <a:pPr algn="ctr"/>
            <a:r>
              <a:rPr lang="en-US" sz="1400" dirty="0">
                <a:solidFill>
                  <a:schemeClr val="tx1">
                    <a:lumMod val="95000"/>
                  </a:schemeClr>
                </a:solidFill>
              </a:rPr>
              <a:t>Hans </a:t>
            </a:r>
            <a:r>
              <a:rPr lang="en-US" sz="1400" dirty="0" err="1">
                <a:solidFill>
                  <a:schemeClr val="tx1">
                    <a:lumMod val="95000"/>
                  </a:schemeClr>
                </a:solidFill>
              </a:rPr>
              <a:t>Schäufelein</a:t>
            </a:r>
            <a:endParaRPr lang="en-US" sz="1400" dirty="0">
              <a:solidFill>
                <a:schemeClr val="tx1">
                  <a:lumMod val="95000"/>
                </a:schemeClr>
              </a:solidFill>
            </a:endParaRPr>
          </a:p>
          <a:p>
            <a:pPr algn="ctr"/>
            <a:r>
              <a:rPr lang="en-US" sz="1400" dirty="0">
                <a:solidFill>
                  <a:schemeClr val="tx1">
                    <a:lumMod val="95000"/>
                  </a:schemeClr>
                </a:solidFill>
              </a:rPr>
              <a:t>Metropolitan Museum of Art</a:t>
            </a:r>
          </a:p>
          <a:p>
            <a:pPr algn="ctr"/>
            <a:r>
              <a:rPr lang="en-US" sz="1400" dirty="0">
                <a:solidFill>
                  <a:schemeClr val="tx1">
                    <a:lumMod val="95000"/>
                  </a:schemeClr>
                </a:solidFill>
              </a:rPr>
              <a:t>New York, NY</a:t>
            </a:r>
          </a:p>
        </p:txBody>
      </p:sp>
      <p:pic>
        <p:nvPicPr>
          <p:cNvPr id="2" name="Picture 1">
            <a:extLst>
              <a:ext uri="{FF2B5EF4-FFF2-40B4-BE49-F238E27FC236}">
                <a16:creationId xmlns:a16="http://schemas.microsoft.com/office/drawing/2014/main" id="{D40311A8-321A-411F-AA50-49CBBA854F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1" y="0"/>
            <a:ext cx="5130105"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057400"/>
            <a:ext cx="6629400" cy="1754326"/>
          </a:xfrm>
          <a:prstGeom prst="rect">
            <a:avLst/>
          </a:prstGeom>
        </p:spPr>
        <p:txBody>
          <a:bodyPr wrap="square">
            <a:spAutoFit/>
          </a:bodyPr>
          <a:lstStyle/>
          <a:p>
            <a:r>
              <a:rPr lang="en-US" sz="3600" dirty="0"/>
              <a:t>But they were silent, for on the way they had argued with one another who was the greatest.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9:34</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6324600"/>
            <a:ext cx="8763000" cy="307777"/>
          </a:xfrm>
          <a:prstGeom prst="rect">
            <a:avLst/>
          </a:prstGeom>
          <a:noFill/>
        </p:spPr>
        <p:txBody>
          <a:bodyPr wrap="square" rtlCol="0">
            <a:spAutoFit/>
          </a:bodyPr>
          <a:lstStyle/>
          <a:p>
            <a:pPr algn="ctr"/>
            <a:r>
              <a:rPr lang="en-US" sz="1400" dirty="0">
                <a:solidFill>
                  <a:schemeClr val="tx1">
                    <a:lumMod val="95000"/>
                  </a:schemeClr>
                </a:solidFill>
              </a:rPr>
              <a:t>Christ Teaching the Apostles  --  Ethiopia, Walters Art Museum, Baltimore, MD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ACD049F-32AB-4816-869C-B500108565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9000" y="228600"/>
            <a:ext cx="5638800" cy="5943598"/>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05000"/>
            <a:ext cx="6629400" cy="2308324"/>
          </a:xfrm>
          <a:prstGeom prst="rect">
            <a:avLst/>
          </a:prstGeom>
        </p:spPr>
        <p:txBody>
          <a:bodyPr wrap="square">
            <a:spAutoFit/>
          </a:bodyPr>
          <a:lstStyle/>
          <a:p>
            <a:r>
              <a:rPr lang="en-US" sz="3600" dirty="0"/>
              <a:t>He sat down, called the twelve, and said to them, "Whoever wants to be first must be last of all and servant of all."</a:t>
            </a:r>
            <a:endParaRPr lang="en-US" sz="3600" dirty="0">
              <a:cs typeface="Arial" pitchFamily="34" charset="0"/>
            </a:endParaRPr>
          </a:p>
        </p:txBody>
      </p:sp>
      <p:sp>
        <p:nvSpPr>
          <p:cNvPr id="5" name="TextBox 4"/>
          <p:cNvSpPr txBox="1"/>
          <p:nvPr/>
        </p:nvSpPr>
        <p:spPr>
          <a:xfrm>
            <a:off x="5867400" y="4953001"/>
            <a:ext cx="3352800" cy="461665"/>
          </a:xfrm>
          <a:prstGeom prst="rect">
            <a:avLst/>
          </a:prstGeom>
          <a:noFill/>
        </p:spPr>
        <p:txBody>
          <a:bodyPr wrap="square" rtlCol="0">
            <a:spAutoFit/>
          </a:bodyPr>
          <a:lstStyle/>
          <a:p>
            <a:pPr algn="ctr"/>
            <a:r>
              <a:rPr lang="en-US" sz="2400" dirty="0">
                <a:solidFill>
                  <a:schemeClr val="tx1">
                    <a:lumMod val="95000"/>
                  </a:schemeClr>
                </a:solidFill>
              </a:rPr>
              <a:t>Mark 9:35</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4876800"/>
            <a:ext cx="1676400" cy="1815882"/>
          </a:xfrm>
          <a:prstGeom prst="rect">
            <a:avLst/>
          </a:prstGeom>
          <a:noFill/>
        </p:spPr>
        <p:txBody>
          <a:bodyPr wrap="square" rtlCol="0">
            <a:spAutoFit/>
          </a:bodyPr>
          <a:lstStyle/>
          <a:p>
            <a:pPr algn="ctr"/>
            <a:r>
              <a:rPr lang="en-US" sz="1400" dirty="0">
                <a:solidFill>
                  <a:schemeClr val="tx1">
                    <a:lumMod val="95000"/>
                  </a:schemeClr>
                </a:solidFill>
              </a:rPr>
              <a:t>Jesus Teaching the Disciples</a:t>
            </a:r>
          </a:p>
          <a:p>
            <a:pPr algn="ctr"/>
            <a:endParaRPr lang="en-US" sz="1400" dirty="0">
              <a:solidFill>
                <a:schemeClr val="tx1">
                  <a:lumMod val="95000"/>
                </a:schemeClr>
              </a:solidFill>
            </a:endParaRPr>
          </a:p>
          <a:p>
            <a:pPr algn="ctr"/>
            <a:r>
              <a:rPr lang="en-US" sz="1400" dirty="0">
                <a:solidFill>
                  <a:schemeClr val="tx1">
                    <a:lumMod val="95000"/>
                  </a:schemeClr>
                </a:solidFill>
              </a:rPr>
              <a:t>Ilyas </a:t>
            </a:r>
            <a:r>
              <a:rPr lang="en-US" sz="1400" dirty="0" err="1">
                <a:solidFill>
                  <a:schemeClr val="tx1">
                    <a:lumMod val="95000"/>
                  </a:schemeClr>
                </a:solidFill>
              </a:rPr>
              <a:t>Basim</a:t>
            </a:r>
            <a:r>
              <a:rPr lang="en-US" sz="1400" dirty="0">
                <a:solidFill>
                  <a:schemeClr val="tx1">
                    <a:lumMod val="95000"/>
                  </a:schemeClr>
                </a:solidFill>
              </a:rPr>
              <a:t> </a:t>
            </a:r>
            <a:r>
              <a:rPr lang="en-US" sz="1400" dirty="0" err="1">
                <a:solidFill>
                  <a:schemeClr val="tx1">
                    <a:lumMod val="95000"/>
                  </a:schemeClr>
                </a:solidFill>
              </a:rPr>
              <a:t>Khuri</a:t>
            </a:r>
            <a:r>
              <a:rPr lang="en-US" sz="1400" dirty="0">
                <a:solidFill>
                  <a:schemeClr val="tx1">
                    <a:lumMod val="95000"/>
                  </a:schemeClr>
                </a:solidFill>
              </a:rPr>
              <a:t> </a:t>
            </a:r>
            <a:r>
              <a:rPr lang="en-US" sz="1400" dirty="0" err="1">
                <a:solidFill>
                  <a:schemeClr val="tx1">
                    <a:lumMod val="95000"/>
                  </a:schemeClr>
                </a:solidFill>
              </a:rPr>
              <a:t>Bazzi</a:t>
            </a:r>
            <a:r>
              <a:rPr lang="en-US" sz="1400" dirty="0">
                <a:solidFill>
                  <a:schemeClr val="tx1">
                    <a:lumMod val="95000"/>
                  </a:schemeClr>
                </a:solidFill>
              </a:rPr>
              <a:t> </a:t>
            </a:r>
            <a:r>
              <a:rPr lang="en-US" sz="1400" dirty="0" err="1">
                <a:solidFill>
                  <a:schemeClr val="tx1">
                    <a:lumMod val="95000"/>
                  </a:schemeClr>
                </a:solidFill>
              </a:rPr>
              <a:t>Rahib</a:t>
            </a:r>
            <a:endParaRPr lang="en-US" sz="1400" dirty="0">
              <a:solidFill>
                <a:schemeClr val="tx1">
                  <a:lumMod val="95000"/>
                </a:schemeClr>
              </a:solidFill>
            </a:endParaRPr>
          </a:p>
          <a:p>
            <a:pPr algn="ctr"/>
            <a:r>
              <a:rPr lang="en-US" sz="1400" dirty="0">
                <a:solidFill>
                  <a:schemeClr val="tx1">
                    <a:lumMod val="95000"/>
                  </a:schemeClr>
                </a:solidFill>
              </a:rPr>
              <a:t>Walters Art Museum, </a:t>
            </a:r>
            <a:r>
              <a:rPr lang="en-US" sz="1400" dirty="0" err="1">
                <a:solidFill>
                  <a:schemeClr val="tx1">
                    <a:lumMod val="95000"/>
                  </a:schemeClr>
                </a:solidFill>
              </a:rPr>
              <a:t>Baltimiore</a:t>
            </a:r>
            <a:r>
              <a:rPr lang="en-US" sz="1400" dirty="0">
                <a:solidFill>
                  <a:schemeClr val="tx1">
                    <a:lumMod val="95000"/>
                  </a:schemeClr>
                </a:solidFill>
              </a:rPr>
              <a:t>, MD</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BD257967-3791-460D-8E43-2F244DFA16AB}"/>
              </a:ext>
            </a:extLst>
          </p:cNvPr>
          <p:cNvPicPr>
            <a:picLocks noChangeAspect="1"/>
          </p:cNvPicPr>
          <p:nvPr/>
        </p:nvPicPr>
        <p:blipFill>
          <a:blip r:embed="rId2"/>
          <a:stretch>
            <a:fillRect/>
          </a:stretch>
        </p:blipFill>
        <p:spPr>
          <a:xfrm>
            <a:off x="4214463" y="0"/>
            <a:ext cx="5885447"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705600" cy="1754326"/>
          </a:xfrm>
          <a:prstGeom prst="rect">
            <a:avLst/>
          </a:prstGeom>
        </p:spPr>
        <p:txBody>
          <a:bodyPr wrap="square">
            <a:spAutoFit/>
          </a:bodyPr>
          <a:lstStyle/>
          <a:p>
            <a:r>
              <a:rPr lang="en-US" sz="3600" dirty="0"/>
              <a:t>Then he took a little child and put it among them; and taking it in his arms, he said to them,</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9:36</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5410200"/>
            <a:ext cx="2438400" cy="1169551"/>
          </a:xfrm>
          <a:prstGeom prst="rect">
            <a:avLst/>
          </a:prstGeom>
          <a:noFill/>
        </p:spPr>
        <p:txBody>
          <a:bodyPr wrap="square" rtlCol="0">
            <a:spAutoFit/>
          </a:bodyPr>
          <a:lstStyle/>
          <a:p>
            <a:pPr algn="ctr"/>
            <a:r>
              <a:rPr lang="en-US" sz="1400" dirty="0">
                <a:solidFill>
                  <a:schemeClr val="tx1">
                    <a:lumMod val="95000"/>
                  </a:schemeClr>
                </a:solidFill>
              </a:rPr>
              <a:t>Jesus Blessing the Children</a:t>
            </a:r>
          </a:p>
          <a:p>
            <a:pPr algn="ctr"/>
            <a:endParaRPr lang="en-US" sz="1400" dirty="0">
              <a:solidFill>
                <a:schemeClr val="tx1">
                  <a:lumMod val="95000"/>
                </a:schemeClr>
              </a:solidFill>
            </a:endParaRPr>
          </a:p>
          <a:p>
            <a:pPr algn="ctr"/>
            <a:r>
              <a:rPr lang="en-US" sz="1400" dirty="0" err="1">
                <a:solidFill>
                  <a:schemeClr val="tx1">
                    <a:lumMod val="95000"/>
                  </a:schemeClr>
                </a:solidFill>
              </a:rPr>
              <a:t>Nicolaes</a:t>
            </a:r>
            <a:r>
              <a:rPr lang="en-US" sz="1400" dirty="0">
                <a:solidFill>
                  <a:schemeClr val="tx1">
                    <a:lumMod val="95000"/>
                  </a:schemeClr>
                </a:solidFill>
              </a:rPr>
              <a:t> </a:t>
            </a:r>
            <a:r>
              <a:rPr lang="en-US" sz="1400" dirty="0" err="1">
                <a:solidFill>
                  <a:schemeClr val="tx1">
                    <a:lumMod val="95000"/>
                  </a:schemeClr>
                </a:solidFill>
              </a:rPr>
              <a:t>Maes</a:t>
            </a:r>
            <a:endParaRPr lang="en-US" sz="1400" dirty="0">
              <a:solidFill>
                <a:schemeClr val="tx1">
                  <a:lumMod val="95000"/>
                </a:schemeClr>
              </a:solidFill>
            </a:endParaRPr>
          </a:p>
          <a:p>
            <a:pPr algn="ctr"/>
            <a:r>
              <a:rPr lang="en-US" sz="1400" dirty="0">
                <a:solidFill>
                  <a:schemeClr val="tx1">
                    <a:lumMod val="95000"/>
                  </a:schemeClr>
                </a:solidFill>
              </a:rPr>
              <a:t>National Gallery</a:t>
            </a:r>
          </a:p>
          <a:p>
            <a:pPr algn="ctr"/>
            <a:r>
              <a:rPr lang="en-US" sz="1400" dirty="0">
                <a:solidFill>
                  <a:schemeClr val="tx1">
                    <a:lumMod val="95000"/>
                  </a:schemeClr>
                </a:solidFill>
              </a:rPr>
              <a:t>London, England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9890C5D-70B7-4257-AF11-BA05F31CFF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0" y="0"/>
            <a:ext cx="4908550"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828800"/>
            <a:ext cx="8001000" cy="2862322"/>
          </a:xfrm>
          <a:prstGeom prst="rect">
            <a:avLst/>
          </a:prstGeom>
        </p:spPr>
        <p:txBody>
          <a:bodyPr wrap="square">
            <a:spAutoFit/>
          </a:bodyPr>
          <a:lstStyle/>
          <a:p>
            <a:r>
              <a:rPr lang="en-US" sz="3600" dirty="0"/>
              <a:t>She opens her hand to the poor, and reaches out her hands to the needy …</a:t>
            </a:r>
          </a:p>
          <a:p>
            <a:r>
              <a:rPr lang="en-US" sz="3600" dirty="0"/>
              <a:t>She opens her mouth with wisdom, and the teaching of kindness is on her tongue.</a:t>
            </a:r>
          </a:p>
          <a:p>
            <a:endParaRPr lang="en-US" sz="3600" dirty="0">
              <a:cs typeface="Arial" pitchFamily="34" charset="0"/>
            </a:endParaRPr>
          </a:p>
        </p:txBody>
      </p:sp>
      <p:sp>
        <p:nvSpPr>
          <p:cNvPr id="4" name="TextBox 3"/>
          <p:cNvSpPr txBox="1"/>
          <p:nvPr/>
        </p:nvSpPr>
        <p:spPr>
          <a:xfrm>
            <a:off x="5791200" y="5029201"/>
            <a:ext cx="3352800" cy="461665"/>
          </a:xfrm>
          <a:prstGeom prst="rect">
            <a:avLst/>
          </a:prstGeom>
          <a:noFill/>
        </p:spPr>
        <p:txBody>
          <a:bodyPr wrap="square" rtlCol="0">
            <a:spAutoFit/>
          </a:bodyPr>
          <a:lstStyle/>
          <a:p>
            <a:pPr algn="ctr"/>
            <a:r>
              <a:rPr lang="en-US" sz="2400" dirty="0">
                <a:solidFill>
                  <a:schemeClr val="tx1">
                    <a:lumMod val="95000"/>
                  </a:schemeClr>
                </a:solidFill>
              </a:rPr>
              <a:t>Proverbs 31:20</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6443246"/>
            <a:ext cx="8763000" cy="307777"/>
          </a:xfrm>
          <a:prstGeom prst="rect">
            <a:avLst/>
          </a:prstGeom>
          <a:noFill/>
        </p:spPr>
        <p:txBody>
          <a:bodyPr wrap="square" rtlCol="0">
            <a:spAutoFit/>
          </a:bodyPr>
          <a:lstStyle/>
          <a:p>
            <a:pPr algn="ctr"/>
            <a:r>
              <a:rPr lang="en-US" sz="1400" dirty="0">
                <a:solidFill>
                  <a:schemeClr val="tx1">
                    <a:lumMod val="95000"/>
                  </a:schemeClr>
                </a:solidFill>
              </a:rPr>
              <a:t>Christ Blessing the Children  --  Lucas Cranach, </a:t>
            </a:r>
            <a:r>
              <a:rPr lang="en-US" sz="1400" dirty="0" err="1">
                <a:solidFill>
                  <a:schemeClr val="tx1">
                    <a:lumMod val="95000"/>
                  </a:schemeClr>
                </a:solidFill>
              </a:rPr>
              <a:t>Stadel</a:t>
            </a:r>
            <a:r>
              <a:rPr lang="en-US" sz="1400" dirty="0">
                <a:solidFill>
                  <a:schemeClr val="tx1">
                    <a:lumMod val="95000"/>
                  </a:schemeClr>
                </a:solidFill>
              </a:rPr>
              <a:t> Museum, Frankfurt, Germany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E5E3BE7-D3CA-4EFD-AC17-FE72615F82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
            <a:ext cx="9144000" cy="6293187"/>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447800"/>
            <a:ext cx="6705600" cy="2862322"/>
          </a:xfrm>
          <a:prstGeom prst="rect">
            <a:avLst/>
          </a:prstGeom>
        </p:spPr>
        <p:txBody>
          <a:bodyPr wrap="square">
            <a:spAutoFit/>
          </a:bodyPr>
          <a:lstStyle/>
          <a:p>
            <a:r>
              <a:rPr lang="en-US" sz="3600" dirty="0"/>
              <a:t>"Whoever welcomes one such child in my name welcomes me, and whoever welcomes me welcomes not me but the one who sent me."</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9:37</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Jesus Welcomes the Children  --  Jesus MAFA, Cameroon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3FD7D38-4CAB-4E5E-9EED-10C46D8874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0200" y="-14748"/>
            <a:ext cx="9144000" cy="6293441"/>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https://commons.wikimedia.org/wiki/File:Lucy_Higgs_Union_Civil_War_Nurse.JPG</a:t>
            </a:r>
          </a:p>
          <a:p>
            <a:pPr>
              <a:buNone/>
            </a:pPr>
            <a:r>
              <a:rPr lang="en-US" sz="1400" dirty="0"/>
              <a:t>https://commons.wikimedia.org/wiki/File:Camille_Pissarro_-_Apple_Picking_-_Google_Art_Project.jpg</a:t>
            </a:r>
          </a:p>
          <a:p>
            <a:pPr>
              <a:buNone/>
            </a:pPr>
            <a:r>
              <a:rPr lang="en-US" sz="1400" dirty="0"/>
              <a:t>www.robertharding.com</a:t>
            </a:r>
          </a:p>
          <a:p>
            <a:pPr>
              <a:buNone/>
            </a:pPr>
            <a:r>
              <a:rPr lang="en-US" sz="1400" dirty="0"/>
              <a:t>https://commons.wikimedia.org/wiki/File:1525_Heilige_Verena_w%C3%A4scht_einem_Pestkranken_die_Haare_anagoria.JPG</a:t>
            </a:r>
          </a:p>
          <a:p>
            <a:pPr>
              <a:buNone/>
            </a:pPr>
            <a:r>
              <a:rPr lang="en-US" sz="1400" dirty="0"/>
              <a:t>https://www.kathleenpetersonart.com/ - with permission</a:t>
            </a:r>
          </a:p>
          <a:p>
            <a:pPr>
              <a:buNone/>
            </a:pPr>
            <a:r>
              <a:rPr lang="en-US" sz="1400" dirty="0"/>
              <a:t>https://commons.wikimedia.org/wiki/File:Christ_Teaching_the_Disciples,_2,_from_Das_Plenarium_MET_DP849939.jpg – Adam Petri</a:t>
            </a:r>
          </a:p>
          <a:p>
            <a:pPr>
              <a:buNone/>
            </a:pPr>
            <a:r>
              <a:rPr lang="en-US" sz="1400" dirty="0"/>
              <a:t>https://commons.wikimedia.org/wiki/File:Ethiopian_-_Right_Diptych_Panel_with_Virgin_and_Child_Flanked_by_Archangels_-_Walters_363_-_Open.jpg</a:t>
            </a:r>
          </a:p>
          <a:p>
            <a:pPr>
              <a:buNone/>
            </a:pPr>
            <a:r>
              <a:rPr lang="en-US" sz="1400" dirty="0"/>
              <a:t>https://commons.wikimedia.org/wiki/File:Jesus_teaching_his_disciples.jpg</a:t>
            </a:r>
          </a:p>
          <a:p>
            <a:pPr>
              <a:buNone/>
            </a:pPr>
            <a:r>
              <a:rPr lang="en-US" sz="1400" dirty="0"/>
              <a:t>https://commons.wikimedia.org/wiki/File:Nicolaes_Maes_-_Christ_Blessing_the_Children_-_WGA13814.jpg</a:t>
            </a:r>
          </a:p>
          <a:p>
            <a:pPr>
              <a:buNone/>
            </a:pPr>
            <a:r>
              <a:rPr lang="en-US" sz="1400" dirty="0"/>
              <a:t>https://commons.wikimedia.org/wiki/File:Lucas_Cranach_the_Elder_Christ_blessing_the_Children,_Frankfurt_am_Main,_St%C3%A4del_Museum.jpg</a:t>
            </a:r>
          </a:p>
          <a:p>
            <a:pPr>
              <a:buNone/>
            </a:pPr>
            <a:r>
              <a:rPr lang="en-US" sz="1400" dirty="0"/>
              <a:t>http://diglib.library.vanderbilt.edu/act-imagelink.pl?RC=48395</a:t>
            </a:r>
          </a:p>
          <a:p>
            <a:pPr>
              <a:buNone/>
            </a:pP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5562600"/>
            <a:ext cx="1447800" cy="1169551"/>
          </a:xfrm>
          <a:prstGeom prst="rect">
            <a:avLst/>
          </a:prstGeom>
          <a:noFill/>
        </p:spPr>
        <p:txBody>
          <a:bodyPr wrap="square" rtlCol="0">
            <a:spAutoFit/>
          </a:bodyPr>
          <a:lstStyle/>
          <a:p>
            <a:pPr algn="ctr"/>
            <a:r>
              <a:rPr lang="en-US" sz="1400" dirty="0">
                <a:solidFill>
                  <a:schemeClr val="tx1">
                    <a:lumMod val="95000"/>
                  </a:schemeClr>
                </a:solidFill>
              </a:rPr>
              <a:t>Lucy Higgs, Union Civil War Nurse </a:t>
            </a:r>
          </a:p>
          <a:p>
            <a:pPr algn="ctr"/>
            <a:endParaRPr lang="en-US" sz="1400" dirty="0">
              <a:solidFill>
                <a:schemeClr val="tx1">
                  <a:lumMod val="95000"/>
                </a:schemeClr>
              </a:solidFill>
            </a:endParaRPr>
          </a:p>
          <a:p>
            <a:pPr algn="ctr"/>
            <a:r>
              <a:rPr lang="en-US" sz="1400" dirty="0">
                <a:solidFill>
                  <a:schemeClr val="tx1">
                    <a:lumMod val="95000"/>
                  </a:schemeClr>
                </a:solidFill>
              </a:rPr>
              <a:t>Kathy Grant</a:t>
            </a:r>
          </a:p>
        </p:txBody>
      </p:sp>
      <p:pic>
        <p:nvPicPr>
          <p:cNvPr id="4" name="Picture 3">
            <a:extLst>
              <a:ext uri="{FF2B5EF4-FFF2-40B4-BE49-F238E27FC236}">
                <a16:creationId xmlns:a16="http://schemas.microsoft.com/office/drawing/2014/main" id="{2AAEB663-9F34-41F6-B710-6226A528D6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1000" y="0"/>
            <a:ext cx="5384102"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50410"/>
            <a:ext cx="7010400" cy="2308324"/>
          </a:xfrm>
          <a:prstGeom prst="rect">
            <a:avLst/>
          </a:prstGeom>
        </p:spPr>
        <p:txBody>
          <a:bodyPr wrap="square">
            <a:spAutoFit/>
          </a:bodyPr>
          <a:lstStyle/>
          <a:p>
            <a:r>
              <a:rPr lang="en-US" sz="3600" dirty="0"/>
              <a:t>Happy are those who do not … sit in the seat of scoffers. They are like trees planted by streams of water, which yield their fruit in its season …</a:t>
            </a:r>
            <a:endParaRPr lang="en-US" sz="3600" dirty="0">
              <a:cs typeface="Arial" pitchFamily="34" charset="0"/>
            </a:endParaRPr>
          </a:p>
        </p:txBody>
      </p:sp>
      <p:sp>
        <p:nvSpPr>
          <p:cNvPr id="5" name="TextBox 4"/>
          <p:cNvSpPr txBox="1"/>
          <p:nvPr/>
        </p:nvSpPr>
        <p:spPr>
          <a:xfrm>
            <a:off x="5791200" y="5007591"/>
            <a:ext cx="3352800" cy="461665"/>
          </a:xfrm>
          <a:prstGeom prst="rect">
            <a:avLst/>
          </a:prstGeom>
          <a:noFill/>
        </p:spPr>
        <p:txBody>
          <a:bodyPr wrap="square" rtlCol="0">
            <a:spAutoFit/>
          </a:bodyPr>
          <a:lstStyle/>
          <a:p>
            <a:pPr algn="ctr"/>
            <a:r>
              <a:rPr lang="en-US" sz="2400" dirty="0">
                <a:solidFill>
                  <a:schemeClr val="tx1">
                    <a:lumMod val="95000"/>
                  </a:schemeClr>
                </a:solidFill>
              </a:rPr>
              <a:t>Psalm 1:1ac, 3a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257800"/>
            <a:ext cx="1524000" cy="1384995"/>
          </a:xfrm>
          <a:prstGeom prst="rect">
            <a:avLst/>
          </a:prstGeom>
          <a:noFill/>
        </p:spPr>
        <p:txBody>
          <a:bodyPr wrap="square" rtlCol="0">
            <a:spAutoFit/>
          </a:bodyPr>
          <a:lstStyle/>
          <a:p>
            <a:pPr algn="ctr"/>
            <a:r>
              <a:rPr lang="en-US" sz="1400" dirty="0">
                <a:solidFill>
                  <a:schemeClr val="tx1">
                    <a:lumMod val="95000"/>
                  </a:schemeClr>
                </a:solidFill>
              </a:rPr>
              <a:t>Apple Picking</a:t>
            </a:r>
          </a:p>
          <a:p>
            <a:pPr algn="ctr"/>
            <a:endParaRPr lang="en-US" sz="1400" dirty="0">
              <a:solidFill>
                <a:schemeClr val="tx1">
                  <a:lumMod val="95000"/>
                </a:schemeClr>
              </a:solidFill>
            </a:endParaRPr>
          </a:p>
          <a:p>
            <a:pPr algn="ctr"/>
            <a:r>
              <a:rPr lang="en-US" sz="1400" dirty="0">
                <a:solidFill>
                  <a:schemeClr val="tx1">
                    <a:lumMod val="95000"/>
                  </a:schemeClr>
                </a:solidFill>
              </a:rPr>
              <a:t>Camille </a:t>
            </a:r>
            <a:r>
              <a:rPr lang="en-US" sz="1400" dirty="0" err="1">
                <a:solidFill>
                  <a:schemeClr val="tx1">
                    <a:lumMod val="95000"/>
                  </a:schemeClr>
                </a:solidFill>
              </a:rPr>
              <a:t>Pissaro</a:t>
            </a:r>
            <a:endParaRPr lang="en-US" sz="1400" dirty="0">
              <a:solidFill>
                <a:schemeClr val="tx1">
                  <a:lumMod val="95000"/>
                </a:schemeClr>
              </a:solidFill>
            </a:endParaRPr>
          </a:p>
          <a:p>
            <a:pPr algn="ctr"/>
            <a:r>
              <a:rPr lang="en-US" sz="1400" dirty="0">
                <a:solidFill>
                  <a:schemeClr val="tx1">
                    <a:lumMod val="95000"/>
                  </a:schemeClr>
                </a:solidFill>
              </a:rPr>
              <a:t>Ohara Museum of Art</a:t>
            </a:r>
          </a:p>
          <a:p>
            <a:pPr algn="ctr"/>
            <a:r>
              <a:rPr lang="en-US" sz="1400" dirty="0">
                <a:solidFill>
                  <a:schemeClr val="tx1">
                    <a:lumMod val="95000"/>
                  </a:schemeClr>
                </a:solidFill>
              </a:rPr>
              <a:t>Kurashiki, Japan</a:t>
            </a:r>
          </a:p>
        </p:txBody>
      </p:sp>
      <p:pic>
        <p:nvPicPr>
          <p:cNvPr id="5" name="Picture 4">
            <a:extLst>
              <a:ext uri="{FF2B5EF4-FFF2-40B4-BE49-F238E27FC236}">
                <a16:creationId xmlns:a16="http://schemas.microsoft.com/office/drawing/2014/main" id="{95F0B3AE-A143-F5D6-E42A-5047FD51E2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4886" y="0"/>
            <a:ext cx="6824514"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371600"/>
            <a:ext cx="7772400" cy="2862322"/>
          </a:xfrm>
          <a:prstGeom prst="rect">
            <a:avLst/>
          </a:prstGeom>
        </p:spPr>
        <p:txBody>
          <a:bodyPr wrap="square">
            <a:spAutoFit/>
          </a:bodyPr>
          <a:lstStyle/>
          <a:p>
            <a:r>
              <a:rPr lang="en-US" sz="3600" dirty="0"/>
              <a:t>I was like a gentle lamb led to the slaughter. And I did not know … that they devised schemes, saying, "Let us destroy the tree with its fruit, let us cut him off from the land of the living … "</a:t>
            </a:r>
            <a:endParaRPr lang="en-US" sz="3600" dirty="0">
              <a:cs typeface="Arial" pitchFamily="34" charset="0"/>
            </a:endParaRPr>
          </a:p>
        </p:txBody>
      </p:sp>
      <p:sp>
        <p:nvSpPr>
          <p:cNvPr id="5" name="TextBox 4"/>
          <p:cNvSpPr txBox="1"/>
          <p:nvPr/>
        </p:nvSpPr>
        <p:spPr>
          <a:xfrm>
            <a:off x="5905500" y="4876801"/>
            <a:ext cx="3352800" cy="461665"/>
          </a:xfrm>
          <a:prstGeom prst="rect">
            <a:avLst/>
          </a:prstGeom>
          <a:noFill/>
        </p:spPr>
        <p:txBody>
          <a:bodyPr wrap="square" rtlCol="0">
            <a:spAutoFit/>
          </a:bodyPr>
          <a:lstStyle/>
          <a:p>
            <a:pPr algn="ctr"/>
            <a:r>
              <a:rPr lang="en-US" sz="2400" dirty="0">
                <a:solidFill>
                  <a:schemeClr val="tx1">
                    <a:lumMod val="95000"/>
                  </a:schemeClr>
                </a:solidFill>
              </a:rPr>
              <a:t>Jeremiah 11:19a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410200"/>
            <a:ext cx="1905000" cy="1169551"/>
          </a:xfrm>
          <a:prstGeom prst="rect">
            <a:avLst/>
          </a:prstGeom>
          <a:noFill/>
        </p:spPr>
        <p:txBody>
          <a:bodyPr wrap="square" rtlCol="0">
            <a:spAutoFit/>
          </a:bodyPr>
          <a:lstStyle/>
          <a:p>
            <a:pPr algn="ctr"/>
            <a:r>
              <a:rPr lang="en-US" sz="1400" dirty="0">
                <a:solidFill>
                  <a:schemeClr val="tx1">
                    <a:lumMod val="95000"/>
                  </a:schemeClr>
                </a:solidFill>
              </a:rPr>
              <a:t>Lamb of God</a:t>
            </a:r>
          </a:p>
          <a:p>
            <a:pPr algn="ctr"/>
            <a:endParaRPr lang="en-US" sz="1400" dirty="0">
              <a:solidFill>
                <a:schemeClr val="tx1">
                  <a:lumMod val="95000"/>
                </a:schemeClr>
              </a:solidFill>
            </a:endParaRPr>
          </a:p>
          <a:p>
            <a:pPr algn="ctr"/>
            <a:r>
              <a:rPr lang="en-US" sz="1400" dirty="0">
                <a:solidFill>
                  <a:schemeClr val="tx1">
                    <a:lumMod val="95000"/>
                  </a:schemeClr>
                </a:solidFill>
              </a:rPr>
              <a:t>Father George </a:t>
            </a:r>
            <a:r>
              <a:rPr lang="en-US" sz="1400" dirty="0" err="1">
                <a:solidFill>
                  <a:schemeClr val="tx1">
                    <a:lumMod val="95000"/>
                  </a:schemeClr>
                </a:solidFill>
              </a:rPr>
              <a:t>Saget</a:t>
            </a:r>
            <a:endParaRPr lang="en-US" sz="1400" dirty="0">
              <a:solidFill>
                <a:schemeClr val="tx1">
                  <a:lumMod val="95000"/>
                </a:schemeClr>
              </a:solidFill>
            </a:endParaRPr>
          </a:p>
          <a:p>
            <a:pPr algn="ctr"/>
            <a:r>
              <a:rPr lang="en-US" sz="1400" dirty="0" err="1">
                <a:solidFill>
                  <a:schemeClr val="tx1">
                    <a:lumMod val="95000"/>
                  </a:schemeClr>
                </a:solidFill>
              </a:rPr>
              <a:t>Keur</a:t>
            </a:r>
            <a:r>
              <a:rPr lang="en-US" sz="1400" dirty="0">
                <a:solidFill>
                  <a:schemeClr val="tx1">
                    <a:lumMod val="95000"/>
                  </a:schemeClr>
                </a:solidFill>
              </a:rPr>
              <a:t> Moussa Abbey</a:t>
            </a:r>
          </a:p>
          <a:p>
            <a:pPr algn="ctr"/>
            <a:r>
              <a:rPr lang="en-US" sz="1400" dirty="0">
                <a:solidFill>
                  <a:schemeClr val="tx1">
                    <a:lumMod val="95000"/>
                  </a:schemeClr>
                </a:solidFill>
              </a:rPr>
              <a:t>Senegal</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3A9707A9-0B42-461F-8675-42DF588AA6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615" y="0"/>
            <a:ext cx="5352585"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600200"/>
            <a:ext cx="6858000" cy="2308324"/>
          </a:xfrm>
          <a:prstGeom prst="rect">
            <a:avLst/>
          </a:prstGeom>
        </p:spPr>
        <p:txBody>
          <a:bodyPr wrap="square">
            <a:spAutoFit/>
          </a:bodyPr>
          <a:lstStyle/>
          <a:p>
            <a:r>
              <a:rPr lang="en-US" sz="3600" dirty="0"/>
              <a:t>Who is wise and understanding among you? Show by your good life that your works are done with gentleness born of wisdom.</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James 3:13</a:t>
            </a:r>
          </a:p>
        </p:txBody>
      </p:sp>
    </p:spTree>
    <p:extLst>
      <p:ext uri="{BB962C8B-B14F-4D97-AF65-F5344CB8AC3E}">
        <p14:creationId xmlns:p14="http://schemas.microsoft.com/office/powerpoint/2010/main" val="314639006"/>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410200"/>
            <a:ext cx="2133600" cy="1169551"/>
          </a:xfrm>
          <a:prstGeom prst="rect">
            <a:avLst/>
          </a:prstGeom>
          <a:noFill/>
        </p:spPr>
        <p:txBody>
          <a:bodyPr wrap="square" rtlCol="0">
            <a:spAutoFit/>
          </a:bodyPr>
          <a:lstStyle/>
          <a:p>
            <a:pPr algn="ctr"/>
            <a:r>
              <a:rPr lang="en-US" sz="1400" dirty="0">
                <a:solidFill>
                  <a:schemeClr val="tx1">
                    <a:lumMod val="95000"/>
                  </a:schemeClr>
                </a:solidFill>
              </a:rPr>
              <a:t>Saint Verena Washing the Hair of a Plague Patient</a:t>
            </a:r>
          </a:p>
          <a:p>
            <a:pPr algn="ctr"/>
            <a:endParaRPr lang="en-US" sz="1400" dirty="0">
              <a:solidFill>
                <a:schemeClr val="tx1">
                  <a:lumMod val="95000"/>
                </a:schemeClr>
              </a:solidFill>
            </a:endParaRPr>
          </a:p>
          <a:p>
            <a:pPr algn="ctr"/>
            <a:r>
              <a:rPr lang="en-US" sz="1400" dirty="0" err="1">
                <a:solidFill>
                  <a:schemeClr val="tx1">
                    <a:lumMod val="95000"/>
                  </a:schemeClr>
                </a:solidFill>
              </a:rPr>
              <a:t>Landesmuseum</a:t>
            </a:r>
            <a:endParaRPr lang="en-US" sz="1400" dirty="0">
              <a:solidFill>
                <a:schemeClr val="tx1">
                  <a:lumMod val="95000"/>
                </a:schemeClr>
              </a:solidFill>
            </a:endParaRPr>
          </a:p>
          <a:p>
            <a:pPr algn="ctr"/>
            <a:r>
              <a:rPr lang="en-US" sz="1400" dirty="0">
                <a:solidFill>
                  <a:schemeClr val="tx1">
                    <a:lumMod val="95000"/>
                  </a:schemeClr>
                </a:solidFill>
              </a:rPr>
              <a:t>Württemberg, Germany</a:t>
            </a:r>
          </a:p>
        </p:txBody>
      </p:sp>
      <p:pic>
        <p:nvPicPr>
          <p:cNvPr id="2" name="Picture 1">
            <a:extLst>
              <a:ext uri="{FF2B5EF4-FFF2-40B4-BE49-F238E27FC236}">
                <a16:creationId xmlns:a16="http://schemas.microsoft.com/office/drawing/2014/main" id="{32BCD501-4C04-4511-9B9D-625D1261FF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1888" y="0"/>
            <a:ext cx="5121713"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1748</TotalTime>
  <Words>840</Words>
  <Application>Microsoft Office PowerPoint</Application>
  <PresentationFormat>Widescreen</PresentationFormat>
  <Paragraphs>82</Paragraphs>
  <Slides>23</Slides>
  <Notes>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First Sunday after Christmas Day Year A</vt:lpstr>
      <vt:lpstr>Eighteenth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118</cp:revision>
  <dcterms:created xsi:type="dcterms:W3CDTF">2016-08-31T16:46:43Z</dcterms:created>
  <dcterms:modified xsi:type="dcterms:W3CDTF">2023-10-12T16:37:54Z</dcterms:modified>
</cp:coreProperties>
</file>