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256" r:id="rId2"/>
    <p:sldId id="410" r:id="rId3"/>
    <p:sldId id="418" r:id="rId4"/>
    <p:sldId id="282" r:id="rId5"/>
    <p:sldId id="419" r:id="rId6"/>
    <p:sldId id="416" r:id="rId7"/>
    <p:sldId id="417" r:id="rId8"/>
    <p:sldId id="414" r:id="rId9"/>
    <p:sldId id="415" r:id="rId10"/>
    <p:sldId id="383" r:id="rId11"/>
    <p:sldId id="384" r:id="rId12"/>
    <p:sldId id="385" r:id="rId13"/>
    <p:sldId id="386" r:id="rId14"/>
    <p:sldId id="387" r:id="rId15"/>
    <p:sldId id="408" r:id="rId16"/>
    <p:sldId id="409" r:id="rId17"/>
    <p:sldId id="390" r:id="rId18"/>
    <p:sldId id="391" r:id="rId19"/>
    <p:sldId id="420" r:id="rId20"/>
    <p:sldId id="392" r:id="rId21"/>
    <p:sldId id="393" r:id="rId22"/>
    <p:sldId id="394"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264"/>
    <a:srgbClr val="3D695C"/>
    <a:srgbClr val="3A6F6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BAE3B-BE12-4B2B-9D57-8BDAF8DD5EF1}" v="3" dt="2023-10-12T16:24:49.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0" autoAdjust="0"/>
    <p:restoredTop sz="94660"/>
  </p:normalViewPr>
  <p:slideViewPr>
    <p:cSldViewPr>
      <p:cViewPr varScale="1">
        <p:scale>
          <a:sx n="75" d="100"/>
          <a:sy n="75" d="100"/>
        </p:scale>
        <p:origin x="72"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Lew" clId="Web-{377BAE3B-BE12-4B2B-9D57-8BDAF8DD5EF1}"/>
    <pc:docChg chg="modSld">
      <pc:chgData name="Charlotte Lew" userId="" providerId="" clId="Web-{377BAE3B-BE12-4B2B-9D57-8BDAF8DD5EF1}" dt="2023-10-12T16:24:44.764" v="1" actId="20577"/>
      <pc:docMkLst>
        <pc:docMk/>
      </pc:docMkLst>
      <pc:sldChg chg="modSp">
        <pc:chgData name="Charlotte Lew" userId="" providerId="" clId="Web-{377BAE3B-BE12-4B2B-9D57-8BDAF8DD5EF1}" dt="2023-10-12T16:24:44.764" v="1" actId="20577"/>
        <pc:sldMkLst>
          <pc:docMk/>
          <pc:sldMk cId="0" sldId="256"/>
        </pc:sldMkLst>
        <pc:spChg chg="mod">
          <ac:chgData name="Charlotte Lew" userId="" providerId="" clId="Web-{377BAE3B-BE12-4B2B-9D57-8BDAF8DD5EF1}" dt="2023-10-12T16:24:44.764" v="1" actId="20577"/>
          <ac:spMkLst>
            <pc:docMk/>
            <pc:sldMk cId="0"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a:t>
            </a:fld>
            <a:endParaRPr lang="en-US"/>
          </a:p>
        </p:txBody>
      </p:sp>
    </p:spTree>
    <p:extLst>
      <p:ext uri="{BB962C8B-B14F-4D97-AF65-F5344CB8AC3E}">
        <p14:creationId xmlns:p14="http://schemas.microsoft.com/office/powerpoint/2010/main" val="334625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3</a:t>
            </a:fld>
            <a:endParaRPr lang="en-US"/>
          </a:p>
        </p:txBody>
      </p:sp>
    </p:spTree>
    <p:extLst>
      <p:ext uri="{BB962C8B-B14F-4D97-AF65-F5344CB8AC3E}">
        <p14:creationId xmlns:p14="http://schemas.microsoft.com/office/powerpoint/2010/main" val="418953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43001"/>
            <a:ext cx="8458200" cy="1698625"/>
          </a:xfrm>
        </p:spPr>
        <p:txBody>
          <a:bodyPr>
            <a:noAutofit/>
          </a:bodyPr>
          <a:lstStyle/>
          <a:p>
            <a:r>
              <a:rPr lang="en-US" sz="8800" dirty="0"/>
              <a:t>Eleventh Sunday after Pentecost</a:t>
            </a:r>
          </a:p>
        </p:txBody>
      </p:sp>
      <p:sp>
        <p:nvSpPr>
          <p:cNvPr id="3" name="Subtitle 2"/>
          <p:cNvSpPr>
            <a:spLocks noGrp="1"/>
          </p:cNvSpPr>
          <p:nvPr>
            <p:ph type="subTitle" idx="1"/>
          </p:nvPr>
        </p:nvSpPr>
        <p:spPr>
          <a:xfrm>
            <a:off x="2933700" y="37338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2667000" y="5257801"/>
            <a:ext cx="6781800" cy="1384995"/>
          </a:xfrm>
          <a:prstGeom prst="rect">
            <a:avLst/>
          </a:prstGeom>
          <a:solidFill>
            <a:srgbClr val="216264">
              <a:alpha val="70000"/>
            </a:srgbClr>
          </a:solidFill>
        </p:spPr>
        <p:txBody>
          <a:bodyPr wrap="square">
            <a:spAutoFit/>
          </a:bodyPr>
          <a:lstStyle/>
          <a:p>
            <a:pPr algn="ctr"/>
            <a:r>
              <a:rPr lang="en-US" sz="2800" dirty="0"/>
              <a:t>2 Samuel 11:26 - 12:13a and Psalm 51:1-12</a:t>
            </a:r>
          </a:p>
          <a:p>
            <a:pPr algn="ctr"/>
            <a:r>
              <a:rPr lang="en-US" sz="2800" dirty="0"/>
              <a:t>Exodus 16:2-4, 9-15 and Psalm 78:23-29</a:t>
            </a:r>
          </a:p>
          <a:p>
            <a:pPr algn="ctr"/>
            <a:r>
              <a:rPr lang="en-US" sz="2800" dirty="0"/>
              <a:t>Ephesians 4:1-16  •  John 6:24-35</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6858000" cy="2862322"/>
          </a:xfrm>
          <a:prstGeom prst="rect">
            <a:avLst/>
          </a:prstGeom>
        </p:spPr>
        <p:txBody>
          <a:bodyPr wrap="square">
            <a:spAutoFit/>
          </a:bodyPr>
          <a:lstStyle/>
          <a:p>
            <a:r>
              <a:rPr lang="en-US" sz="3600" dirty="0"/>
              <a:t>… on the surface of the wilderness was a fine flaky substance … Moses said to them, "It is the bread that the LORD has given you to eat.</a:t>
            </a:r>
          </a:p>
          <a:p>
            <a:endParaRPr lang="en-US" sz="3600" dirty="0">
              <a:cs typeface="Arial" pitchFamily="34" charset="0"/>
            </a:endParaRPr>
          </a:p>
        </p:txBody>
      </p:sp>
      <p:sp>
        <p:nvSpPr>
          <p:cNvPr id="5" name="TextBox 4"/>
          <p:cNvSpPr txBox="1"/>
          <p:nvPr/>
        </p:nvSpPr>
        <p:spPr>
          <a:xfrm>
            <a:off x="5638800" y="4953001"/>
            <a:ext cx="3352800" cy="461665"/>
          </a:xfrm>
          <a:prstGeom prst="rect">
            <a:avLst/>
          </a:prstGeom>
          <a:noFill/>
        </p:spPr>
        <p:txBody>
          <a:bodyPr wrap="square" rtlCol="0">
            <a:spAutoFit/>
          </a:bodyPr>
          <a:lstStyle/>
          <a:p>
            <a:pPr algn="ctr"/>
            <a:r>
              <a:rPr lang="en-US" sz="2400" dirty="0">
                <a:solidFill>
                  <a:schemeClr val="tx1">
                    <a:lumMod val="95000"/>
                  </a:schemeClr>
                </a:solidFill>
              </a:rPr>
              <a:t>Exodus 16:14b, 15b</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358081"/>
            <a:ext cx="1905000" cy="1323439"/>
          </a:xfrm>
          <a:prstGeom prst="rect">
            <a:avLst/>
          </a:prstGeom>
          <a:noFill/>
        </p:spPr>
        <p:txBody>
          <a:bodyPr wrap="square" rtlCol="0">
            <a:spAutoFit/>
          </a:bodyPr>
          <a:lstStyle/>
          <a:p>
            <a:pPr algn="ctr"/>
            <a:r>
              <a:rPr lang="en-US" sz="1600" dirty="0">
                <a:solidFill>
                  <a:schemeClr val="tx1">
                    <a:lumMod val="95000"/>
                  </a:schemeClr>
                </a:solidFill>
              </a:rPr>
              <a:t>Gathering of Manna  </a:t>
            </a:r>
          </a:p>
          <a:p>
            <a:pPr algn="ctr"/>
            <a:endParaRPr lang="en-US" sz="1600" dirty="0">
              <a:solidFill>
                <a:schemeClr val="tx1">
                  <a:lumMod val="95000"/>
                </a:schemeClr>
              </a:solidFill>
            </a:endParaRPr>
          </a:p>
          <a:p>
            <a:pPr algn="ctr"/>
            <a:r>
              <a:rPr lang="en-US" sz="1600" dirty="0">
                <a:solidFill>
                  <a:schemeClr val="tx1">
                    <a:lumMod val="95000"/>
                  </a:schemeClr>
                </a:solidFill>
              </a:rPr>
              <a:t>James Tissot</a:t>
            </a:r>
          </a:p>
          <a:p>
            <a:pPr algn="ctr"/>
            <a:r>
              <a:rPr lang="en-US" sz="1600" dirty="0">
                <a:solidFill>
                  <a:schemeClr val="tx1">
                    <a:lumMod val="95000"/>
                  </a:schemeClr>
                </a:solidFill>
              </a:rPr>
              <a:t> Jewish Museum New York, NY</a:t>
            </a:r>
          </a:p>
        </p:txBody>
      </p:sp>
      <p:pic>
        <p:nvPicPr>
          <p:cNvPr id="2" name="Picture 1">
            <a:extLst>
              <a:ext uri="{FF2B5EF4-FFF2-40B4-BE49-F238E27FC236}">
                <a16:creationId xmlns:a16="http://schemas.microsoft.com/office/drawing/2014/main" id="{2153559B-B661-486A-B178-96DEC62BB095}"/>
              </a:ext>
            </a:extLst>
          </p:cNvPr>
          <p:cNvPicPr>
            <a:picLocks noChangeAspect="1"/>
          </p:cNvPicPr>
          <p:nvPr/>
        </p:nvPicPr>
        <p:blipFill>
          <a:blip r:embed="rId2"/>
          <a:stretch>
            <a:fillRect/>
          </a:stretch>
        </p:blipFill>
        <p:spPr>
          <a:xfrm>
            <a:off x="4343401" y="-17808"/>
            <a:ext cx="5624513" cy="6875808"/>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600200"/>
            <a:ext cx="6324600" cy="2862322"/>
          </a:xfrm>
          <a:prstGeom prst="rect">
            <a:avLst/>
          </a:prstGeom>
        </p:spPr>
        <p:txBody>
          <a:bodyPr wrap="square">
            <a:spAutoFit/>
          </a:bodyPr>
          <a:lstStyle/>
          <a:p>
            <a:r>
              <a:rPr lang="en-US" sz="3600" dirty="0"/>
              <a:t>We must no longer be children, … blown about by every wind of doctrine … But speaking the truth in love, we must grow up … into Christ,</a:t>
            </a:r>
            <a:endParaRPr lang="en-US" sz="3600" dirty="0">
              <a:cs typeface="Arial" pitchFamily="34" charset="0"/>
            </a:endParaRPr>
          </a:p>
        </p:txBody>
      </p:sp>
      <p:sp>
        <p:nvSpPr>
          <p:cNvPr id="5" name="TextBox 4"/>
          <p:cNvSpPr txBox="1"/>
          <p:nvPr/>
        </p:nvSpPr>
        <p:spPr>
          <a:xfrm>
            <a:off x="5715000" y="4915258"/>
            <a:ext cx="3352800" cy="461665"/>
          </a:xfrm>
          <a:prstGeom prst="rect">
            <a:avLst/>
          </a:prstGeom>
          <a:noFill/>
        </p:spPr>
        <p:txBody>
          <a:bodyPr wrap="square" rtlCol="0">
            <a:spAutoFit/>
          </a:bodyPr>
          <a:lstStyle/>
          <a:p>
            <a:pPr algn="ctr"/>
            <a:r>
              <a:rPr lang="en-US" sz="2400" dirty="0">
                <a:solidFill>
                  <a:schemeClr val="tx1">
                    <a:lumMod val="95000"/>
                  </a:schemeClr>
                </a:solidFill>
              </a:rPr>
              <a:t>Ephesians 4:14a, 15ac</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Peaceable Kingdom  --  Rick and Brenda </a:t>
            </a:r>
            <a:r>
              <a:rPr lang="en-US" sz="1600" dirty="0" err="1">
                <a:solidFill>
                  <a:schemeClr val="tx1">
                    <a:lumMod val="95000"/>
                  </a:schemeClr>
                </a:solidFill>
              </a:rPr>
              <a:t>Beerhorst</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C5DB5C3F-4E15-4660-9484-2FE8CA716F9F}"/>
              </a:ext>
            </a:extLst>
          </p:cNvPr>
          <p:cNvPicPr>
            <a:picLocks noChangeAspect="1"/>
          </p:cNvPicPr>
          <p:nvPr/>
        </p:nvPicPr>
        <p:blipFill>
          <a:blip r:embed="rId2"/>
          <a:stretch>
            <a:fillRect/>
          </a:stretch>
        </p:blipFill>
        <p:spPr>
          <a:xfrm>
            <a:off x="3276601" y="332772"/>
            <a:ext cx="5820976" cy="5763228"/>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057400"/>
            <a:ext cx="7086600" cy="1754326"/>
          </a:xfrm>
          <a:prstGeom prst="rect">
            <a:avLst/>
          </a:prstGeom>
        </p:spPr>
        <p:txBody>
          <a:bodyPr wrap="square">
            <a:spAutoFit/>
          </a:bodyPr>
          <a:lstStyle/>
          <a:p>
            <a:r>
              <a:rPr lang="en-US" sz="3600" dirty="0"/>
              <a:t>"Do not work for the food that perishes, but for the food that endures for eternal life …</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John 6:27a</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Ascension  --  Father Georges </a:t>
            </a:r>
            <a:r>
              <a:rPr lang="en-US" sz="1600" dirty="0" err="1">
                <a:solidFill>
                  <a:schemeClr val="tx1">
                    <a:lumMod val="95000"/>
                  </a:schemeClr>
                </a:solidFill>
              </a:rPr>
              <a:t>Saget</a:t>
            </a:r>
            <a:r>
              <a:rPr lang="en-US" sz="1600" dirty="0">
                <a:solidFill>
                  <a:schemeClr val="tx1">
                    <a:lumMod val="95000"/>
                  </a:schemeClr>
                </a:solidFill>
              </a:rPr>
              <a:t>, </a:t>
            </a:r>
            <a:r>
              <a:rPr lang="en-US" sz="1600" dirty="0" err="1">
                <a:solidFill>
                  <a:schemeClr val="tx1">
                    <a:lumMod val="95000"/>
                  </a:schemeClr>
                </a:solidFill>
              </a:rPr>
              <a:t>Keur</a:t>
            </a:r>
            <a:r>
              <a:rPr lang="en-US" sz="1600" dirty="0">
                <a:solidFill>
                  <a:schemeClr val="tx1">
                    <a:lumMod val="95000"/>
                  </a:schemeClr>
                </a:solidFill>
              </a:rPr>
              <a:t> Moussa Abbey, </a:t>
            </a:r>
            <a:r>
              <a:rPr lang="en-US" sz="1600" dirty="0" err="1">
                <a:solidFill>
                  <a:schemeClr val="tx1">
                    <a:lumMod val="95000"/>
                  </a:schemeClr>
                </a:solidFill>
              </a:rPr>
              <a:t>Keur</a:t>
            </a:r>
            <a:r>
              <a:rPr lang="en-US" sz="1600" dirty="0">
                <a:solidFill>
                  <a:schemeClr val="tx1">
                    <a:lumMod val="95000"/>
                  </a:schemeClr>
                </a:solidFill>
              </a:rPr>
              <a:t> Moussa, Senegal</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0AC483E3-C249-480A-BF99-4D0E2211A4F1}"/>
              </a:ext>
            </a:extLst>
          </p:cNvPr>
          <p:cNvPicPr>
            <a:picLocks noChangeAspect="1"/>
          </p:cNvPicPr>
          <p:nvPr/>
        </p:nvPicPr>
        <p:blipFill>
          <a:blip r:embed="rId2"/>
          <a:stretch>
            <a:fillRect/>
          </a:stretch>
        </p:blipFill>
        <p:spPr>
          <a:xfrm>
            <a:off x="2286000" y="1219200"/>
            <a:ext cx="7715250" cy="41148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0464" y="1829967"/>
            <a:ext cx="6934200" cy="2308324"/>
          </a:xfrm>
          <a:prstGeom prst="rect">
            <a:avLst/>
          </a:prstGeom>
        </p:spPr>
        <p:txBody>
          <a:bodyPr wrap="square">
            <a:spAutoFit/>
          </a:bodyPr>
          <a:lstStyle/>
          <a:p>
            <a:r>
              <a:rPr lang="en-US" sz="3600" dirty="0"/>
              <a:t>… it was not Moses who gave you the bread from heaven, but it is my Father who gives you the true bread from heaven.</a:t>
            </a:r>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John 6:32b</a:t>
            </a:r>
          </a:p>
        </p:txBody>
      </p:sp>
    </p:spTree>
    <p:extLst>
      <p:ext uri="{BB962C8B-B14F-4D97-AF65-F5344CB8AC3E}">
        <p14:creationId xmlns:p14="http://schemas.microsoft.com/office/powerpoint/2010/main" val="2368290017"/>
      </p:ext>
    </p:extLst>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Bread of Life</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BB599938-F5D4-40E0-B059-FF2AD1E9E7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196453"/>
            <a:ext cx="8382000" cy="5926336"/>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6934200" cy="1754326"/>
          </a:xfrm>
          <a:prstGeom prst="rect">
            <a:avLst/>
          </a:prstGeom>
        </p:spPr>
        <p:txBody>
          <a:bodyPr wrap="square">
            <a:spAutoFit/>
          </a:bodyPr>
          <a:lstStyle/>
          <a:p>
            <a:r>
              <a:rPr lang="en-US" sz="3600" dirty="0"/>
              <a:t>For the bread of God is that which comes down from heaven and gives life to the world.</a:t>
            </a:r>
            <a:endParaRPr lang="en-US" sz="3600" dirty="0">
              <a:cs typeface="Arial" pitchFamily="34" charset="0"/>
            </a:endParaRPr>
          </a:p>
        </p:txBody>
      </p:sp>
      <p:sp>
        <p:nvSpPr>
          <p:cNvPr id="5" name="TextBox 4"/>
          <p:cNvSpPr txBox="1"/>
          <p:nvPr/>
        </p:nvSpPr>
        <p:spPr>
          <a:xfrm>
            <a:off x="5791200" y="4191001"/>
            <a:ext cx="3352800" cy="461665"/>
          </a:xfrm>
          <a:prstGeom prst="rect">
            <a:avLst/>
          </a:prstGeom>
          <a:noFill/>
        </p:spPr>
        <p:txBody>
          <a:bodyPr wrap="square" rtlCol="0">
            <a:spAutoFit/>
          </a:bodyPr>
          <a:lstStyle/>
          <a:p>
            <a:pPr algn="ctr"/>
            <a:r>
              <a:rPr lang="en-US" sz="2400" dirty="0">
                <a:solidFill>
                  <a:schemeClr val="tx1">
                    <a:lumMod val="95000"/>
                  </a:schemeClr>
                </a:solidFill>
              </a:rPr>
              <a:t>John 6:33</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1998" y="6098458"/>
            <a:ext cx="8763000" cy="338554"/>
          </a:xfrm>
          <a:prstGeom prst="rect">
            <a:avLst/>
          </a:prstGeom>
          <a:noFill/>
        </p:spPr>
        <p:txBody>
          <a:bodyPr wrap="square" rtlCol="0">
            <a:spAutoFit/>
          </a:bodyPr>
          <a:lstStyle/>
          <a:p>
            <a:pPr algn="ctr"/>
            <a:r>
              <a:rPr lang="en-US" sz="1600" dirty="0">
                <a:solidFill>
                  <a:schemeClr val="tx1">
                    <a:lumMod val="95000"/>
                  </a:schemeClr>
                </a:solidFill>
              </a:rPr>
              <a:t>Last Supper, Father George </a:t>
            </a:r>
            <a:r>
              <a:rPr lang="en-US" sz="1600" dirty="0" err="1">
                <a:solidFill>
                  <a:schemeClr val="tx1">
                    <a:lumMod val="95000"/>
                  </a:schemeClr>
                </a:solidFill>
              </a:rPr>
              <a:t>Saget</a:t>
            </a:r>
            <a:r>
              <a:rPr lang="en-US" sz="1600" dirty="0">
                <a:solidFill>
                  <a:schemeClr val="tx1">
                    <a:lumMod val="95000"/>
                  </a:schemeClr>
                </a:solidFill>
              </a:rPr>
              <a:t>, </a:t>
            </a:r>
            <a:r>
              <a:rPr lang="en-US" sz="1600" dirty="0" err="1">
                <a:solidFill>
                  <a:schemeClr val="tx1">
                    <a:lumMod val="95000"/>
                  </a:schemeClr>
                </a:solidFill>
              </a:rPr>
              <a:t>Keur</a:t>
            </a:r>
            <a:r>
              <a:rPr lang="en-US" sz="1600" dirty="0">
                <a:solidFill>
                  <a:schemeClr val="tx1">
                    <a:lumMod val="95000"/>
                  </a:schemeClr>
                </a:solidFill>
              </a:rPr>
              <a:t> Moussa Abbey, Senegal</a:t>
            </a:r>
            <a:endParaRPr lang="en-US" dirty="0">
              <a:solidFill>
                <a:schemeClr val="tx1">
                  <a:lumMod val="95000"/>
                </a:schemeClr>
              </a:solidFill>
            </a:endParaRPr>
          </a:p>
        </p:txBody>
      </p:sp>
      <p:pic>
        <p:nvPicPr>
          <p:cNvPr id="6" name="Picture 5">
            <a:extLst>
              <a:ext uri="{FF2B5EF4-FFF2-40B4-BE49-F238E27FC236}">
                <a16:creationId xmlns:a16="http://schemas.microsoft.com/office/drawing/2014/main" id="{2D164FD4-B04C-4651-B1B2-9AD37E6B7E64}"/>
              </a:ext>
            </a:extLst>
          </p:cNvPr>
          <p:cNvPicPr>
            <a:picLocks noChangeAspect="1"/>
          </p:cNvPicPr>
          <p:nvPr/>
        </p:nvPicPr>
        <p:blipFill>
          <a:blip r:embed="rId2"/>
          <a:stretch>
            <a:fillRect/>
          </a:stretch>
        </p:blipFill>
        <p:spPr>
          <a:xfrm>
            <a:off x="1524000" y="762000"/>
            <a:ext cx="9318997" cy="4781550"/>
          </a:xfrm>
          <a:prstGeom prst="rect">
            <a:avLst/>
          </a:prstGeom>
        </p:spPr>
      </p:pic>
    </p:spTree>
    <p:extLst>
      <p:ext uri="{BB962C8B-B14F-4D97-AF65-F5344CB8AC3E}">
        <p14:creationId xmlns:p14="http://schemas.microsoft.com/office/powerpoint/2010/main" val="863854474"/>
      </p:ext>
    </p:extLst>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371600"/>
            <a:ext cx="6934200" cy="2862322"/>
          </a:xfrm>
          <a:prstGeom prst="rect">
            <a:avLst/>
          </a:prstGeom>
        </p:spPr>
        <p:txBody>
          <a:bodyPr wrap="square">
            <a:spAutoFit/>
          </a:bodyPr>
          <a:lstStyle/>
          <a:p>
            <a:r>
              <a:rPr lang="en-US" sz="3600" dirty="0"/>
              <a:t>… the LORD sent Nathan to David. He … said to him, </a:t>
            </a:r>
          </a:p>
          <a:p>
            <a:r>
              <a:rPr lang="en-US" sz="3600" dirty="0"/>
              <a:t>"The rich man had very many flocks and herds; but the poor man had nothing but one little ewe lamb …</a:t>
            </a:r>
            <a:endParaRPr lang="en-US" sz="3600" dirty="0">
              <a:cs typeface="Arial" pitchFamily="34" charset="0"/>
            </a:endParaRPr>
          </a:p>
        </p:txBody>
      </p:sp>
      <p:sp>
        <p:nvSpPr>
          <p:cNvPr id="5" name="TextBox 4"/>
          <p:cNvSpPr txBox="1"/>
          <p:nvPr/>
        </p:nvSpPr>
        <p:spPr>
          <a:xfrm>
            <a:off x="5791200" y="4572001"/>
            <a:ext cx="3352800" cy="461665"/>
          </a:xfrm>
          <a:prstGeom prst="rect">
            <a:avLst/>
          </a:prstGeom>
          <a:noFill/>
        </p:spPr>
        <p:txBody>
          <a:bodyPr wrap="square" rtlCol="0">
            <a:spAutoFit/>
          </a:bodyPr>
          <a:lstStyle/>
          <a:p>
            <a:pPr algn="ctr"/>
            <a:r>
              <a:rPr lang="en-US" sz="2400" dirty="0">
                <a:solidFill>
                  <a:schemeClr val="tx1">
                    <a:lumMod val="95000"/>
                  </a:schemeClr>
                </a:solidFill>
              </a:rPr>
              <a:t>2 Samuel 12:2-3a</a:t>
            </a:r>
          </a:p>
        </p:txBody>
      </p:sp>
    </p:spTree>
    <p:extLst>
      <p:ext uri="{BB962C8B-B14F-4D97-AF65-F5344CB8AC3E}">
        <p14:creationId xmlns:p14="http://schemas.microsoft.com/office/powerpoint/2010/main" val="1712335434"/>
      </p:ext>
    </p:extLst>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Bread of Life Mission, Seattle, WA</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5AA90081-D25E-4931-B23C-01EFAEC805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533400"/>
            <a:ext cx="9144000" cy="5589984"/>
          </a:xfrm>
          <a:prstGeom prst="rect">
            <a:avLst/>
          </a:prstGeom>
        </p:spPr>
      </p:pic>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057400"/>
            <a:ext cx="6781800" cy="2308324"/>
          </a:xfrm>
          <a:prstGeom prst="rect">
            <a:avLst/>
          </a:prstGeom>
        </p:spPr>
        <p:txBody>
          <a:bodyPr wrap="square">
            <a:spAutoFit/>
          </a:bodyPr>
          <a:lstStyle/>
          <a:p>
            <a:r>
              <a:rPr lang="en-US" sz="3600" dirty="0"/>
              <a:t>I am the bread of life. Whoever comes to me will never be hungry, and whoever believes in me will never be thirsty."</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6:35b</a:t>
            </a:r>
          </a:p>
        </p:txBody>
      </p:sp>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9766" y="5453860"/>
            <a:ext cx="2971800" cy="1354217"/>
          </a:xfrm>
          <a:prstGeom prst="rect">
            <a:avLst/>
          </a:prstGeom>
          <a:noFill/>
        </p:spPr>
        <p:txBody>
          <a:bodyPr wrap="square" rtlCol="0">
            <a:spAutoFit/>
          </a:bodyPr>
          <a:lstStyle/>
          <a:p>
            <a:pPr algn="ctr"/>
            <a:r>
              <a:rPr lang="en-US" sz="1600" dirty="0">
                <a:solidFill>
                  <a:schemeClr val="tx1">
                    <a:lumMod val="95000"/>
                  </a:schemeClr>
                </a:solidFill>
              </a:rPr>
              <a:t>Last Supper</a:t>
            </a:r>
          </a:p>
          <a:p>
            <a:pPr algn="ctr"/>
            <a:endParaRPr lang="en-US" sz="1600" dirty="0">
              <a:solidFill>
                <a:schemeClr val="tx1">
                  <a:lumMod val="95000"/>
                </a:schemeClr>
              </a:solidFill>
            </a:endParaRPr>
          </a:p>
          <a:p>
            <a:pPr algn="ctr"/>
            <a:r>
              <a:rPr lang="en-US" sz="1600" dirty="0">
                <a:solidFill>
                  <a:schemeClr val="tx1">
                    <a:lumMod val="95000"/>
                  </a:schemeClr>
                </a:solidFill>
              </a:rPr>
              <a:t>Cathedral of Sancti Spiritus</a:t>
            </a:r>
          </a:p>
          <a:p>
            <a:pPr algn="ctr"/>
            <a:r>
              <a:rPr lang="en-US" sz="1600" dirty="0">
                <a:solidFill>
                  <a:schemeClr val="tx1">
                    <a:lumMod val="95000"/>
                  </a:schemeClr>
                </a:solidFill>
              </a:rPr>
              <a:t>Sancti Spiritus</a:t>
            </a:r>
          </a:p>
          <a:p>
            <a:pPr algn="ctr"/>
            <a:r>
              <a:rPr lang="en-US" sz="1600" dirty="0">
                <a:solidFill>
                  <a:schemeClr val="tx1">
                    <a:lumMod val="95000"/>
                  </a:schemeClr>
                </a:solidFill>
              </a:rPr>
              <a:t>Cuba</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D8932027-80C8-4CC1-946A-EC9DBEA4D7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9200" y="67733"/>
            <a:ext cx="4343400" cy="6756400"/>
          </a:xfrm>
          <a:prstGeom prst="rect">
            <a:avLst/>
          </a:prstGeom>
        </p:spPr>
      </p:pic>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https://commons.wikimedia.org/wiki/File:Paul_Klee_-_The_Lamb_-_Google_Art_Project.jpg</a:t>
            </a:r>
          </a:p>
          <a:p>
            <a:pPr>
              <a:buNone/>
            </a:pPr>
            <a:r>
              <a:rPr lang="en-US" sz="1600" dirty="0"/>
              <a:t>https://commons.wikimedia.org/wiki/File:Peder_Severin_Kr%C3%B8yer_-_Little_girl_from_Hornb%C3%A6k_-_Google_Art_Project.jpg</a:t>
            </a:r>
          </a:p>
          <a:p>
            <a:pPr>
              <a:buNone/>
            </a:pPr>
            <a:r>
              <a:rPr lang="en-US" sz="1600" dirty="0"/>
              <a:t>https://commons.wikimedia.org/wiki/File:Rubric_and_full-page_miniature_of_David_and_Bathsheba_(NYPL_b12455533-426564).tif</a:t>
            </a:r>
          </a:p>
          <a:p>
            <a:pPr>
              <a:buNone/>
            </a:pPr>
            <a:r>
              <a:rPr lang="en-US" sz="1600" dirty="0"/>
              <a:t>http://commons.wikimedia.org/wiki/File:V%C3%A9zelay_Narthex_Chapiteau_220608_03.jpg</a:t>
            </a:r>
          </a:p>
          <a:p>
            <a:pPr>
              <a:buNone/>
            </a:pPr>
            <a:r>
              <a:rPr lang="en-US" sz="1600" dirty="0"/>
              <a:t>https://commons.wikimedia.org/wiki/File:Tissot_The_Gathering_of_the_Manna_(color).jpg</a:t>
            </a:r>
          </a:p>
          <a:p>
            <a:pPr>
              <a:buNone/>
            </a:pPr>
            <a:r>
              <a:rPr lang="en-US" sz="1600" dirty="0"/>
              <a:t>http://www.flickr.com/photos/74782490@N00/5816094892</a:t>
            </a:r>
          </a:p>
          <a:p>
            <a:pPr>
              <a:buNone/>
            </a:pPr>
            <a:r>
              <a:rPr lang="en-US" sz="1600" dirty="0"/>
              <a:t>https://commons.wikimedia.org/wiki/File:KeurMoussaAutel.jpg</a:t>
            </a:r>
          </a:p>
          <a:p>
            <a:pPr>
              <a:buNone/>
            </a:pPr>
            <a:r>
              <a:rPr lang="en-US" sz="1600" dirty="0"/>
              <a:t>http://www.flickr.com/photos/wolfgangfoto/2337441318/</a:t>
            </a:r>
          </a:p>
          <a:p>
            <a:pPr>
              <a:buNone/>
            </a:pPr>
            <a:r>
              <a:rPr lang="en-US" sz="1600" dirty="0"/>
              <a:t>www.robertharding.com</a:t>
            </a:r>
          </a:p>
          <a:p>
            <a:pPr>
              <a:buNone/>
            </a:pPr>
            <a:r>
              <a:rPr lang="en-US" sz="1600" dirty="0"/>
              <a:t>https://www.flickr.com/photos/thomashawk/2695836016 - Thomas Hawk</a:t>
            </a:r>
          </a:p>
          <a:p>
            <a:pPr>
              <a:buNone/>
            </a:pPr>
            <a:r>
              <a:rPr lang="en-US" sz="1600" dirty="0"/>
              <a:t>http://commons.wikimedia.org/wiki/File:2012-02-Kathedrale_Sancti_Spiritus_04_anagoria.JPG</a:t>
            </a:r>
          </a:p>
          <a:p>
            <a:pPr>
              <a:buNone/>
            </a:pPr>
            <a:endParaRPr lang="en-US" sz="1600" dirty="0"/>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443246"/>
            <a:ext cx="8763000" cy="338554"/>
          </a:xfrm>
          <a:prstGeom prst="rect">
            <a:avLst/>
          </a:prstGeom>
          <a:noFill/>
        </p:spPr>
        <p:txBody>
          <a:bodyPr wrap="square" rtlCol="0">
            <a:spAutoFit/>
          </a:bodyPr>
          <a:lstStyle/>
          <a:p>
            <a:pPr algn="ctr"/>
            <a:r>
              <a:rPr lang="en-US" sz="1600" dirty="0">
                <a:solidFill>
                  <a:schemeClr val="tx1">
                    <a:lumMod val="95000"/>
                  </a:schemeClr>
                </a:solidFill>
              </a:rPr>
              <a:t>The Lamb  --  Paul Klee, </a:t>
            </a:r>
            <a:r>
              <a:rPr lang="en-US" sz="1600" dirty="0" err="1">
                <a:solidFill>
                  <a:schemeClr val="tx1">
                    <a:lumMod val="95000"/>
                  </a:schemeClr>
                </a:solidFill>
              </a:rPr>
              <a:t>Stadel</a:t>
            </a:r>
            <a:r>
              <a:rPr lang="en-US" sz="1600" dirty="0">
                <a:solidFill>
                  <a:schemeClr val="tx1">
                    <a:lumMod val="95000"/>
                  </a:schemeClr>
                </a:solidFill>
              </a:rPr>
              <a:t>, Frankfurt, Germany</a:t>
            </a:r>
          </a:p>
        </p:txBody>
      </p:sp>
      <p:pic>
        <p:nvPicPr>
          <p:cNvPr id="3" name="Picture 2">
            <a:extLst>
              <a:ext uri="{FF2B5EF4-FFF2-40B4-BE49-F238E27FC236}">
                <a16:creationId xmlns:a16="http://schemas.microsoft.com/office/drawing/2014/main" id="{9D483ABC-7991-4259-850A-7756D96EE7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401" y="253008"/>
            <a:ext cx="8053511" cy="6071592"/>
          </a:xfrm>
          <a:prstGeom prst="rect">
            <a:avLst/>
          </a:prstGeom>
        </p:spPr>
      </p:pic>
    </p:spTree>
    <p:extLst>
      <p:ext uri="{BB962C8B-B14F-4D97-AF65-F5344CB8AC3E}">
        <p14:creationId xmlns:p14="http://schemas.microsoft.com/office/powerpoint/2010/main" val="1647258674"/>
      </p:ext>
    </p:extLst>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600200"/>
            <a:ext cx="7467600" cy="2308324"/>
          </a:xfrm>
          <a:prstGeom prst="rect">
            <a:avLst/>
          </a:prstGeom>
        </p:spPr>
        <p:txBody>
          <a:bodyPr wrap="square">
            <a:spAutoFit/>
          </a:bodyPr>
          <a:lstStyle/>
          <a:p>
            <a:r>
              <a:rPr lang="en-US" sz="3600" dirty="0"/>
              <a:t>… it grew up with him and with his children; it used to eat of his meager fare, and drink from his cup … and it was like a daughter to him." </a:t>
            </a:r>
            <a:endParaRPr lang="en-US" sz="3600" dirty="0">
              <a:cs typeface="Arial" pitchFamily="34" charset="0"/>
            </a:endParaRPr>
          </a:p>
        </p:txBody>
      </p:sp>
      <p:sp>
        <p:nvSpPr>
          <p:cNvPr id="4" name="TextBox 3"/>
          <p:cNvSpPr txBox="1"/>
          <p:nvPr/>
        </p:nvSpPr>
        <p:spPr>
          <a:xfrm>
            <a:off x="5562600" y="4267201"/>
            <a:ext cx="3352800" cy="461665"/>
          </a:xfrm>
          <a:prstGeom prst="rect">
            <a:avLst/>
          </a:prstGeom>
          <a:noFill/>
        </p:spPr>
        <p:txBody>
          <a:bodyPr wrap="square" rtlCol="0">
            <a:spAutoFit/>
          </a:bodyPr>
          <a:lstStyle/>
          <a:p>
            <a:pPr algn="ctr"/>
            <a:r>
              <a:rPr lang="en-US" sz="2400" dirty="0">
                <a:solidFill>
                  <a:schemeClr val="tx1">
                    <a:lumMod val="95000"/>
                  </a:schemeClr>
                </a:solidFill>
              </a:rPr>
              <a:t>2 Samuel 12:3</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486400"/>
            <a:ext cx="2590800" cy="1169551"/>
          </a:xfrm>
          <a:prstGeom prst="rect">
            <a:avLst/>
          </a:prstGeom>
          <a:noFill/>
        </p:spPr>
        <p:txBody>
          <a:bodyPr wrap="square" rtlCol="0">
            <a:spAutoFit/>
          </a:bodyPr>
          <a:lstStyle/>
          <a:p>
            <a:pPr algn="ctr"/>
            <a:r>
              <a:rPr lang="en-US" sz="1400" dirty="0">
                <a:solidFill>
                  <a:schemeClr val="tx1">
                    <a:lumMod val="95000"/>
                  </a:schemeClr>
                </a:solidFill>
              </a:rPr>
              <a:t>Little Girl from </a:t>
            </a:r>
            <a:r>
              <a:rPr lang="en-US" sz="1400" dirty="0" err="1">
                <a:solidFill>
                  <a:schemeClr val="tx1">
                    <a:lumMod val="95000"/>
                  </a:schemeClr>
                </a:solidFill>
              </a:rPr>
              <a:t>Hornbaeck</a:t>
            </a:r>
            <a:endParaRPr lang="en-US" sz="1400" dirty="0">
              <a:solidFill>
                <a:schemeClr val="tx1">
                  <a:lumMod val="95000"/>
                </a:schemeClr>
              </a:solidFill>
            </a:endParaRPr>
          </a:p>
          <a:p>
            <a:pPr algn="ctr"/>
            <a:endParaRPr lang="en-US" sz="1400" dirty="0">
              <a:solidFill>
                <a:schemeClr val="tx1">
                  <a:lumMod val="95000"/>
                </a:schemeClr>
              </a:solidFill>
            </a:endParaRPr>
          </a:p>
          <a:p>
            <a:pPr algn="ctr"/>
            <a:r>
              <a:rPr lang="en-US" sz="1400" dirty="0" err="1">
                <a:solidFill>
                  <a:schemeClr val="tx1">
                    <a:lumMod val="95000"/>
                  </a:schemeClr>
                </a:solidFill>
              </a:rPr>
              <a:t>Peder</a:t>
            </a:r>
            <a:r>
              <a:rPr lang="en-US" sz="1400" dirty="0">
                <a:solidFill>
                  <a:schemeClr val="tx1">
                    <a:lumMod val="95000"/>
                  </a:schemeClr>
                </a:solidFill>
              </a:rPr>
              <a:t> Severin </a:t>
            </a:r>
            <a:r>
              <a:rPr lang="en-US" sz="1400" dirty="0" err="1">
                <a:solidFill>
                  <a:schemeClr val="tx1">
                    <a:lumMod val="95000"/>
                  </a:schemeClr>
                </a:solidFill>
              </a:rPr>
              <a:t>Krøyer</a:t>
            </a:r>
            <a:endParaRPr lang="en-US" sz="1400" dirty="0">
              <a:solidFill>
                <a:schemeClr val="tx1">
                  <a:lumMod val="95000"/>
                </a:schemeClr>
              </a:solidFill>
            </a:endParaRPr>
          </a:p>
          <a:p>
            <a:pPr algn="ctr"/>
            <a:r>
              <a:rPr lang="en-US" sz="1400" dirty="0">
                <a:solidFill>
                  <a:schemeClr val="tx1">
                    <a:lumMod val="95000"/>
                  </a:schemeClr>
                </a:solidFill>
              </a:rPr>
              <a:t>Hirschsprung Collection </a:t>
            </a:r>
          </a:p>
          <a:p>
            <a:pPr algn="ctr"/>
            <a:r>
              <a:rPr lang="en-US" sz="1400" dirty="0">
                <a:solidFill>
                  <a:schemeClr val="tx1">
                    <a:lumMod val="95000"/>
                  </a:schemeClr>
                </a:solidFill>
              </a:rPr>
              <a:t>Copenhagen, Denmark</a:t>
            </a:r>
          </a:p>
        </p:txBody>
      </p:sp>
      <p:pic>
        <p:nvPicPr>
          <p:cNvPr id="2" name="Picture 1">
            <a:extLst>
              <a:ext uri="{FF2B5EF4-FFF2-40B4-BE49-F238E27FC236}">
                <a16:creationId xmlns:a16="http://schemas.microsoft.com/office/drawing/2014/main" id="{3CCA7B96-7913-4887-9D6F-4A03F00EB3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2042" y="-19665"/>
            <a:ext cx="5243959" cy="6858000"/>
          </a:xfrm>
          <a:prstGeom prst="rect">
            <a:avLst/>
          </a:prstGeom>
        </p:spPr>
      </p:pic>
    </p:spTree>
    <p:extLst>
      <p:ext uri="{BB962C8B-B14F-4D97-AF65-F5344CB8AC3E}">
        <p14:creationId xmlns:p14="http://schemas.microsoft.com/office/powerpoint/2010/main" val="315886932"/>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4700" y="2066836"/>
            <a:ext cx="5562600" cy="1200329"/>
          </a:xfrm>
          <a:prstGeom prst="rect">
            <a:avLst/>
          </a:prstGeom>
        </p:spPr>
        <p:txBody>
          <a:bodyPr wrap="square">
            <a:spAutoFit/>
          </a:bodyPr>
          <a:lstStyle/>
          <a:p>
            <a:r>
              <a:rPr lang="en-US" sz="3600" dirty="0"/>
              <a:t>… the rich man … took the poor man's lamb …</a:t>
            </a:r>
            <a:endParaRPr lang="en-US" sz="3600" dirty="0">
              <a:cs typeface="Arial" pitchFamily="34" charset="0"/>
            </a:endParaRPr>
          </a:p>
        </p:txBody>
      </p:sp>
      <p:sp>
        <p:nvSpPr>
          <p:cNvPr id="5" name="TextBox 4"/>
          <p:cNvSpPr txBox="1"/>
          <p:nvPr/>
        </p:nvSpPr>
        <p:spPr>
          <a:xfrm>
            <a:off x="5715000" y="4191001"/>
            <a:ext cx="3352800" cy="461665"/>
          </a:xfrm>
          <a:prstGeom prst="rect">
            <a:avLst/>
          </a:prstGeom>
          <a:noFill/>
        </p:spPr>
        <p:txBody>
          <a:bodyPr wrap="square" rtlCol="0">
            <a:spAutoFit/>
          </a:bodyPr>
          <a:lstStyle/>
          <a:p>
            <a:pPr algn="ctr"/>
            <a:r>
              <a:rPr lang="en-US" sz="2400" dirty="0">
                <a:solidFill>
                  <a:schemeClr val="tx1">
                    <a:lumMod val="95000"/>
                  </a:schemeClr>
                </a:solidFill>
              </a:rPr>
              <a:t>2 Samuel 12:4bc</a:t>
            </a:r>
          </a:p>
        </p:txBody>
      </p:sp>
    </p:spTree>
    <p:extLst>
      <p:ext uri="{BB962C8B-B14F-4D97-AF65-F5344CB8AC3E}">
        <p14:creationId xmlns:p14="http://schemas.microsoft.com/office/powerpoint/2010/main" val="916042236"/>
      </p:ext>
    </p:extLst>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257800"/>
            <a:ext cx="1718910" cy="1384995"/>
          </a:xfrm>
          <a:prstGeom prst="rect">
            <a:avLst/>
          </a:prstGeom>
          <a:noFill/>
        </p:spPr>
        <p:txBody>
          <a:bodyPr wrap="square" rtlCol="0">
            <a:spAutoFit/>
          </a:bodyPr>
          <a:lstStyle/>
          <a:p>
            <a:pPr algn="ctr"/>
            <a:r>
              <a:rPr lang="en-US" sz="1400" dirty="0">
                <a:solidFill>
                  <a:schemeClr val="tx1">
                    <a:lumMod val="95000"/>
                  </a:schemeClr>
                </a:solidFill>
              </a:rPr>
              <a:t>David and Bathsheba</a:t>
            </a:r>
          </a:p>
          <a:p>
            <a:pPr algn="ctr"/>
            <a:endParaRPr lang="en-US" sz="1400" dirty="0">
              <a:solidFill>
                <a:schemeClr val="tx1">
                  <a:lumMod val="95000"/>
                </a:schemeClr>
              </a:solidFill>
            </a:endParaRPr>
          </a:p>
          <a:p>
            <a:pPr algn="ctr"/>
            <a:r>
              <a:rPr lang="en-US" sz="1400" dirty="0">
                <a:solidFill>
                  <a:schemeClr val="tx1">
                    <a:lumMod val="95000"/>
                  </a:schemeClr>
                </a:solidFill>
              </a:rPr>
              <a:t>Manuscript, ca. 1330</a:t>
            </a:r>
          </a:p>
          <a:p>
            <a:pPr algn="ctr"/>
            <a:r>
              <a:rPr lang="en-US" sz="1400" dirty="0">
                <a:solidFill>
                  <a:schemeClr val="tx1">
                    <a:lumMod val="95000"/>
                  </a:schemeClr>
                </a:solidFill>
              </a:rPr>
              <a:t>New York Public Library</a:t>
            </a:r>
          </a:p>
          <a:p>
            <a:pPr algn="ctr"/>
            <a:r>
              <a:rPr lang="en-US" sz="1400" dirty="0">
                <a:solidFill>
                  <a:schemeClr val="tx1">
                    <a:lumMod val="95000"/>
                  </a:schemeClr>
                </a:solidFill>
              </a:rPr>
              <a:t>New York, NY</a:t>
            </a:r>
            <a:endParaRPr lang="en-US" sz="1600" dirty="0">
              <a:solidFill>
                <a:schemeClr val="tx1">
                  <a:lumMod val="95000"/>
                </a:schemeClr>
              </a:solidFill>
            </a:endParaRPr>
          </a:p>
        </p:txBody>
      </p:sp>
      <p:pic>
        <p:nvPicPr>
          <p:cNvPr id="5" name="Picture 4">
            <a:extLst>
              <a:ext uri="{FF2B5EF4-FFF2-40B4-BE49-F238E27FC236}">
                <a16:creationId xmlns:a16="http://schemas.microsoft.com/office/drawing/2014/main" id="{8E75D66D-085A-9F9C-E92E-80B80914EC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1000" y="5080"/>
            <a:ext cx="5096418" cy="6858000"/>
          </a:xfrm>
          <a:prstGeom prst="rect">
            <a:avLst/>
          </a:prstGeom>
        </p:spPr>
      </p:pic>
    </p:spTree>
    <p:extLst>
      <p:ext uri="{BB962C8B-B14F-4D97-AF65-F5344CB8AC3E}">
        <p14:creationId xmlns:p14="http://schemas.microsoft.com/office/powerpoint/2010/main" val="568835227"/>
      </p:ext>
    </p:extLst>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468808"/>
            <a:ext cx="6705600" cy="2862322"/>
          </a:xfrm>
          <a:prstGeom prst="rect">
            <a:avLst/>
          </a:prstGeom>
        </p:spPr>
        <p:txBody>
          <a:bodyPr wrap="square">
            <a:spAutoFit/>
          </a:bodyPr>
          <a:lstStyle/>
          <a:p>
            <a:r>
              <a:rPr lang="en-US" sz="3600" dirty="0"/>
              <a:t>Then David … said to Nathan, "As the LORD lives, the man who has done this deserves to die … Nathan said to David, "You are the man! </a:t>
            </a:r>
          </a:p>
        </p:txBody>
      </p:sp>
      <p:sp>
        <p:nvSpPr>
          <p:cNvPr id="5" name="TextBox 4"/>
          <p:cNvSpPr txBox="1"/>
          <p:nvPr/>
        </p:nvSpPr>
        <p:spPr>
          <a:xfrm>
            <a:off x="5867400" y="4800601"/>
            <a:ext cx="3352800" cy="461665"/>
          </a:xfrm>
          <a:prstGeom prst="rect">
            <a:avLst/>
          </a:prstGeom>
          <a:noFill/>
        </p:spPr>
        <p:txBody>
          <a:bodyPr wrap="square" rtlCol="0">
            <a:spAutoFit/>
          </a:bodyPr>
          <a:lstStyle/>
          <a:p>
            <a:pPr algn="ctr"/>
            <a:r>
              <a:rPr lang="en-US" sz="2400" dirty="0">
                <a:solidFill>
                  <a:schemeClr val="tx1">
                    <a:lumMod val="95000"/>
                  </a:schemeClr>
                </a:solidFill>
              </a:rPr>
              <a:t>2 Samuel 12:5ac, 7a</a:t>
            </a:r>
          </a:p>
        </p:txBody>
      </p:sp>
    </p:spTree>
    <p:extLst>
      <p:ext uri="{BB962C8B-B14F-4D97-AF65-F5344CB8AC3E}">
        <p14:creationId xmlns:p14="http://schemas.microsoft.com/office/powerpoint/2010/main" val="3138663319"/>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5105400"/>
            <a:ext cx="1676400" cy="1600438"/>
          </a:xfrm>
          <a:prstGeom prst="rect">
            <a:avLst/>
          </a:prstGeom>
          <a:noFill/>
        </p:spPr>
        <p:txBody>
          <a:bodyPr wrap="square" rtlCol="0">
            <a:spAutoFit/>
          </a:bodyPr>
          <a:lstStyle/>
          <a:p>
            <a:pPr algn="ctr"/>
            <a:r>
              <a:rPr lang="en-US" sz="1600" dirty="0">
                <a:solidFill>
                  <a:schemeClr val="tx1">
                    <a:lumMod val="95000"/>
                  </a:schemeClr>
                </a:solidFill>
              </a:rPr>
              <a:t>Nathan Rebukes David</a:t>
            </a:r>
          </a:p>
          <a:p>
            <a:pPr algn="ctr"/>
            <a:endParaRPr lang="en-US" sz="1600" dirty="0">
              <a:solidFill>
                <a:schemeClr val="tx1">
                  <a:lumMod val="95000"/>
                </a:schemeClr>
              </a:solidFill>
            </a:endParaRPr>
          </a:p>
          <a:p>
            <a:pPr algn="ctr"/>
            <a:r>
              <a:rPr lang="en-US" sz="1600" dirty="0">
                <a:solidFill>
                  <a:schemeClr val="tx1">
                    <a:lumMod val="95000"/>
                  </a:schemeClr>
                </a:solidFill>
              </a:rPr>
              <a:t>Basilica of the Magdalene</a:t>
            </a:r>
          </a:p>
          <a:p>
            <a:pPr algn="ctr"/>
            <a:r>
              <a:rPr lang="en-US" sz="1600" dirty="0" err="1">
                <a:solidFill>
                  <a:schemeClr val="tx1">
                    <a:lumMod val="95000"/>
                  </a:schemeClr>
                </a:solidFill>
              </a:rPr>
              <a:t>Vezelay</a:t>
            </a:r>
            <a:r>
              <a:rPr lang="en-US" sz="1600" dirty="0">
                <a:solidFill>
                  <a:schemeClr val="tx1">
                    <a:lumMod val="95000"/>
                  </a:schemeClr>
                </a:solidFill>
              </a:rPr>
              <a:t>, France</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98641189-467A-493F-8305-9C7690F53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1" y="0"/>
            <a:ext cx="4993725" cy="6858000"/>
          </a:xfrm>
          <a:prstGeom prst="rect">
            <a:avLst/>
          </a:prstGeom>
        </p:spPr>
      </p:pic>
    </p:spTree>
    <p:extLst>
      <p:ext uri="{BB962C8B-B14F-4D97-AF65-F5344CB8AC3E}">
        <p14:creationId xmlns:p14="http://schemas.microsoft.com/office/powerpoint/2010/main" val="1802753729"/>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439</TotalTime>
  <Words>763</Words>
  <Application>Microsoft Office PowerPoint</Application>
  <PresentationFormat>Widescreen</PresentationFormat>
  <Paragraphs>74</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First Sunday after Christmas Day Year A</vt:lpstr>
      <vt:lpstr>Eleventh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112</cp:revision>
  <dcterms:created xsi:type="dcterms:W3CDTF">2016-08-31T16:46:43Z</dcterms:created>
  <dcterms:modified xsi:type="dcterms:W3CDTF">2023-10-12T16:24:54Z</dcterms:modified>
</cp:coreProperties>
</file>