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56" r:id="rId2"/>
    <p:sldId id="282" r:id="rId3"/>
    <p:sldId id="382" r:id="rId4"/>
    <p:sldId id="383" r:id="rId5"/>
    <p:sldId id="420" r:id="rId6"/>
    <p:sldId id="385" r:id="rId7"/>
    <p:sldId id="419" r:id="rId8"/>
    <p:sldId id="387" r:id="rId9"/>
    <p:sldId id="388" r:id="rId10"/>
    <p:sldId id="389" r:id="rId11"/>
    <p:sldId id="390" r:id="rId12"/>
    <p:sldId id="391" r:id="rId13"/>
    <p:sldId id="415" r:id="rId14"/>
    <p:sldId id="393" r:id="rId15"/>
    <p:sldId id="394" r:id="rId16"/>
    <p:sldId id="395" r:id="rId17"/>
    <p:sldId id="414" r:id="rId18"/>
    <p:sldId id="397" r:id="rId19"/>
    <p:sldId id="421" r:id="rId20"/>
    <p:sldId id="396" r:id="rId21"/>
    <p:sldId id="399" r:id="rId22"/>
    <p:sldId id="400" r:id="rId23"/>
    <p:sldId id="401" r:id="rId24"/>
    <p:sldId id="402" r:id="rId25"/>
    <p:sldId id="403" r:id="rId26"/>
    <p:sldId id="404" r:id="rId27"/>
    <p:sldId id="407" r:id="rId28"/>
    <p:sldId id="422" r:id="rId29"/>
    <p:sldId id="406" r:id="rId30"/>
    <p:sldId id="410" r:id="rId31"/>
    <p:sldId id="408" r:id="rId32"/>
    <p:sldId id="412" r:id="rId33"/>
    <p:sldId id="409" r:id="rId34"/>
    <p:sldId id="423" r:id="rId35"/>
    <p:sldId id="297" r:id="rId36"/>
    <p:sldId id="41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798E"/>
    <a:srgbClr val="843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878"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Presentation of the Lord</a:t>
            </a:r>
          </a:p>
        </p:txBody>
      </p:sp>
      <p:sp>
        <p:nvSpPr>
          <p:cNvPr id="3" name="Subtitle 2"/>
          <p:cNvSpPr>
            <a:spLocks noGrp="1"/>
          </p:cNvSpPr>
          <p:nvPr>
            <p:ph type="subTitle" idx="1"/>
          </p:nvPr>
        </p:nvSpPr>
        <p:spPr>
          <a:xfrm>
            <a:off x="2895600" y="3810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1676400" y="4419601"/>
            <a:ext cx="2971800" cy="2246769"/>
          </a:xfrm>
          <a:prstGeom prst="rect">
            <a:avLst/>
          </a:prstGeom>
          <a:solidFill>
            <a:srgbClr val="63798E">
              <a:alpha val="80000"/>
            </a:srgbClr>
          </a:solidFill>
        </p:spPr>
        <p:txBody>
          <a:bodyPr wrap="square">
            <a:spAutoFit/>
          </a:bodyPr>
          <a:lstStyle/>
          <a:p>
            <a:pPr algn="ctr"/>
            <a:r>
              <a:rPr lang="en-US" sz="2800" dirty="0"/>
              <a:t>Malachi 3:1-4 </a:t>
            </a:r>
          </a:p>
          <a:p>
            <a:pPr algn="ctr"/>
            <a:r>
              <a:rPr lang="en-US" sz="2800" dirty="0"/>
              <a:t>Psalm 84</a:t>
            </a:r>
          </a:p>
          <a:p>
            <a:pPr algn="ctr"/>
            <a:r>
              <a:rPr lang="en-US" sz="2800" i="1" dirty="0"/>
              <a:t> or Psalm 24:7-10</a:t>
            </a:r>
            <a:r>
              <a:rPr lang="en-US" sz="2800" dirty="0"/>
              <a:t>  </a:t>
            </a:r>
          </a:p>
          <a:p>
            <a:pPr algn="ctr"/>
            <a:r>
              <a:rPr lang="en-US" sz="2800" dirty="0"/>
              <a:t>Hebrews 2:14-18</a:t>
            </a:r>
          </a:p>
          <a:p>
            <a:pPr algn="ctr"/>
            <a:r>
              <a:rPr lang="en-US" sz="2800" dirty="0"/>
              <a:t>Luke 2:22-40</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477000" cy="1754326"/>
          </a:xfrm>
          <a:prstGeom prst="rect">
            <a:avLst/>
          </a:prstGeom>
        </p:spPr>
        <p:txBody>
          <a:bodyPr wrap="square">
            <a:spAutoFit/>
          </a:bodyPr>
          <a:lstStyle/>
          <a:p>
            <a:r>
              <a:rPr lang="en-US" sz="3600" dirty="0"/>
              <a:t>Because he himself was tested by what he suffered, he is able to help those who are being tested.</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Hebrews 2:18</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843826"/>
            <a:ext cx="3352800" cy="861774"/>
          </a:xfrm>
          <a:prstGeom prst="rect">
            <a:avLst/>
          </a:prstGeom>
          <a:noFill/>
        </p:spPr>
        <p:txBody>
          <a:bodyPr wrap="square" rtlCol="0">
            <a:spAutoFit/>
          </a:bodyPr>
          <a:lstStyle/>
          <a:p>
            <a:pPr algn="ctr"/>
            <a:r>
              <a:rPr lang="en-US" sz="1600" dirty="0">
                <a:solidFill>
                  <a:schemeClr val="tx1">
                    <a:lumMod val="95000"/>
                  </a:schemeClr>
                </a:solidFill>
              </a:rPr>
              <a:t>The Flagellation</a:t>
            </a:r>
          </a:p>
          <a:p>
            <a:pPr algn="ctr"/>
            <a:endParaRPr lang="en-US" sz="1600" dirty="0">
              <a:solidFill>
                <a:schemeClr val="tx1">
                  <a:lumMod val="95000"/>
                </a:schemeClr>
              </a:solidFill>
            </a:endParaRPr>
          </a:p>
          <a:p>
            <a:pPr algn="ctr"/>
            <a:r>
              <a:rPr lang="en-US" sz="1600" dirty="0">
                <a:solidFill>
                  <a:schemeClr val="tx1">
                    <a:lumMod val="95000"/>
                  </a:schemeClr>
                </a:solidFill>
              </a:rPr>
              <a:t>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5602" name="Picture 2" descr="Title: The Flagellation&#10;[Click for larger image view]"/>
          <p:cNvPicPr>
            <a:picLocks noChangeAspect="1" noChangeArrowheads="1"/>
          </p:cNvPicPr>
          <p:nvPr/>
        </p:nvPicPr>
        <p:blipFill>
          <a:blip r:embed="rId2" cstate="print">
            <a:lum contrast="10000"/>
          </a:blip>
          <a:srcRect/>
          <a:stretch>
            <a:fillRect/>
          </a:stretch>
        </p:blipFill>
        <p:spPr bwMode="auto">
          <a:xfrm>
            <a:off x="5283381" y="0"/>
            <a:ext cx="4565469" cy="6858000"/>
          </a:xfrm>
          <a:prstGeom prst="rect">
            <a:avLst/>
          </a:prstGeom>
          <a:noFill/>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752600"/>
            <a:ext cx="7467600" cy="2308324"/>
          </a:xfrm>
          <a:prstGeom prst="rect">
            <a:avLst/>
          </a:prstGeom>
        </p:spPr>
        <p:txBody>
          <a:bodyPr wrap="square">
            <a:spAutoFit/>
          </a:bodyPr>
          <a:lstStyle/>
          <a:p>
            <a:r>
              <a:rPr lang="en-US" sz="3600" dirty="0"/>
              <a:t>When the time came for their purification according to the law of Moses, they brought him up to Jerusalem to present him to the Lord…</a:t>
            </a:r>
            <a:endParaRPr lang="en-US" sz="3600" dirty="0">
              <a:cs typeface="Arial" pitchFamily="34" charset="0"/>
            </a:endParaRPr>
          </a:p>
        </p:txBody>
      </p:sp>
      <p:sp>
        <p:nvSpPr>
          <p:cNvPr id="3" name="Rectangle 2"/>
          <p:cNvSpPr/>
          <p:nvPr/>
        </p:nvSpPr>
        <p:spPr>
          <a:xfrm>
            <a:off x="6781800" y="4415136"/>
            <a:ext cx="2514600" cy="461665"/>
          </a:xfrm>
          <a:prstGeom prst="rect">
            <a:avLst/>
          </a:prstGeom>
        </p:spPr>
        <p:txBody>
          <a:bodyPr wrap="square">
            <a:spAutoFit/>
          </a:bodyPr>
          <a:lstStyle/>
          <a:p>
            <a:r>
              <a:rPr lang="en-US" sz="2400" dirty="0">
                <a:cs typeface="Arial" pitchFamily="34" charset="0"/>
              </a:rPr>
              <a:t>Luke 2:22</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ACCDFE-EEB8-4C45-B8D6-CFBA54A60379}"/>
              </a:ext>
            </a:extLst>
          </p:cNvPr>
          <p:cNvSpPr/>
          <p:nvPr/>
        </p:nvSpPr>
        <p:spPr>
          <a:xfrm>
            <a:off x="2209800" y="6412468"/>
            <a:ext cx="8077200" cy="338554"/>
          </a:xfrm>
          <a:prstGeom prst="rect">
            <a:avLst/>
          </a:prstGeom>
        </p:spPr>
        <p:txBody>
          <a:bodyPr wrap="square">
            <a:spAutoFit/>
          </a:bodyPr>
          <a:lstStyle/>
          <a:p>
            <a:pPr algn="ctr"/>
            <a:r>
              <a:rPr lang="en-US" sz="1600" dirty="0">
                <a:solidFill>
                  <a:schemeClr val="tx1">
                    <a:lumMod val="95000"/>
                  </a:schemeClr>
                </a:solidFill>
              </a:rPr>
              <a:t>Presentation of Christ in the Temple  --  Kelly Latimore, Longview, TX</a:t>
            </a:r>
          </a:p>
        </p:txBody>
      </p:sp>
      <p:pic>
        <p:nvPicPr>
          <p:cNvPr id="1026" name="Picture 2" descr="Title: La presentaciÃ³n de Cristo en el templo&#10;[Click for larger image view]">
            <a:extLst>
              <a:ext uri="{FF2B5EF4-FFF2-40B4-BE49-F238E27FC236}">
                <a16:creationId xmlns:a16="http://schemas.microsoft.com/office/drawing/2014/main" id="{2C2C8A43-A543-442D-9868-0639AD7E19E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0"/>
            <a:ext cx="8280982"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337417"/>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0200"/>
            <a:ext cx="7010400" cy="2308324"/>
          </a:xfrm>
          <a:prstGeom prst="rect">
            <a:avLst/>
          </a:prstGeom>
        </p:spPr>
        <p:txBody>
          <a:bodyPr wrap="square">
            <a:spAutoFit/>
          </a:bodyPr>
          <a:lstStyle/>
          <a:p>
            <a:r>
              <a:rPr lang="en-US" sz="3600" dirty="0"/>
              <a:t>and they offered a sacrifice according to what is stated in the law of the Lord, "a pair of turtledoves or two young pigeons."</a:t>
            </a:r>
            <a:endParaRPr lang="en-US" sz="3600" dirty="0">
              <a:cs typeface="Arial" pitchFamily="34" charset="0"/>
            </a:endParaRPr>
          </a:p>
        </p:txBody>
      </p:sp>
      <p:sp>
        <p:nvSpPr>
          <p:cNvPr id="3" name="Rectangle 2"/>
          <p:cNvSpPr/>
          <p:nvPr/>
        </p:nvSpPr>
        <p:spPr>
          <a:xfrm>
            <a:off x="6629400" y="4491336"/>
            <a:ext cx="2514600" cy="461665"/>
          </a:xfrm>
          <a:prstGeom prst="rect">
            <a:avLst/>
          </a:prstGeom>
        </p:spPr>
        <p:txBody>
          <a:bodyPr wrap="square">
            <a:spAutoFit/>
          </a:bodyPr>
          <a:lstStyle/>
          <a:p>
            <a:r>
              <a:rPr lang="en-US" sz="2400" dirty="0">
                <a:cs typeface="Arial" pitchFamily="34" charset="0"/>
              </a:rPr>
              <a:t>Luke 2:24</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4643498"/>
            <a:ext cx="1752600" cy="2062103"/>
          </a:xfrm>
          <a:prstGeom prst="rect">
            <a:avLst/>
          </a:prstGeom>
          <a:noFill/>
        </p:spPr>
        <p:txBody>
          <a:bodyPr wrap="square" rtlCol="0">
            <a:spAutoFit/>
          </a:bodyPr>
          <a:lstStyle/>
          <a:p>
            <a:pPr algn="ctr"/>
            <a:r>
              <a:rPr lang="en-US" sz="1600" dirty="0">
                <a:solidFill>
                  <a:schemeClr val="tx1">
                    <a:lumMod val="95000"/>
                  </a:schemeClr>
                </a:solidFill>
              </a:rPr>
              <a:t>Presentation in the Temple</a:t>
            </a:r>
          </a:p>
          <a:p>
            <a:pPr algn="ctr"/>
            <a:endParaRPr lang="en-US" sz="1600" dirty="0">
              <a:solidFill>
                <a:schemeClr val="tx1">
                  <a:lumMod val="95000"/>
                </a:schemeClr>
              </a:solidFill>
            </a:endParaRPr>
          </a:p>
          <a:p>
            <a:pPr algn="ctr"/>
            <a:r>
              <a:rPr lang="en-US" sz="1600" dirty="0">
                <a:solidFill>
                  <a:schemeClr val="tx1">
                    <a:lumMod val="95000"/>
                  </a:schemeClr>
                </a:solidFill>
              </a:rPr>
              <a:t>G. Van den </a:t>
            </a:r>
            <a:r>
              <a:rPr lang="en-US" sz="1600" dirty="0" err="1">
                <a:solidFill>
                  <a:schemeClr val="tx1">
                    <a:lumMod val="95000"/>
                  </a:schemeClr>
                </a:solidFill>
              </a:rPr>
              <a:t>Eeckhout</a:t>
            </a:r>
            <a:endParaRPr lang="en-US" sz="1600" dirty="0">
              <a:solidFill>
                <a:schemeClr val="tx1">
                  <a:lumMod val="95000"/>
                </a:schemeClr>
              </a:solidFill>
            </a:endParaRPr>
          </a:p>
          <a:p>
            <a:pPr algn="ctr"/>
            <a:r>
              <a:rPr lang="en-US" sz="1600" dirty="0">
                <a:solidFill>
                  <a:schemeClr val="tx1">
                    <a:lumMod val="95000"/>
                  </a:schemeClr>
                </a:solidFill>
              </a:rPr>
              <a:t> Museum of Fine Arts </a:t>
            </a:r>
          </a:p>
          <a:p>
            <a:pPr algn="ctr"/>
            <a:r>
              <a:rPr lang="en-US" sz="1600" dirty="0">
                <a:solidFill>
                  <a:schemeClr val="tx1">
                    <a:lumMod val="95000"/>
                  </a:schemeClr>
                </a:solidFill>
              </a:rPr>
              <a:t>Budapest, Hungary</a:t>
            </a:r>
          </a:p>
        </p:txBody>
      </p:sp>
      <p:pic>
        <p:nvPicPr>
          <p:cNvPr id="21508" name="Picture 4" descr="Title: Presentation of Christ in the Temple&#10;[Click for smaller image view]"/>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a:ext>
            </a:extLst>
          </a:blip>
          <a:srcRect/>
          <a:stretch>
            <a:fillRect/>
          </a:stretch>
        </p:blipFill>
        <p:spPr bwMode="auto">
          <a:xfrm>
            <a:off x="3498274" y="0"/>
            <a:ext cx="7169727" cy="6858000"/>
          </a:xfrm>
          <a:prstGeom prst="rect">
            <a:avLst/>
          </a:prstGeom>
          <a:noFill/>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467600" cy="3970318"/>
          </a:xfrm>
          <a:prstGeom prst="rect">
            <a:avLst/>
          </a:prstGeom>
        </p:spPr>
        <p:txBody>
          <a:bodyPr wrap="square">
            <a:spAutoFit/>
          </a:bodyPr>
          <a:lstStyle/>
          <a:p>
            <a:r>
              <a:rPr lang="en-US" sz="3600" dirty="0"/>
              <a:t>Simeon took him in his arms and praised God, saying, "Master, now you are dismissing your servant in peace, according to your word;</a:t>
            </a:r>
            <a:br>
              <a:rPr lang="en-US" sz="3600" dirty="0"/>
            </a:br>
            <a:br>
              <a:rPr lang="en-US" sz="3600" dirty="0"/>
            </a:br>
            <a:br>
              <a:rPr lang="en-US" sz="3600" dirty="0"/>
            </a:br>
            <a:endParaRPr lang="en-US" sz="3600" dirty="0">
              <a:cs typeface="Arial" pitchFamily="34" charset="0"/>
            </a:endParaRPr>
          </a:p>
        </p:txBody>
      </p:sp>
      <p:sp>
        <p:nvSpPr>
          <p:cNvPr id="3" name="Rectangle 2"/>
          <p:cNvSpPr/>
          <p:nvPr/>
        </p:nvSpPr>
        <p:spPr>
          <a:xfrm>
            <a:off x="6553200" y="4643736"/>
            <a:ext cx="2514600" cy="461665"/>
          </a:xfrm>
          <a:prstGeom prst="rect">
            <a:avLst/>
          </a:prstGeom>
        </p:spPr>
        <p:txBody>
          <a:bodyPr wrap="square">
            <a:spAutoFit/>
          </a:bodyPr>
          <a:lstStyle/>
          <a:p>
            <a:r>
              <a:rPr lang="en-US" sz="2400" dirty="0">
                <a:cs typeface="Arial" pitchFamily="34" charset="0"/>
              </a:rPr>
              <a:t>Luke 2:28-29</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336268"/>
            <a:ext cx="9144000" cy="338554"/>
          </a:xfrm>
          <a:prstGeom prst="rect">
            <a:avLst/>
          </a:prstGeom>
          <a:noFill/>
        </p:spPr>
        <p:txBody>
          <a:bodyPr wrap="square" rtlCol="0">
            <a:spAutoFit/>
          </a:bodyPr>
          <a:lstStyle/>
          <a:p>
            <a:pPr algn="ctr"/>
            <a:r>
              <a:rPr lang="en-US" sz="1600" dirty="0">
                <a:solidFill>
                  <a:schemeClr val="tx1">
                    <a:lumMod val="95000"/>
                  </a:schemeClr>
                </a:solidFill>
              </a:rPr>
              <a:t>Simeon’s Song of Praise (</a:t>
            </a:r>
            <a:r>
              <a:rPr lang="en-US" sz="1600" dirty="0" err="1">
                <a:solidFill>
                  <a:schemeClr val="tx1">
                    <a:lumMod val="95000"/>
                  </a:schemeClr>
                </a:solidFill>
              </a:rPr>
              <a:t>Nunc</a:t>
            </a:r>
            <a:r>
              <a:rPr lang="en-US" sz="1600" dirty="0">
                <a:solidFill>
                  <a:schemeClr val="tx1">
                    <a:lumMod val="95000"/>
                  </a:schemeClr>
                </a:solidFill>
              </a:rPr>
              <a:t> </a:t>
            </a:r>
            <a:r>
              <a:rPr lang="en-US" sz="1600" dirty="0" err="1">
                <a:solidFill>
                  <a:schemeClr val="tx1">
                    <a:lumMod val="95000"/>
                  </a:schemeClr>
                </a:solidFill>
              </a:rPr>
              <a:t>Dimittis</a:t>
            </a:r>
            <a:r>
              <a:rPr lang="en-US" sz="1600" dirty="0">
                <a:solidFill>
                  <a:schemeClr val="tx1">
                    <a:lumMod val="95000"/>
                  </a:schemeClr>
                </a:solidFill>
              </a:rPr>
              <a:t>)  --  </a:t>
            </a:r>
            <a:r>
              <a:rPr lang="en-US" sz="1600" dirty="0" err="1">
                <a:solidFill>
                  <a:schemeClr val="tx1">
                    <a:lumMod val="95000"/>
                  </a:schemeClr>
                </a:solidFill>
              </a:rPr>
              <a:t>Aert</a:t>
            </a:r>
            <a:r>
              <a:rPr lang="en-US" sz="1600" dirty="0">
                <a:solidFill>
                  <a:schemeClr val="tx1">
                    <a:lumMod val="95000"/>
                  </a:schemeClr>
                </a:solidFill>
              </a:rPr>
              <a:t> de </a:t>
            </a:r>
            <a:r>
              <a:rPr lang="en-US" sz="1600" dirty="0" err="1">
                <a:solidFill>
                  <a:schemeClr val="tx1">
                    <a:lumMod val="95000"/>
                  </a:schemeClr>
                </a:solidFill>
              </a:rPr>
              <a:t>Gelder</a:t>
            </a:r>
            <a:r>
              <a:rPr lang="en-US" sz="1600" dirty="0">
                <a:solidFill>
                  <a:schemeClr val="tx1">
                    <a:lumMod val="95000"/>
                  </a:schemeClr>
                </a:solidFill>
              </a:rPr>
              <a:t>, </a:t>
            </a:r>
            <a:r>
              <a:rPr lang="en-US" sz="1600" dirty="0" err="1">
                <a:solidFill>
                  <a:schemeClr val="tx1">
                    <a:lumMod val="95000"/>
                  </a:schemeClr>
                </a:solidFill>
              </a:rPr>
              <a:t>Mauritshuis</a:t>
            </a:r>
            <a:r>
              <a:rPr lang="en-US" sz="1600" dirty="0">
                <a:solidFill>
                  <a:schemeClr val="tx1">
                    <a:lumMod val="95000"/>
                  </a:schemeClr>
                </a:solidFill>
              </a:rPr>
              <a:t>, Hague, Netherlands </a:t>
            </a:r>
          </a:p>
        </p:txBody>
      </p:sp>
      <p:pic>
        <p:nvPicPr>
          <p:cNvPr id="17410" name="Picture 2" descr="Title: Simeon's Song of Praise (Nunc Dimittis)&#10;[Click for larger image vi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3600" y="0"/>
            <a:ext cx="7895466" cy="6096000"/>
          </a:xfrm>
          <a:prstGeom prst="rect">
            <a:avLst/>
          </a:prstGeom>
          <a:noFill/>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for my eyes have seen your salvation, which you have prepared in the presence of all peoples,</a:t>
            </a:r>
            <a:br>
              <a:rPr lang="en-US" sz="3600" dirty="0"/>
            </a:br>
            <a:endParaRPr lang="en-US" sz="3600" dirty="0"/>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Luke 2:30-31</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29BDA-48FA-43BA-B8F0-975C4B56F62C}"/>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10000"/>
                    </a14:imgEffect>
                  </a14:imgLayer>
                </a14:imgProps>
              </a:ext>
              <a:ext uri="{28A0092B-C50C-407E-A947-70E740481C1C}">
                <a14:useLocalDpi xmlns:a14="http://schemas.microsoft.com/office/drawing/2010/main"/>
              </a:ext>
            </a:extLst>
          </a:blip>
          <a:stretch>
            <a:fillRect/>
          </a:stretch>
        </p:blipFill>
        <p:spPr>
          <a:xfrm>
            <a:off x="4709532" y="457200"/>
            <a:ext cx="3672469" cy="5791200"/>
          </a:xfrm>
          <a:prstGeom prst="rect">
            <a:avLst/>
          </a:prstGeom>
        </p:spPr>
      </p:pic>
      <p:sp>
        <p:nvSpPr>
          <p:cNvPr id="4" name="Rectangle 3">
            <a:extLst>
              <a:ext uri="{FF2B5EF4-FFF2-40B4-BE49-F238E27FC236}">
                <a16:creationId xmlns:a16="http://schemas.microsoft.com/office/drawing/2014/main" id="{5CACCDFE-EEB8-4C45-B8D6-CFBA54A60379}"/>
              </a:ext>
            </a:extLst>
          </p:cNvPr>
          <p:cNvSpPr/>
          <p:nvPr/>
        </p:nvSpPr>
        <p:spPr>
          <a:xfrm>
            <a:off x="1981200" y="4754940"/>
            <a:ext cx="2057400" cy="1569660"/>
          </a:xfrm>
          <a:prstGeom prst="rect">
            <a:avLst/>
          </a:prstGeom>
        </p:spPr>
        <p:txBody>
          <a:bodyPr wrap="square">
            <a:spAutoFit/>
          </a:bodyPr>
          <a:lstStyle/>
          <a:p>
            <a:pPr algn="ctr"/>
            <a:r>
              <a:rPr lang="en-US" sz="1600" dirty="0">
                <a:solidFill>
                  <a:schemeClr val="tx1">
                    <a:lumMod val="95000"/>
                  </a:schemeClr>
                </a:solidFill>
              </a:rPr>
              <a:t>Presentation in the Temple</a:t>
            </a:r>
          </a:p>
          <a:p>
            <a:pPr algn="ctr"/>
            <a:endParaRPr lang="en-US" sz="1600" dirty="0">
              <a:solidFill>
                <a:schemeClr val="tx1">
                  <a:lumMod val="95000"/>
                </a:schemeClr>
              </a:solidFill>
            </a:endParaRPr>
          </a:p>
          <a:p>
            <a:pPr algn="ctr"/>
            <a:r>
              <a:rPr lang="en-US" sz="1600" dirty="0" err="1">
                <a:solidFill>
                  <a:schemeClr val="tx1">
                    <a:lumMod val="95000"/>
                  </a:schemeClr>
                </a:solidFill>
              </a:rPr>
              <a:t>Keur</a:t>
            </a:r>
            <a:r>
              <a:rPr lang="en-US" sz="1600" dirty="0">
                <a:solidFill>
                  <a:schemeClr val="tx1">
                    <a:lumMod val="95000"/>
                  </a:schemeClr>
                </a:solidFill>
              </a:rPr>
              <a:t> Moussa Abbey</a:t>
            </a:r>
          </a:p>
          <a:p>
            <a:pPr algn="ctr"/>
            <a:r>
              <a:rPr lang="en-US" sz="1600" dirty="0" err="1">
                <a:solidFill>
                  <a:schemeClr val="tx1">
                    <a:lumMod val="95000"/>
                  </a:schemeClr>
                </a:solidFill>
              </a:rPr>
              <a:t>Keur</a:t>
            </a:r>
            <a:r>
              <a:rPr lang="en-US" sz="1600" dirty="0">
                <a:solidFill>
                  <a:schemeClr val="tx1">
                    <a:lumMod val="95000"/>
                  </a:schemeClr>
                </a:solidFill>
              </a:rPr>
              <a:t> Moussa,</a:t>
            </a:r>
          </a:p>
          <a:p>
            <a:pPr algn="ctr"/>
            <a:r>
              <a:rPr lang="en-US" sz="1600" dirty="0">
                <a:solidFill>
                  <a:schemeClr val="tx1">
                    <a:lumMod val="95000"/>
                  </a:schemeClr>
                </a:solidFill>
              </a:rPr>
              <a:t>Senegal</a:t>
            </a:r>
          </a:p>
        </p:txBody>
      </p:sp>
    </p:spTree>
    <p:extLst>
      <p:ext uri="{BB962C8B-B14F-4D97-AF65-F5344CB8AC3E}">
        <p14:creationId xmlns:p14="http://schemas.microsoft.com/office/powerpoint/2010/main" val="840012510"/>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0"/>
            <a:ext cx="7315200" cy="2308324"/>
          </a:xfrm>
          <a:prstGeom prst="rect">
            <a:avLst/>
          </a:prstGeom>
        </p:spPr>
        <p:txBody>
          <a:bodyPr wrap="square">
            <a:spAutoFit/>
          </a:bodyPr>
          <a:lstStyle/>
          <a:p>
            <a:r>
              <a:rPr lang="en-US" sz="3600" dirty="0"/>
              <a:t>…he will purify the descendants of Levi and refine them like gold and silver, until they present offerings to the LORD in righteousness.</a:t>
            </a:r>
            <a:endParaRPr lang="en-US" sz="3600" dirty="0">
              <a:cs typeface="Arial" pitchFamily="34" charset="0"/>
            </a:endParaRPr>
          </a:p>
        </p:txBody>
      </p:sp>
      <p:sp>
        <p:nvSpPr>
          <p:cNvPr id="3" name="Rectangle 2"/>
          <p:cNvSpPr/>
          <p:nvPr/>
        </p:nvSpPr>
        <p:spPr>
          <a:xfrm>
            <a:off x="6781800" y="4491336"/>
            <a:ext cx="2514600" cy="461665"/>
          </a:xfrm>
          <a:prstGeom prst="rect">
            <a:avLst/>
          </a:prstGeom>
        </p:spPr>
        <p:txBody>
          <a:bodyPr wrap="square">
            <a:spAutoFit/>
          </a:bodyPr>
          <a:lstStyle/>
          <a:p>
            <a:r>
              <a:rPr lang="en-US" sz="2400" dirty="0">
                <a:cs typeface="Arial" pitchFamily="34" charset="0"/>
              </a:rPr>
              <a:t>Malachi 3:3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324600"/>
            <a:ext cx="9144000" cy="338554"/>
          </a:xfrm>
          <a:prstGeom prst="rect">
            <a:avLst/>
          </a:prstGeom>
          <a:noFill/>
        </p:spPr>
        <p:txBody>
          <a:bodyPr wrap="square" rtlCol="0">
            <a:spAutoFit/>
          </a:bodyPr>
          <a:lstStyle/>
          <a:p>
            <a:pPr algn="ctr"/>
            <a:r>
              <a:rPr lang="en-US" sz="1600" dirty="0">
                <a:solidFill>
                  <a:schemeClr val="tx1">
                    <a:lumMod val="95000"/>
                  </a:schemeClr>
                </a:solidFill>
              </a:rPr>
              <a:t>Presentation in the Temple  --  </a:t>
            </a:r>
            <a:r>
              <a:rPr lang="en-US" sz="1600" dirty="0" err="1">
                <a:solidFill>
                  <a:schemeClr val="tx1">
                    <a:lumMod val="95000"/>
                  </a:schemeClr>
                </a:solidFill>
              </a:rPr>
              <a:t>Bernward’s</a:t>
            </a:r>
            <a:r>
              <a:rPr lang="en-US" sz="1600" dirty="0">
                <a:solidFill>
                  <a:schemeClr val="tx1">
                    <a:lumMod val="95000"/>
                  </a:schemeClr>
                </a:solidFill>
              </a:rPr>
              <a:t> Doors, Hildesheim Cathedral, Hildesheim, Germany</a:t>
            </a:r>
          </a:p>
        </p:txBody>
      </p:sp>
      <p:pic>
        <p:nvPicPr>
          <p:cNvPr id="19458" name="Picture 2" descr="Title: Bernward's Doors: Presentation in the Temple&#10;[Click for larger image vi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
            <a:ext cx="9144000" cy="6146483"/>
          </a:xfrm>
          <a:prstGeom prst="rect">
            <a:avLst/>
          </a:prstGeom>
          <a:noFill/>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055674"/>
            <a:ext cx="7467600" cy="1754326"/>
          </a:xfrm>
          <a:prstGeom prst="rect">
            <a:avLst/>
          </a:prstGeom>
        </p:spPr>
        <p:txBody>
          <a:bodyPr wrap="square">
            <a:spAutoFit/>
          </a:bodyPr>
          <a:lstStyle/>
          <a:p>
            <a:r>
              <a:rPr lang="en-US" sz="3600" dirty="0"/>
              <a:t>…a light for revelation to the Gentiles and for glory to your people Israel."</a:t>
            </a:r>
            <a:endParaRPr lang="en-US" sz="3600" dirty="0">
              <a:cs typeface="Arial" pitchFamily="34" charset="0"/>
            </a:endParaRPr>
          </a:p>
          <a:p>
            <a:endParaRPr lang="en-US" sz="3600" dirty="0">
              <a:cs typeface="Arial" pitchFamily="34" charset="0"/>
            </a:endParaRPr>
          </a:p>
        </p:txBody>
      </p:sp>
      <p:sp>
        <p:nvSpPr>
          <p:cNvPr id="3" name="Rectangle 2"/>
          <p:cNvSpPr/>
          <p:nvPr/>
        </p:nvSpPr>
        <p:spPr>
          <a:xfrm>
            <a:off x="6629400" y="4038601"/>
            <a:ext cx="2514600" cy="461665"/>
          </a:xfrm>
          <a:prstGeom prst="rect">
            <a:avLst/>
          </a:prstGeom>
        </p:spPr>
        <p:txBody>
          <a:bodyPr wrap="square">
            <a:spAutoFit/>
          </a:bodyPr>
          <a:lstStyle/>
          <a:p>
            <a:r>
              <a:rPr lang="en-US" sz="2400" dirty="0">
                <a:cs typeface="Arial" pitchFamily="34" charset="0"/>
              </a:rPr>
              <a:t>Luke 2:32</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6336268"/>
            <a:ext cx="8534400" cy="338554"/>
          </a:xfrm>
          <a:prstGeom prst="rect">
            <a:avLst/>
          </a:prstGeom>
          <a:noFill/>
        </p:spPr>
        <p:txBody>
          <a:bodyPr wrap="square" rtlCol="0">
            <a:spAutoFit/>
          </a:bodyPr>
          <a:lstStyle/>
          <a:p>
            <a:pPr algn="ctr"/>
            <a:r>
              <a:rPr lang="en-US" sz="1600" dirty="0">
                <a:solidFill>
                  <a:schemeClr val="tx1">
                    <a:lumMod val="95000"/>
                  </a:schemeClr>
                </a:solidFill>
              </a:rPr>
              <a:t>Presentation in the Temple  --  Abbey of St. </a:t>
            </a:r>
            <a:r>
              <a:rPr lang="en-US" sz="1600" dirty="0" err="1">
                <a:solidFill>
                  <a:schemeClr val="tx1">
                    <a:lumMod val="95000"/>
                  </a:schemeClr>
                </a:solidFill>
              </a:rPr>
              <a:t>Walburga</a:t>
            </a:r>
            <a:r>
              <a:rPr lang="en-US" sz="1600" dirty="0">
                <a:solidFill>
                  <a:schemeClr val="tx1">
                    <a:lumMod val="95000"/>
                  </a:schemeClr>
                </a:solidFill>
              </a:rPr>
              <a:t>, Virginia Dale, CO</a:t>
            </a:r>
          </a:p>
        </p:txBody>
      </p:sp>
      <p:pic>
        <p:nvPicPr>
          <p:cNvPr id="15362" name="Picture 2" descr="Title: Presentation in the Temple&#10;[Click for larger image view]"/>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5000"/>
                    </a14:imgEffect>
                  </a14:imgLayer>
                </a14:imgProps>
              </a:ext>
            </a:extLst>
          </a:blip>
          <a:srcRect/>
          <a:stretch>
            <a:fillRect/>
          </a:stretch>
        </p:blipFill>
        <p:spPr bwMode="auto">
          <a:xfrm>
            <a:off x="1600200" y="-1"/>
            <a:ext cx="8915400" cy="6162771"/>
          </a:xfrm>
          <a:prstGeom prst="rect">
            <a:avLst/>
          </a:prstGeom>
          <a:noFill/>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371600"/>
            <a:ext cx="7239000" cy="3970318"/>
          </a:xfrm>
          <a:prstGeom prst="rect">
            <a:avLst/>
          </a:prstGeom>
        </p:spPr>
        <p:txBody>
          <a:bodyPr wrap="square">
            <a:spAutoFit/>
          </a:bodyPr>
          <a:lstStyle/>
          <a:p>
            <a:r>
              <a:rPr lang="en-US" sz="3600" dirty="0"/>
              <a:t>Then Simeon blessed them and said to his mother Mary, "This child is destined for the falling and the rising of many in Israel, and to be a sign that will be opposed…</a:t>
            </a:r>
            <a:br>
              <a:rPr lang="en-US" sz="3600" dirty="0"/>
            </a:br>
            <a:br>
              <a:rPr lang="en-US" sz="3600" dirty="0"/>
            </a:br>
            <a:endParaRPr lang="en-US" sz="3600" dirty="0">
              <a:cs typeface="Arial" pitchFamily="34" charset="0"/>
            </a:endParaRPr>
          </a:p>
        </p:txBody>
      </p:sp>
      <p:sp>
        <p:nvSpPr>
          <p:cNvPr id="3" name="Rectangle 2"/>
          <p:cNvSpPr/>
          <p:nvPr/>
        </p:nvSpPr>
        <p:spPr>
          <a:xfrm>
            <a:off x="7010400" y="4643736"/>
            <a:ext cx="2514600" cy="461665"/>
          </a:xfrm>
          <a:prstGeom prst="rect">
            <a:avLst/>
          </a:prstGeom>
        </p:spPr>
        <p:txBody>
          <a:bodyPr wrap="square">
            <a:spAutoFit/>
          </a:bodyPr>
          <a:lstStyle/>
          <a:p>
            <a:r>
              <a:rPr lang="en-US" sz="2400" dirty="0">
                <a:cs typeface="Arial" pitchFamily="34" charset="0"/>
              </a:rPr>
              <a:t>Luke 2:34</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628382"/>
            <a:ext cx="2971800" cy="1077218"/>
          </a:xfrm>
          <a:prstGeom prst="rect">
            <a:avLst/>
          </a:prstGeom>
          <a:noFill/>
        </p:spPr>
        <p:txBody>
          <a:bodyPr wrap="square" rtlCol="0">
            <a:spAutoFit/>
          </a:bodyPr>
          <a:lstStyle/>
          <a:p>
            <a:pPr algn="ctr"/>
            <a:r>
              <a:rPr lang="en-US" sz="1600" dirty="0">
                <a:solidFill>
                  <a:schemeClr val="tx1">
                    <a:lumMod val="95000"/>
                  </a:schemeClr>
                </a:solidFill>
              </a:rPr>
              <a:t>Presentation in the Temple</a:t>
            </a:r>
          </a:p>
          <a:p>
            <a:pPr algn="ctr"/>
            <a:endParaRPr lang="en-US" sz="1600" dirty="0">
              <a:solidFill>
                <a:schemeClr val="tx1">
                  <a:lumMod val="95000"/>
                </a:schemeClr>
              </a:solidFill>
            </a:endParaRPr>
          </a:p>
          <a:p>
            <a:pPr algn="ctr"/>
            <a:r>
              <a:rPr lang="en-US" sz="1600" dirty="0" err="1">
                <a:solidFill>
                  <a:schemeClr val="tx1">
                    <a:lumMod val="95000"/>
                  </a:schemeClr>
                </a:solidFill>
              </a:rPr>
              <a:t>Musee</a:t>
            </a:r>
            <a:r>
              <a:rPr lang="en-US" sz="1600" dirty="0">
                <a:solidFill>
                  <a:schemeClr val="tx1">
                    <a:lumMod val="95000"/>
                  </a:schemeClr>
                </a:solidFill>
              </a:rPr>
              <a:t> National du </a:t>
            </a:r>
            <a:r>
              <a:rPr lang="en-US" sz="1600" dirty="0" err="1">
                <a:solidFill>
                  <a:schemeClr val="tx1">
                    <a:lumMod val="95000"/>
                  </a:schemeClr>
                </a:solidFill>
              </a:rPr>
              <a:t>Moyen</a:t>
            </a:r>
            <a:r>
              <a:rPr lang="en-US" sz="1600" dirty="0">
                <a:solidFill>
                  <a:schemeClr val="tx1">
                    <a:lumMod val="95000"/>
                  </a:schemeClr>
                </a:solidFill>
              </a:rPr>
              <a:t> Age Paris, France</a:t>
            </a:r>
          </a:p>
        </p:txBody>
      </p:sp>
      <p:pic>
        <p:nvPicPr>
          <p:cNvPr id="13314" name="Picture 2" descr="Title: Presentation in the Temple&#10;[Click for larger image view]"/>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a:ext>
            </a:extLst>
          </a:blip>
          <a:srcRect/>
          <a:stretch>
            <a:fillRect/>
          </a:stretch>
        </p:blipFill>
        <p:spPr bwMode="auto">
          <a:xfrm>
            <a:off x="4800600" y="0"/>
            <a:ext cx="5340668" cy="6858000"/>
          </a:xfrm>
          <a:prstGeom prst="rect">
            <a:avLst/>
          </a:prstGeom>
          <a:noFill/>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79474"/>
            <a:ext cx="7162800" cy="1754326"/>
          </a:xfrm>
          <a:prstGeom prst="rect">
            <a:avLst/>
          </a:prstGeom>
        </p:spPr>
        <p:txBody>
          <a:bodyPr wrap="square">
            <a:spAutoFit/>
          </a:bodyPr>
          <a:lstStyle/>
          <a:p>
            <a:r>
              <a:rPr lang="en-US" sz="3600" dirty="0"/>
              <a:t>so that the inner thoughts of many will be revealed--and a sword will pierce your own soul too."</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Luke 2:35</a:t>
            </a:r>
          </a:p>
        </p:txBody>
      </p:sp>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0" y="4719698"/>
            <a:ext cx="1447800" cy="2062103"/>
          </a:xfrm>
          <a:prstGeom prst="rect">
            <a:avLst/>
          </a:prstGeom>
          <a:noFill/>
        </p:spPr>
        <p:txBody>
          <a:bodyPr wrap="square" rtlCol="0">
            <a:spAutoFit/>
          </a:bodyPr>
          <a:lstStyle/>
          <a:p>
            <a:pPr algn="ctr"/>
            <a:r>
              <a:rPr lang="en-US" sz="1600" dirty="0">
                <a:solidFill>
                  <a:schemeClr val="tx1">
                    <a:lumMod val="95000"/>
                  </a:schemeClr>
                </a:solidFill>
              </a:rPr>
              <a:t>Presentation in the Temple  </a:t>
            </a:r>
          </a:p>
          <a:p>
            <a:pPr algn="ctr"/>
            <a:endParaRPr lang="en-US" sz="1600" dirty="0">
              <a:solidFill>
                <a:schemeClr val="tx1">
                  <a:lumMod val="95000"/>
                </a:schemeClr>
              </a:solidFill>
            </a:endParaRPr>
          </a:p>
          <a:p>
            <a:pPr algn="ctr"/>
            <a:r>
              <a:rPr lang="en-US" sz="1600" dirty="0">
                <a:solidFill>
                  <a:schemeClr val="tx1">
                    <a:lumMod val="95000"/>
                  </a:schemeClr>
                </a:solidFill>
              </a:rPr>
              <a:t>Andrea Mantegna</a:t>
            </a:r>
          </a:p>
          <a:p>
            <a:pPr algn="ctr"/>
            <a:r>
              <a:rPr lang="en-US" sz="1600" dirty="0" err="1">
                <a:solidFill>
                  <a:schemeClr val="tx1">
                    <a:lumMod val="95000"/>
                  </a:schemeClr>
                </a:solidFill>
              </a:rPr>
              <a:t>Gemaldegal-erie</a:t>
            </a:r>
            <a:r>
              <a:rPr lang="en-US" sz="1600" dirty="0">
                <a:solidFill>
                  <a:schemeClr val="tx1">
                    <a:lumMod val="95000"/>
                  </a:schemeClr>
                </a:solidFill>
              </a:rPr>
              <a:t>, Berlin, Germany</a:t>
            </a:r>
          </a:p>
        </p:txBody>
      </p:sp>
      <p:pic>
        <p:nvPicPr>
          <p:cNvPr id="4" name="Picture 3" descr="1280px-Andrea_Mantegna_-_The_Presentation_-_Google_Art_Project.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1524000" y="76938"/>
            <a:ext cx="7543800" cy="6781062"/>
          </a:xfrm>
          <a:prstGeom prst="rect">
            <a:avLst/>
          </a:prstGeom>
        </p:spPr>
      </p:pic>
    </p:spTree>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79474"/>
            <a:ext cx="7467600" cy="1754326"/>
          </a:xfrm>
          <a:prstGeom prst="rect">
            <a:avLst/>
          </a:prstGeom>
        </p:spPr>
        <p:txBody>
          <a:bodyPr wrap="square">
            <a:spAutoFit/>
          </a:bodyPr>
          <a:lstStyle/>
          <a:p>
            <a:r>
              <a:rPr lang="en-US" sz="3600" dirty="0"/>
              <a:t>There was also a prophet, Anna the daughter of </a:t>
            </a:r>
            <a:r>
              <a:rPr lang="en-US" sz="3600" dirty="0" err="1"/>
              <a:t>Phanuel</a:t>
            </a:r>
            <a:r>
              <a:rPr lang="en-US" sz="3600" dirty="0"/>
              <a:t>, of the tribe of Asher. She was of a great age…</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Luke </a:t>
            </a:r>
            <a:r>
              <a:rPr lang="en-US" sz="2400" dirty="0" err="1">
                <a:cs typeface="Arial" pitchFamily="34" charset="0"/>
              </a:rPr>
              <a:t>2:36a</a:t>
            </a:r>
            <a:endParaRPr lang="en-US" sz="2400" dirty="0">
              <a:cs typeface="Arial" pitchFamily="34" charset="0"/>
            </a:endParaRPr>
          </a:p>
        </p:txBody>
      </p:sp>
    </p:spTree>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135940"/>
            <a:ext cx="2209800" cy="1569660"/>
          </a:xfrm>
          <a:prstGeom prst="rect">
            <a:avLst/>
          </a:prstGeom>
          <a:noFill/>
        </p:spPr>
        <p:txBody>
          <a:bodyPr wrap="square" rtlCol="0">
            <a:spAutoFit/>
          </a:bodyPr>
          <a:lstStyle/>
          <a:p>
            <a:pPr algn="ctr"/>
            <a:r>
              <a:rPr lang="en-US" sz="1600" dirty="0">
                <a:solidFill>
                  <a:schemeClr val="tx1">
                    <a:lumMod val="95000"/>
                  </a:schemeClr>
                </a:solidFill>
              </a:rPr>
              <a:t>The Prophetess Anna</a:t>
            </a:r>
          </a:p>
          <a:p>
            <a:pPr algn="ctr"/>
            <a:endParaRPr lang="en-US" sz="1600" dirty="0">
              <a:solidFill>
                <a:schemeClr val="tx1">
                  <a:lumMod val="95000"/>
                </a:schemeClr>
              </a:solidFill>
            </a:endParaRPr>
          </a:p>
          <a:p>
            <a:pPr algn="ctr"/>
            <a:r>
              <a:rPr lang="en-US" sz="1600" dirty="0">
                <a:solidFill>
                  <a:schemeClr val="tx1">
                    <a:lumMod val="95000"/>
                  </a:schemeClr>
                </a:solidFill>
              </a:rPr>
              <a:t>Rembrandt</a:t>
            </a:r>
          </a:p>
          <a:p>
            <a:pPr algn="ctr"/>
            <a:r>
              <a:rPr lang="en-US" sz="1600" dirty="0" err="1">
                <a:solidFill>
                  <a:schemeClr val="tx1">
                    <a:lumMod val="95000"/>
                  </a:schemeClr>
                </a:solidFill>
              </a:rPr>
              <a:t>Kunsthistorisches</a:t>
            </a:r>
            <a:r>
              <a:rPr lang="en-US" sz="1600" dirty="0">
                <a:solidFill>
                  <a:schemeClr val="tx1">
                    <a:lumMod val="95000"/>
                  </a:schemeClr>
                </a:solidFill>
              </a:rPr>
              <a:t> Museum</a:t>
            </a:r>
          </a:p>
          <a:p>
            <a:pPr algn="ctr"/>
            <a:r>
              <a:rPr lang="en-US" sz="1600" dirty="0">
                <a:solidFill>
                  <a:schemeClr val="tx1">
                    <a:lumMod val="95000"/>
                  </a:schemeClr>
                </a:solidFill>
              </a:rPr>
              <a:t>Vienna, Austria</a:t>
            </a:r>
          </a:p>
        </p:txBody>
      </p:sp>
      <p:pic>
        <p:nvPicPr>
          <p:cNvPr id="3" name="Picture 2">
            <a:extLst>
              <a:ext uri="{FF2B5EF4-FFF2-40B4-BE49-F238E27FC236}">
                <a16:creationId xmlns:a16="http://schemas.microsoft.com/office/drawing/2014/main" id="{52E205C7-C3E0-441F-ACCB-2D86483C09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1" y="0"/>
            <a:ext cx="5293895" cy="6858000"/>
          </a:xfrm>
          <a:prstGeom prst="rect">
            <a:avLst/>
          </a:prstGeom>
        </p:spPr>
      </p:pic>
    </p:spTree>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979474"/>
            <a:ext cx="6096000" cy="1754326"/>
          </a:xfrm>
          <a:prstGeom prst="rect">
            <a:avLst/>
          </a:prstGeom>
        </p:spPr>
        <p:txBody>
          <a:bodyPr wrap="square">
            <a:spAutoFit/>
          </a:bodyPr>
          <a:lstStyle/>
          <a:p>
            <a:r>
              <a:rPr lang="en-US" sz="3600" dirty="0"/>
              <a:t>She never left the temple but worshiped there with fasting and prayer night and day.</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Luke </a:t>
            </a:r>
            <a:r>
              <a:rPr lang="en-US" sz="2400" dirty="0" err="1">
                <a:cs typeface="Arial" pitchFamily="34" charset="0"/>
              </a:rPr>
              <a:t>2:37b</a:t>
            </a:r>
            <a:endParaRPr lang="en-US" sz="2400" dirty="0">
              <a:cs typeface="Arial" pitchFamily="34" charset="0"/>
            </a:endParaRPr>
          </a:p>
        </p:txBody>
      </p:sp>
    </p:spTree>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5628382"/>
            <a:ext cx="3200400" cy="1077218"/>
          </a:xfrm>
          <a:prstGeom prst="rect">
            <a:avLst/>
          </a:prstGeom>
          <a:noFill/>
        </p:spPr>
        <p:txBody>
          <a:bodyPr wrap="square" rtlCol="0">
            <a:spAutoFit/>
          </a:bodyPr>
          <a:lstStyle/>
          <a:p>
            <a:pPr algn="ctr"/>
            <a:r>
              <a:rPr lang="en-US" sz="1600" dirty="0">
                <a:solidFill>
                  <a:schemeClr val="tx1">
                    <a:lumMod val="95000"/>
                  </a:schemeClr>
                </a:solidFill>
              </a:rPr>
              <a:t>Text of Psalm  1</a:t>
            </a:r>
          </a:p>
          <a:p>
            <a:pPr algn="ctr"/>
            <a:endParaRPr lang="en-US" sz="1600" dirty="0">
              <a:solidFill>
                <a:schemeClr val="tx1">
                  <a:lumMod val="95000"/>
                </a:schemeClr>
              </a:solidFill>
            </a:endParaRPr>
          </a:p>
          <a:p>
            <a:pPr algn="ctr"/>
            <a:r>
              <a:rPr lang="en-US" sz="1600" dirty="0">
                <a:solidFill>
                  <a:schemeClr val="tx1">
                    <a:lumMod val="95000"/>
                  </a:schemeClr>
                </a:solidFill>
              </a:rPr>
              <a:t>Gold and silver leaf, Getty Center, Los Angeles, CA</a:t>
            </a:r>
          </a:p>
        </p:txBody>
      </p:sp>
      <p:pic>
        <p:nvPicPr>
          <p:cNvPr id="33794" name="Picture 2" descr="https://upload.wikimedia.org/wikipedia/commons/thumb/8/89/Decorated_Incipit_Page_-_Google_Art_Project_%286850315%29.jpg/707px-Decorated_Incipit_Page_-_Google_Art_Project_%286850315%29.jpg"/>
          <p:cNvPicPr>
            <a:picLocks noChangeAspect="1" noChangeArrowheads="1"/>
          </p:cNvPicPr>
          <p:nvPr/>
        </p:nvPicPr>
        <p:blipFill>
          <a:blip r:embed="rId2" cstate="email">
            <a:lum contrast="10000"/>
            <a:extLst>
              <a:ext uri="{28A0092B-C50C-407E-A947-70E740481C1C}">
                <a14:useLocalDpi xmlns:a14="http://schemas.microsoft.com/office/drawing/2010/main"/>
              </a:ext>
            </a:extLst>
          </a:blip>
          <a:srcRect/>
          <a:stretch>
            <a:fillRect/>
          </a:stretch>
        </p:blipFill>
        <p:spPr bwMode="auto">
          <a:xfrm>
            <a:off x="5029200" y="76200"/>
            <a:ext cx="4495800" cy="6705600"/>
          </a:xfrm>
          <a:prstGeom prst="rect">
            <a:avLst/>
          </a:prstGeom>
          <a:noFill/>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12468"/>
            <a:ext cx="8686800" cy="338554"/>
          </a:xfrm>
          <a:prstGeom prst="rect">
            <a:avLst/>
          </a:prstGeom>
          <a:noFill/>
        </p:spPr>
        <p:txBody>
          <a:bodyPr wrap="square" rtlCol="0">
            <a:spAutoFit/>
          </a:bodyPr>
          <a:lstStyle/>
          <a:p>
            <a:pPr algn="ctr"/>
            <a:r>
              <a:rPr lang="en-US" sz="1600" dirty="0">
                <a:solidFill>
                  <a:schemeClr val="tx1">
                    <a:lumMod val="95000"/>
                  </a:schemeClr>
                </a:solidFill>
              </a:rPr>
              <a:t>Presentation in the Temple  --  </a:t>
            </a:r>
            <a:r>
              <a:rPr lang="en-US" sz="1600" dirty="0" err="1">
                <a:solidFill>
                  <a:schemeClr val="tx1">
                    <a:lumMod val="95000"/>
                  </a:schemeClr>
                </a:solidFill>
              </a:rPr>
              <a:t>Fra</a:t>
            </a:r>
            <a:r>
              <a:rPr lang="en-US" sz="1600" dirty="0">
                <a:solidFill>
                  <a:schemeClr val="tx1">
                    <a:lumMod val="95000"/>
                  </a:schemeClr>
                </a:solidFill>
              </a:rPr>
              <a:t> Angelico, Museum of San Marco, Florence, Italy </a:t>
            </a:r>
          </a:p>
        </p:txBody>
      </p:sp>
      <p:pic>
        <p:nvPicPr>
          <p:cNvPr id="4" name="Picture 3" descr="Fra_Angelico_-_Presentation_of_Jesus_in_the_Temple_(Cell_10)_-_WGA00544.jpg"/>
          <p:cNvPicPr>
            <a:picLocks noChangeAspect="1"/>
          </p:cNvPicPr>
          <p:nvPr/>
        </p:nvPicPr>
        <p:blipFill>
          <a:blip r:embed="rId2" cstate="print"/>
          <a:stretch>
            <a:fillRect/>
          </a:stretch>
        </p:blipFill>
        <p:spPr>
          <a:xfrm>
            <a:off x="1981200" y="-1"/>
            <a:ext cx="8229600" cy="6256029"/>
          </a:xfrm>
          <a:prstGeom prst="rect">
            <a:avLst/>
          </a:prstGeom>
        </p:spPr>
      </p:pic>
    </p:spTree>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905000"/>
            <a:ext cx="7467600" cy="2308324"/>
          </a:xfrm>
          <a:prstGeom prst="rect">
            <a:avLst/>
          </a:prstGeom>
        </p:spPr>
        <p:txBody>
          <a:bodyPr wrap="square">
            <a:spAutoFit/>
          </a:bodyPr>
          <a:lstStyle/>
          <a:p>
            <a:r>
              <a:rPr lang="en-US" sz="3600" dirty="0"/>
              <a:t>At that moment she came, and began to praise God and to speak about the child to all who were looking for the redemption of Jerusalem.</a:t>
            </a:r>
            <a:endParaRPr lang="en-US" sz="3600" dirty="0">
              <a:cs typeface="Arial" pitchFamily="34" charset="0"/>
            </a:endParaRPr>
          </a:p>
        </p:txBody>
      </p:sp>
      <p:sp>
        <p:nvSpPr>
          <p:cNvPr id="3" name="Rectangle 2"/>
          <p:cNvSpPr/>
          <p:nvPr/>
        </p:nvSpPr>
        <p:spPr>
          <a:xfrm>
            <a:off x="6781800" y="4567536"/>
            <a:ext cx="2514600" cy="461665"/>
          </a:xfrm>
          <a:prstGeom prst="rect">
            <a:avLst/>
          </a:prstGeom>
        </p:spPr>
        <p:txBody>
          <a:bodyPr wrap="square">
            <a:spAutoFit/>
          </a:bodyPr>
          <a:lstStyle/>
          <a:p>
            <a:r>
              <a:rPr lang="en-US" sz="2400" dirty="0">
                <a:cs typeface="Arial" pitchFamily="34" charset="0"/>
              </a:rPr>
              <a:t>Luke 2:38</a:t>
            </a:r>
          </a:p>
        </p:txBody>
      </p:sp>
    </p:spTree>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382162"/>
            <a:ext cx="2209800" cy="1323439"/>
          </a:xfrm>
          <a:prstGeom prst="rect">
            <a:avLst/>
          </a:prstGeom>
          <a:noFill/>
        </p:spPr>
        <p:txBody>
          <a:bodyPr wrap="square" rtlCol="0">
            <a:spAutoFit/>
          </a:bodyPr>
          <a:lstStyle/>
          <a:p>
            <a:pPr algn="ctr"/>
            <a:r>
              <a:rPr lang="en-US" sz="1600" dirty="0">
                <a:solidFill>
                  <a:schemeClr val="tx1">
                    <a:lumMod val="95000"/>
                  </a:schemeClr>
                </a:solidFill>
              </a:rPr>
              <a:t>Anna and Simeon in the Temple</a:t>
            </a:r>
          </a:p>
          <a:p>
            <a:pPr algn="ctr"/>
            <a:endParaRPr lang="en-US" sz="1600" dirty="0">
              <a:solidFill>
                <a:schemeClr val="tx1">
                  <a:lumMod val="95000"/>
                </a:schemeClr>
              </a:solidFill>
            </a:endParaRPr>
          </a:p>
          <a:p>
            <a:pPr algn="ctr"/>
            <a:r>
              <a:rPr lang="en-US" sz="1600" dirty="0">
                <a:solidFill>
                  <a:schemeClr val="tx1">
                    <a:lumMod val="95000"/>
                  </a:schemeClr>
                </a:solidFill>
              </a:rPr>
              <a:t>Rembrandt, </a:t>
            </a:r>
            <a:r>
              <a:rPr lang="en-US" sz="1600" dirty="0" err="1">
                <a:solidFill>
                  <a:schemeClr val="tx1">
                    <a:lumMod val="95000"/>
                  </a:schemeClr>
                </a:solidFill>
              </a:rPr>
              <a:t>Kunsthalle</a:t>
            </a:r>
            <a:r>
              <a:rPr lang="en-US" sz="1600" dirty="0">
                <a:solidFill>
                  <a:schemeClr val="tx1">
                    <a:lumMod val="95000"/>
                  </a:schemeClr>
                </a:solidFill>
              </a:rPr>
              <a:t>, Hamburg, Germany</a:t>
            </a:r>
          </a:p>
        </p:txBody>
      </p:sp>
      <p:pic>
        <p:nvPicPr>
          <p:cNvPr id="4" name="Picture 3" descr="819px-Rembrandt_Harmensz._van_Rijn_056.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420270" y="0"/>
            <a:ext cx="5790531" cy="6837712"/>
          </a:xfrm>
          <a:prstGeom prst="rect">
            <a:avLst/>
          </a:prstGeom>
        </p:spPr>
      </p:pic>
    </p:spTree>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05000"/>
            <a:ext cx="6705600" cy="1754326"/>
          </a:xfrm>
          <a:prstGeom prst="rect">
            <a:avLst/>
          </a:prstGeom>
        </p:spPr>
        <p:txBody>
          <a:bodyPr wrap="square">
            <a:spAutoFit/>
          </a:bodyPr>
          <a:lstStyle/>
          <a:p>
            <a:r>
              <a:rPr lang="en-US" sz="3600" dirty="0"/>
              <a:t>The child grew and became strong, filled with wisdom; and the favor of God was upon him.</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Luke 2:40</a:t>
            </a:r>
          </a:p>
        </p:txBody>
      </p:sp>
    </p:spTree>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Joseph, Jesus and Mary in Nazareth  --  JESUS MAFA</a:t>
            </a:r>
          </a:p>
        </p:txBody>
      </p:sp>
      <p:pic>
        <p:nvPicPr>
          <p:cNvPr id="2" name="Picture 1">
            <a:extLst>
              <a:ext uri="{FF2B5EF4-FFF2-40B4-BE49-F238E27FC236}">
                <a16:creationId xmlns:a16="http://schemas.microsoft.com/office/drawing/2014/main" id="{91774F22-C9B3-4C51-A47E-A26BBA37A55A}"/>
              </a:ext>
            </a:extLst>
          </p:cNvPr>
          <p:cNvPicPr>
            <a:picLocks noChangeAspect="1"/>
          </p:cNvPicPr>
          <p:nvPr/>
        </p:nvPicPr>
        <p:blipFill>
          <a:blip r:embed="rId2"/>
          <a:stretch>
            <a:fillRect/>
          </a:stretch>
        </p:blipFill>
        <p:spPr>
          <a:xfrm>
            <a:off x="1524000" y="152401"/>
            <a:ext cx="9084186" cy="6034495"/>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503238"/>
          </a:xfrm>
        </p:spPr>
        <p:txBody>
          <a:bodyPr>
            <a:normAutofit/>
          </a:bodyPr>
          <a:lstStyle/>
          <a:p>
            <a:r>
              <a:rPr lang="en-US" sz="2400" dirty="0"/>
              <a:t>Credits</a:t>
            </a:r>
          </a:p>
        </p:txBody>
      </p:sp>
      <p:sp>
        <p:nvSpPr>
          <p:cNvPr id="3" name="Content Placeholder 2"/>
          <p:cNvSpPr>
            <a:spLocks noGrp="1"/>
          </p:cNvSpPr>
          <p:nvPr>
            <p:ph idx="1"/>
          </p:nvPr>
        </p:nvSpPr>
        <p:spPr>
          <a:xfrm>
            <a:off x="1710732" y="690807"/>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https://commons.wikimedia.org/wiki/File:Decorated_Incipit_Page_-_Google_Art_Project_(6850315).jpg</a:t>
            </a:r>
          </a:p>
          <a:p>
            <a:pPr>
              <a:buNone/>
            </a:pPr>
            <a:r>
              <a:rPr lang="en-US" sz="1600" dirty="0" err="1"/>
              <a:t>http://www.mfa.org/</a:t>
            </a:r>
            <a:endParaRPr lang="en-US" sz="1600" dirty="0"/>
          </a:p>
          <a:p>
            <a:pPr>
              <a:buNone/>
            </a:pPr>
            <a:r>
              <a:rPr lang="en-US" sz="1600" dirty="0"/>
              <a:t>https://commons.wikimedia.org/wiki/File:St_Mary%27s_church_-_stained_glass_detail_-_geograph.org.uk_-_1252096.jpg</a:t>
            </a:r>
          </a:p>
          <a:p>
            <a:pPr>
              <a:buNone/>
            </a:pPr>
            <a:r>
              <a:rPr lang="en-US" sz="1600" dirty="0" err="1"/>
              <a:t>http://www.flickr.com/photos/friarsbalsam/3377697557/</a:t>
            </a:r>
            <a:endParaRPr lang="en-US" sz="1600" dirty="0"/>
          </a:p>
          <a:p>
            <a:pPr>
              <a:buNone/>
            </a:pPr>
            <a:r>
              <a:rPr lang="en-US" sz="1600" dirty="0" err="1"/>
              <a:t>http://diglib.library.vanderbilt.edu/act-imagelink.pl?RC=48274</a:t>
            </a:r>
            <a:endParaRPr lang="en-US" sz="1600" dirty="0"/>
          </a:p>
          <a:p>
            <a:pPr>
              <a:buNone/>
            </a:pPr>
            <a:r>
              <a:rPr lang="en-US" sz="1600" dirty="0"/>
              <a:t>https://kellylatimoreicons.com/contact/</a:t>
            </a:r>
          </a:p>
          <a:p>
            <a:pPr>
              <a:buNone/>
            </a:pPr>
            <a:r>
              <a:rPr lang="en-US" sz="1600" dirty="0"/>
              <a:t>http://commons.wikimedia.org/wiki/File:Aert_de_Gelder_-_Het_loflied_van_Simeon.jpg</a:t>
            </a:r>
          </a:p>
          <a:p>
            <a:pPr>
              <a:buNone/>
            </a:pPr>
            <a:r>
              <a:rPr lang="en-US" sz="1600" dirty="0"/>
              <a:t>https://commons.wikimedia.org/wiki/File:KeurMoussaAutel.jpg</a:t>
            </a:r>
          </a:p>
          <a:p>
            <a:pPr>
              <a:buNone/>
            </a:pPr>
            <a:r>
              <a:rPr lang="en-US" sz="1600" dirty="0"/>
              <a:t>http://www.flickr.com/photos/sacred_destinations/3114703011/</a:t>
            </a:r>
          </a:p>
          <a:p>
            <a:pPr>
              <a:buNone/>
            </a:pPr>
            <a:r>
              <a:rPr lang="en-US" sz="1600" dirty="0" err="1"/>
              <a:t>http://www.flickr.com/photos/edithosb/204407845/</a:t>
            </a:r>
            <a:endParaRPr lang="en-US" sz="1600" dirty="0"/>
          </a:p>
          <a:p>
            <a:pPr>
              <a:buNone/>
            </a:pPr>
            <a:r>
              <a:rPr lang="en-US" sz="1600" dirty="0"/>
              <a:t>https://commons.wikimedia.org/wiki/File:CLUNY-Pr%C3%A9sentation_Bourgogne_1.JPG</a:t>
            </a:r>
          </a:p>
          <a:p>
            <a:pPr>
              <a:buNone/>
            </a:pPr>
            <a:r>
              <a:rPr lang="en-US" sz="1600" dirty="0"/>
              <a:t>https://commons.wikimedia.org/wiki/File:Andrea_Mantegna_-_The_Presentation_-_Google_Art_Project.jpg</a:t>
            </a:r>
          </a:p>
          <a:p>
            <a:pPr>
              <a:buNone/>
            </a:pPr>
            <a:r>
              <a:rPr lang="en-US" sz="1600" dirty="0"/>
              <a:t>https://commons.wikimedia.org/wiki/File:Rembrandt_Harmensz._van_Rijn_085.jpg</a:t>
            </a:r>
          </a:p>
          <a:p>
            <a:pPr>
              <a:buNone/>
            </a:pPr>
            <a:endParaRPr lang="en-US" sz="1600" dirty="0"/>
          </a:p>
        </p:txBody>
      </p:sp>
    </p:spTree>
  </p:cSld>
  <p:clrMapOvr>
    <a:masterClrMapping/>
  </p:clrMapOvr>
  <p:transition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endParaRPr lang="en-US" sz="1600" dirty="0"/>
          </a:p>
          <a:p>
            <a:pPr>
              <a:buNone/>
            </a:pPr>
            <a:r>
              <a:rPr lang="en-US" sz="1600" dirty="0"/>
              <a:t>https://commons.wikimedia.org/wiki/File:Fra_Angelico_-_Presentation_of_Jesus_in_the_Temple_(Cell_10)_-_WGA00544.jpg</a:t>
            </a:r>
          </a:p>
          <a:p>
            <a:pPr>
              <a:buNone/>
            </a:pPr>
            <a:r>
              <a:rPr lang="en-US" sz="1600" dirty="0"/>
              <a:t>https://commons.wikimedia.org/wiki/File:Rembrandt_Harmensz._van_Rijn_056.jpg</a:t>
            </a:r>
          </a:p>
          <a:p>
            <a:pPr>
              <a:buNone/>
            </a:pPr>
            <a:r>
              <a:rPr lang="en-US" sz="1600" dirty="0"/>
              <a:t>http://diglib.library.vanderbilt.edu/act-imagelink.pl?RC=48304</a:t>
            </a:r>
          </a:p>
          <a:p>
            <a:pPr>
              <a:buNone/>
            </a:pPr>
            <a:endParaRPr lang="en-US" sz="1600" dirty="0"/>
          </a:p>
          <a:p>
            <a:pPr>
              <a:buNone/>
            </a:pPr>
            <a:endParaRPr lang="en-US" sz="1600" dirty="0"/>
          </a:p>
          <a:p>
            <a:pPr>
              <a:buNone/>
            </a:pPr>
            <a:r>
              <a:rPr lang="en-US" sz="1800" dirty="0"/>
              <a:t>A</a:t>
            </a:r>
            <a:r>
              <a:rPr lang="en-US" sz="1800"/>
              <a:t>dditional </a:t>
            </a:r>
            <a:r>
              <a:rPr lang="en-US" sz="1800" dirty="0"/>
              <a:t>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Even the sparrow finds a home, and the swallow a nest for herself…</a:t>
            </a:r>
            <a:endParaRPr lang="en-US" sz="3600" dirty="0">
              <a:cs typeface="Arial" pitchFamily="34" charset="0"/>
            </a:endParaRPr>
          </a:p>
        </p:txBody>
      </p:sp>
      <p:sp>
        <p:nvSpPr>
          <p:cNvPr id="3" name="Rectangle 2"/>
          <p:cNvSpPr/>
          <p:nvPr/>
        </p:nvSpPr>
        <p:spPr>
          <a:xfrm>
            <a:off x="6553200" y="3962401"/>
            <a:ext cx="2514600" cy="461665"/>
          </a:xfrm>
          <a:prstGeom prst="rect">
            <a:avLst/>
          </a:prstGeom>
        </p:spPr>
        <p:txBody>
          <a:bodyPr wrap="square">
            <a:spAutoFit/>
          </a:bodyPr>
          <a:lstStyle/>
          <a:p>
            <a:r>
              <a:rPr lang="en-US" sz="2400" dirty="0">
                <a:cs typeface="Arial" pitchFamily="34" charset="0"/>
              </a:rPr>
              <a:t>Psalm </a:t>
            </a:r>
            <a:r>
              <a:rPr lang="en-US" sz="2400" dirty="0" err="1">
                <a:cs typeface="Arial" pitchFamily="34" charset="0"/>
              </a:rPr>
              <a:t>84:3a</a:t>
            </a:r>
            <a:endParaRPr lang="en-US" sz="2400" dirty="0">
              <a:cs typeface="Arial" pitchFamily="34" charset="0"/>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6324600"/>
            <a:ext cx="8305800" cy="338554"/>
          </a:xfrm>
          <a:prstGeom prst="rect">
            <a:avLst/>
          </a:prstGeom>
          <a:noFill/>
        </p:spPr>
        <p:txBody>
          <a:bodyPr wrap="square" rtlCol="0">
            <a:spAutoFit/>
          </a:bodyPr>
          <a:lstStyle/>
          <a:p>
            <a:pPr algn="ctr"/>
            <a:r>
              <a:rPr lang="en-US" sz="1600" dirty="0">
                <a:solidFill>
                  <a:schemeClr val="tx1">
                    <a:lumMod val="95000"/>
                  </a:schemeClr>
                </a:solidFill>
              </a:rPr>
              <a:t>Hummingbirds with Nest  --  Martin </a:t>
            </a:r>
            <a:r>
              <a:rPr lang="en-US" sz="1600" dirty="0" err="1">
                <a:solidFill>
                  <a:schemeClr val="tx1">
                    <a:lumMod val="95000"/>
                  </a:schemeClr>
                </a:solidFill>
              </a:rPr>
              <a:t>Heade</a:t>
            </a:r>
            <a:r>
              <a:rPr lang="en-US" sz="1600" dirty="0">
                <a:solidFill>
                  <a:schemeClr val="tx1">
                    <a:lumMod val="95000"/>
                  </a:schemeClr>
                </a:solidFill>
              </a:rPr>
              <a:t>, Museum of Fine Arts, Boston</a:t>
            </a:r>
          </a:p>
        </p:txBody>
      </p:sp>
      <p:pic>
        <p:nvPicPr>
          <p:cNvPr id="29698" name="Picture 2" descr="Title: Hummingbirds with Nest&#10;[Click for larger image view]"/>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0000"/>
                    </a14:imgEffect>
                    <a14:imgEffect>
                      <a14:brightnessContrast bright="15000" contrast="10000"/>
                    </a14:imgEffect>
                  </a14:imgLayer>
                </a14:imgProps>
              </a:ext>
              <a:ext uri="{28A0092B-C50C-407E-A947-70E740481C1C}">
                <a14:useLocalDpi xmlns:a14="http://schemas.microsoft.com/office/drawing/2010/main"/>
              </a:ext>
            </a:extLst>
          </a:blip>
          <a:srcRect/>
          <a:stretch>
            <a:fillRect/>
          </a:stretch>
        </p:blipFill>
        <p:spPr bwMode="auto">
          <a:xfrm>
            <a:off x="2819400" y="128882"/>
            <a:ext cx="6705600" cy="6043319"/>
          </a:xfrm>
          <a:prstGeom prst="rect">
            <a:avLst/>
          </a:prstGeom>
          <a:noFill/>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750874"/>
            <a:ext cx="5943600" cy="1754326"/>
          </a:xfrm>
          <a:prstGeom prst="rect">
            <a:avLst/>
          </a:prstGeom>
        </p:spPr>
        <p:txBody>
          <a:bodyPr wrap="square">
            <a:spAutoFit/>
          </a:bodyPr>
          <a:lstStyle/>
          <a:p>
            <a:r>
              <a:rPr lang="en-US" sz="3600" dirty="0"/>
              <a:t>…where she may lay her young, at your altars, O LORD of hosts, my King and my God.</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Psalm  </a:t>
            </a:r>
            <a:r>
              <a:rPr lang="en-US" sz="2400" dirty="0" err="1">
                <a:cs typeface="Arial" pitchFamily="34" charset="0"/>
              </a:rPr>
              <a:t>84:3b</a:t>
            </a:r>
            <a:endParaRPr lang="en-US" sz="2400" dirty="0">
              <a:cs typeface="Arial" pitchFamily="34" charset="0"/>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336268"/>
            <a:ext cx="9144000" cy="338554"/>
          </a:xfrm>
          <a:prstGeom prst="rect">
            <a:avLst/>
          </a:prstGeom>
          <a:noFill/>
        </p:spPr>
        <p:txBody>
          <a:bodyPr wrap="square" rtlCol="0">
            <a:spAutoFit/>
          </a:bodyPr>
          <a:lstStyle/>
          <a:p>
            <a:pPr algn="ctr"/>
            <a:r>
              <a:rPr lang="en-US" sz="1600" dirty="0">
                <a:solidFill>
                  <a:schemeClr val="tx1">
                    <a:lumMod val="95000"/>
                  </a:schemeClr>
                </a:solidFill>
              </a:rPr>
              <a:t>Blessing of the Birds  --  Harry </a:t>
            </a:r>
            <a:r>
              <a:rPr lang="en-US" sz="1600" dirty="0" err="1">
                <a:solidFill>
                  <a:schemeClr val="tx1">
                    <a:lumMod val="95000"/>
                  </a:schemeClr>
                </a:solidFill>
              </a:rPr>
              <a:t>Mileham</a:t>
            </a:r>
            <a:r>
              <a:rPr lang="en-US" sz="1600" dirty="0">
                <a:solidFill>
                  <a:schemeClr val="tx1">
                    <a:lumMod val="95000"/>
                  </a:schemeClr>
                </a:solidFill>
              </a:rPr>
              <a:t>, St. Mary’s Church, Norfolk, England</a:t>
            </a:r>
          </a:p>
        </p:txBody>
      </p:sp>
      <p:pic>
        <p:nvPicPr>
          <p:cNvPr id="31746" name="Picture 2" descr="Title: Francis of Assisi blessing the birds, detail&#10;[Click for larger image view]"/>
          <p:cNvPicPr>
            <a:picLocks noChangeAspect="1" noChangeArrowheads="1"/>
          </p:cNvPicPr>
          <p:nvPr/>
        </p:nvPicPr>
        <p:blipFill>
          <a:blip r:embed="rId2" cstate="print"/>
          <a:srcRect/>
          <a:stretch>
            <a:fillRect/>
          </a:stretch>
        </p:blipFill>
        <p:spPr bwMode="auto">
          <a:xfrm>
            <a:off x="1772174" y="228601"/>
            <a:ext cx="8667226" cy="5904549"/>
          </a:xfrm>
          <a:prstGeom prst="rect">
            <a:avLst/>
          </a:prstGeom>
          <a:noFill/>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69"/>
            <a:ext cx="6553200" cy="1754326"/>
          </a:xfrm>
          <a:prstGeom prst="rect">
            <a:avLst/>
          </a:prstGeom>
        </p:spPr>
        <p:txBody>
          <a:bodyPr wrap="square">
            <a:spAutoFit/>
          </a:bodyPr>
          <a:lstStyle/>
          <a:p>
            <a:r>
              <a:rPr lang="en-US" sz="3600" dirty="0"/>
              <a:t>Lift up your heads, O gates! and be lifted up, O ancient doors! that the King of glory may come in.</a:t>
            </a:r>
            <a:endParaRPr lang="en-US" sz="3600" dirty="0">
              <a:cs typeface="Arial" pitchFamily="34" charset="0"/>
            </a:endParaRPr>
          </a:p>
        </p:txBody>
      </p:sp>
      <p:sp>
        <p:nvSpPr>
          <p:cNvPr id="3" name="Rectangle 2"/>
          <p:cNvSpPr/>
          <p:nvPr/>
        </p:nvSpPr>
        <p:spPr>
          <a:xfrm>
            <a:off x="6781800" y="4267201"/>
            <a:ext cx="2514600" cy="461665"/>
          </a:xfrm>
          <a:prstGeom prst="rect">
            <a:avLst/>
          </a:prstGeom>
        </p:spPr>
        <p:txBody>
          <a:bodyPr wrap="square">
            <a:spAutoFit/>
          </a:bodyPr>
          <a:lstStyle/>
          <a:p>
            <a:r>
              <a:rPr lang="en-US" sz="2400" dirty="0">
                <a:cs typeface="Arial" pitchFamily="34" charset="0"/>
              </a:rPr>
              <a:t>Psalm 24:7</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628382"/>
            <a:ext cx="2743200" cy="1077218"/>
          </a:xfrm>
          <a:prstGeom prst="rect">
            <a:avLst/>
          </a:prstGeom>
          <a:noFill/>
        </p:spPr>
        <p:txBody>
          <a:bodyPr wrap="square" rtlCol="0">
            <a:spAutoFit/>
          </a:bodyPr>
          <a:lstStyle/>
          <a:p>
            <a:pPr algn="ctr"/>
            <a:r>
              <a:rPr lang="en-US" sz="1600" dirty="0">
                <a:solidFill>
                  <a:schemeClr val="tx1">
                    <a:lumMod val="95000"/>
                  </a:schemeClr>
                </a:solidFill>
              </a:rPr>
              <a:t>Front  Gate</a:t>
            </a:r>
          </a:p>
          <a:p>
            <a:pPr algn="ctr"/>
            <a:endParaRPr lang="en-US" sz="1600" dirty="0">
              <a:solidFill>
                <a:schemeClr val="tx1">
                  <a:lumMod val="95000"/>
                </a:schemeClr>
              </a:solidFill>
            </a:endParaRPr>
          </a:p>
          <a:p>
            <a:pPr algn="ctr"/>
            <a:r>
              <a:rPr lang="en-US" sz="1600" dirty="0" err="1">
                <a:solidFill>
                  <a:schemeClr val="tx1">
                    <a:lumMod val="95000"/>
                  </a:schemeClr>
                </a:solidFill>
              </a:rPr>
              <a:t>Ganghwa</a:t>
            </a:r>
            <a:r>
              <a:rPr lang="en-US" sz="1600" dirty="0">
                <a:solidFill>
                  <a:schemeClr val="tx1">
                    <a:lumMod val="95000"/>
                  </a:schemeClr>
                </a:solidFill>
              </a:rPr>
              <a:t> Anglican Church, </a:t>
            </a:r>
            <a:r>
              <a:rPr lang="en-US" sz="1600" dirty="0" err="1">
                <a:solidFill>
                  <a:schemeClr val="tx1">
                    <a:lumMod val="95000"/>
                  </a:schemeClr>
                </a:solidFill>
              </a:rPr>
              <a:t>Ganghwa</a:t>
            </a:r>
            <a:r>
              <a:rPr lang="en-US" sz="1600" dirty="0">
                <a:solidFill>
                  <a:schemeClr val="tx1">
                    <a:lumMod val="95000"/>
                  </a:schemeClr>
                </a:solidFill>
              </a:rPr>
              <a:t>, Korea</a:t>
            </a:r>
          </a:p>
        </p:txBody>
      </p:sp>
      <p:pic>
        <p:nvPicPr>
          <p:cNvPr id="27650" name="Picture 2" descr="Title: Front gate, Ganghwa Anglican Church&#10;[Click for larger image view]"/>
          <p:cNvPicPr>
            <a:picLocks noChangeAspect="1" noChangeArrowheads="1"/>
          </p:cNvPicPr>
          <p:nvPr/>
        </p:nvPicPr>
        <p:blipFill>
          <a:blip r:embed="rId2" cstate="email">
            <a:lum contrast="10000"/>
            <a:extLst>
              <a:ext uri="{28A0092B-C50C-407E-A947-70E740481C1C}">
                <a14:useLocalDpi xmlns:a14="http://schemas.microsoft.com/office/drawing/2010/main"/>
              </a:ext>
            </a:extLst>
          </a:blip>
          <a:srcRect/>
          <a:stretch>
            <a:fillRect/>
          </a:stretch>
        </p:blipFill>
        <p:spPr bwMode="auto">
          <a:xfrm>
            <a:off x="4648200" y="0"/>
            <a:ext cx="5105400" cy="6804478"/>
          </a:xfrm>
          <a:prstGeom prst="rect">
            <a:avLst/>
          </a:prstGeom>
          <a:noFill/>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386</TotalTime>
  <Words>1061</Words>
  <Application>Microsoft Office PowerPoint</Application>
  <PresentationFormat>Widescreen</PresentationFormat>
  <Paragraphs>105</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First Sunday after Christmas Day Year A</vt:lpstr>
      <vt:lpstr>Presentation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of the Lord</dc:title>
  <dc:creator>Anne</dc:creator>
  <cp:lastModifiedBy>Anne Richardson</cp:lastModifiedBy>
  <cp:revision>89</cp:revision>
  <dcterms:created xsi:type="dcterms:W3CDTF">2016-08-31T16:46:43Z</dcterms:created>
  <dcterms:modified xsi:type="dcterms:W3CDTF">2022-10-11T20:32:01Z</dcterms:modified>
</cp:coreProperties>
</file>