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4"/>
  </p:notesMasterIdLst>
  <p:sldIdLst>
    <p:sldId id="256" r:id="rId2"/>
    <p:sldId id="282" r:id="rId3"/>
    <p:sldId id="382" r:id="rId4"/>
    <p:sldId id="383" r:id="rId5"/>
    <p:sldId id="384" r:id="rId6"/>
    <p:sldId id="385" r:id="rId7"/>
    <p:sldId id="386" r:id="rId8"/>
    <p:sldId id="387" r:id="rId9"/>
    <p:sldId id="388" r:id="rId10"/>
    <p:sldId id="389" r:id="rId11"/>
    <p:sldId id="390" r:id="rId12"/>
    <p:sldId id="391" r:id="rId13"/>
    <p:sldId id="392" r:id="rId14"/>
    <p:sldId id="423" r:id="rId15"/>
    <p:sldId id="396" r:id="rId16"/>
    <p:sldId id="424" r:id="rId17"/>
    <p:sldId id="402" r:id="rId18"/>
    <p:sldId id="403" r:id="rId19"/>
    <p:sldId id="404" r:id="rId20"/>
    <p:sldId id="405" r:id="rId21"/>
    <p:sldId id="398" r:id="rId22"/>
    <p:sldId id="406" r:id="rId23"/>
    <p:sldId id="417" r:id="rId24"/>
    <p:sldId id="407" r:id="rId25"/>
    <p:sldId id="418" r:id="rId26"/>
    <p:sldId id="409" r:id="rId27"/>
    <p:sldId id="410" r:id="rId28"/>
    <p:sldId id="421" r:id="rId29"/>
    <p:sldId id="422" r:id="rId30"/>
    <p:sldId id="411" r:id="rId31"/>
    <p:sldId id="419" r:id="rId32"/>
    <p:sldId id="29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63" autoAdjust="0"/>
    <p:restoredTop sz="94342" autoAdjust="0"/>
  </p:normalViewPr>
  <p:slideViewPr>
    <p:cSldViewPr>
      <p:cViewPr varScale="1">
        <p:scale>
          <a:sx n="75" d="100"/>
          <a:sy n="75" d="100"/>
        </p:scale>
        <p:origin x="586" y="58"/>
      </p:cViewPr>
      <p:guideLst>
        <p:guide orient="horz" pos="2160"/>
        <p:guide pos="3840"/>
      </p:guideLst>
    </p:cSldViewPr>
  </p:slideViewPr>
  <p:outlineViewPr>
    <p:cViewPr>
      <p:scale>
        <a:sx n="33" d="100"/>
        <a:sy n="33" d="100"/>
      </p:scale>
      <p:origin x="0" y="-2728"/>
    </p:cViewPr>
  </p:outlineViewPr>
  <p:notesTextViewPr>
    <p:cViewPr>
      <p:scale>
        <a:sx n="100" d="100"/>
        <a:sy n="100" d="100"/>
      </p:scale>
      <p:origin x="0" y="0"/>
    </p:cViewPr>
  </p:notesTextViewPr>
  <p:sorterViewPr>
    <p:cViewPr>
      <p:scale>
        <a:sx n="90" d="100"/>
        <a:sy n="90" d="100"/>
      </p:scale>
      <p:origin x="0" y="-63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10/22/2022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10/22/2022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762000"/>
            <a:ext cx="8458200" cy="1470025"/>
          </a:xfrm>
        </p:spPr>
        <p:txBody>
          <a:bodyPr>
            <a:noAutofit/>
          </a:bodyPr>
          <a:lstStyle/>
          <a:p>
            <a:r>
              <a:rPr lang="en-US" sz="9600" dirty="0"/>
              <a:t>Liturgy of the Passion</a:t>
            </a:r>
          </a:p>
        </p:txBody>
      </p:sp>
      <p:sp>
        <p:nvSpPr>
          <p:cNvPr id="3" name="Subtitle 2"/>
          <p:cNvSpPr>
            <a:spLocks noGrp="1"/>
          </p:cNvSpPr>
          <p:nvPr>
            <p:ph type="subTitle" idx="1"/>
          </p:nvPr>
        </p:nvSpPr>
        <p:spPr>
          <a:xfrm>
            <a:off x="2895600" y="38862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1676400" y="4419601"/>
            <a:ext cx="3886200" cy="2246769"/>
          </a:xfrm>
          <a:prstGeom prst="rect">
            <a:avLst/>
          </a:prstGeom>
        </p:spPr>
        <p:txBody>
          <a:bodyPr wrap="square">
            <a:spAutoFit/>
          </a:bodyPr>
          <a:lstStyle/>
          <a:p>
            <a:r>
              <a:rPr lang="en-US" sz="2800" dirty="0"/>
              <a:t>Isaiah 50:4-9a</a:t>
            </a:r>
          </a:p>
          <a:p>
            <a:r>
              <a:rPr lang="en-US" sz="2800" dirty="0"/>
              <a:t>Psalm 31:9-16</a:t>
            </a:r>
          </a:p>
          <a:p>
            <a:r>
              <a:rPr lang="en-US" sz="2800" dirty="0"/>
              <a:t>Philippians 2:5-11</a:t>
            </a:r>
          </a:p>
          <a:p>
            <a:r>
              <a:rPr lang="en-US" sz="2800" dirty="0"/>
              <a:t>Mark 14:1-15:47 </a:t>
            </a:r>
          </a:p>
          <a:p>
            <a:r>
              <a:rPr lang="en-US" sz="2800" dirty="0"/>
              <a:t>or Mark 15:1-39, (40-47)</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"Abba, Father, for you all things are possible; remove this cup from me; yet, not what I want, but what you want."</a:t>
            </a:r>
            <a:endParaRPr lang="en-US" sz="3600" dirty="0">
              <a:cs typeface="Arial" pitchFamily="34" charset="0"/>
            </a:endParaRPr>
          </a:p>
        </p:txBody>
      </p:sp>
      <p:sp>
        <p:nvSpPr>
          <p:cNvPr id="5" name="TextBox 4"/>
          <p:cNvSpPr txBox="1"/>
          <p:nvPr/>
        </p:nvSpPr>
        <p:spPr>
          <a:xfrm>
            <a:off x="6096000" y="4583669"/>
            <a:ext cx="3352800" cy="461665"/>
          </a:xfrm>
          <a:prstGeom prst="rect">
            <a:avLst/>
          </a:prstGeom>
          <a:noFill/>
        </p:spPr>
        <p:txBody>
          <a:bodyPr wrap="square" rtlCol="0">
            <a:spAutoFit/>
          </a:bodyPr>
          <a:lstStyle/>
          <a:p>
            <a:pPr algn="ctr"/>
            <a:r>
              <a:rPr lang="en-US" sz="2400" dirty="0">
                <a:solidFill>
                  <a:schemeClr val="tx1">
                    <a:lumMod val="95000"/>
                  </a:schemeClr>
                </a:solidFill>
              </a:rPr>
              <a:t>Mark 14:36b</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52600" y="6412468"/>
            <a:ext cx="8382000" cy="338554"/>
          </a:xfrm>
          <a:prstGeom prst="rect">
            <a:avLst/>
          </a:prstGeom>
          <a:noFill/>
        </p:spPr>
        <p:txBody>
          <a:bodyPr wrap="square" rtlCol="0">
            <a:spAutoFit/>
          </a:bodyPr>
          <a:lstStyle/>
          <a:p>
            <a:pPr algn="ctr"/>
            <a:r>
              <a:rPr lang="en-US" sz="1600" dirty="0"/>
              <a:t>Christ on Gethsemane  --  JESUS MAFA, Cameroon</a:t>
            </a:r>
          </a:p>
        </p:txBody>
      </p:sp>
      <p:pic>
        <p:nvPicPr>
          <p:cNvPr id="3" name="Picture 2">
            <a:extLst>
              <a:ext uri="{FF2B5EF4-FFF2-40B4-BE49-F238E27FC236}">
                <a16:creationId xmlns:a16="http://schemas.microsoft.com/office/drawing/2014/main" id="{7A22D7A0-7B95-4F3F-BAC7-55D2AE6C4AE0}"/>
              </a:ext>
            </a:extLst>
          </p:cNvPr>
          <p:cNvPicPr>
            <a:picLocks noChangeAspect="1"/>
          </p:cNvPicPr>
          <p:nvPr/>
        </p:nvPicPr>
        <p:blipFill>
          <a:blip r:embed="rId2"/>
          <a:stretch>
            <a:fillRect/>
          </a:stretch>
        </p:blipFill>
        <p:spPr>
          <a:xfrm>
            <a:off x="1524000" y="49204"/>
            <a:ext cx="9144000" cy="6191795"/>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Now the betrayer had given them a sign, saying, "The one I will kiss is the man; arrest him and lead him away under guard."</a:t>
            </a:r>
            <a:endParaRPr lang="en-US" sz="3600" dirty="0">
              <a:cs typeface="Arial" pitchFamily="34" charset="0"/>
            </a:endParaRPr>
          </a:p>
        </p:txBody>
      </p:sp>
      <p:sp>
        <p:nvSpPr>
          <p:cNvPr id="5" name="TextBox 4"/>
          <p:cNvSpPr txBox="1"/>
          <p:nvPr/>
        </p:nvSpPr>
        <p:spPr>
          <a:xfrm>
            <a:off x="5943600" y="4419601"/>
            <a:ext cx="3352800" cy="461665"/>
          </a:xfrm>
          <a:prstGeom prst="rect">
            <a:avLst/>
          </a:prstGeom>
          <a:noFill/>
        </p:spPr>
        <p:txBody>
          <a:bodyPr wrap="square" rtlCol="0">
            <a:spAutoFit/>
          </a:bodyPr>
          <a:lstStyle/>
          <a:p>
            <a:pPr algn="ctr"/>
            <a:r>
              <a:rPr lang="en-US" sz="2400" dirty="0">
                <a:solidFill>
                  <a:schemeClr val="tx1">
                    <a:lumMod val="95000"/>
                  </a:schemeClr>
                </a:solidFill>
              </a:rPr>
              <a:t>Mark 14:44</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90846"/>
            <a:ext cx="8763000" cy="338554"/>
          </a:xfrm>
          <a:prstGeom prst="rect">
            <a:avLst/>
          </a:prstGeom>
          <a:noFill/>
        </p:spPr>
        <p:txBody>
          <a:bodyPr wrap="square" rtlCol="0">
            <a:spAutoFit/>
          </a:bodyPr>
          <a:lstStyle/>
          <a:p>
            <a:pPr algn="ctr"/>
            <a:r>
              <a:rPr lang="en-US" sz="1600" dirty="0">
                <a:solidFill>
                  <a:schemeClr val="tx1">
                    <a:lumMod val="95000"/>
                  </a:schemeClr>
                </a:solidFill>
              </a:rPr>
              <a:t>Kiss of Judas  --  JESUS </a:t>
            </a:r>
            <a:r>
              <a:rPr lang="en-US" sz="1600" dirty="0" err="1">
                <a:solidFill>
                  <a:schemeClr val="tx1">
                    <a:lumMod val="95000"/>
                  </a:schemeClr>
                </a:solidFill>
              </a:rPr>
              <a:t>MAFA</a:t>
            </a:r>
            <a:r>
              <a:rPr lang="en-US" sz="1600" dirty="0">
                <a:solidFill>
                  <a:schemeClr val="tx1">
                    <a:lumMod val="95000"/>
                  </a:schemeClr>
                </a:solidFill>
              </a:rPr>
              <a:t>, Cameroon</a:t>
            </a:r>
          </a:p>
        </p:txBody>
      </p:sp>
      <p:pic>
        <p:nvPicPr>
          <p:cNvPr id="2" name="Picture 1"/>
          <p:cNvPicPr>
            <a:picLocks noChangeAspect="1"/>
          </p:cNvPicPr>
          <p:nvPr/>
        </p:nvPicPr>
        <p:blipFill>
          <a:blip r:embed="rId2"/>
          <a:stretch>
            <a:fillRect/>
          </a:stretch>
        </p:blipFill>
        <p:spPr>
          <a:xfrm>
            <a:off x="1755864" y="228601"/>
            <a:ext cx="8759736" cy="5843995"/>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81200"/>
            <a:ext cx="6858000" cy="1754326"/>
          </a:xfrm>
          <a:prstGeom prst="rect">
            <a:avLst/>
          </a:prstGeom>
        </p:spPr>
        <p:txBody>
          <a:bodyPr wrap="square">
            <a:spAutoFit/>
          </a:bodyPr>
          <a:lstStyle/>
          <a:p>
            <a:r>
              <a:rPr lang="en-US" sz="3600" dirty="0"/>
              <a:t>Again the high priest asked him, "Are you the Messiah, the Son of the Blessed One?"</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Mark 14:61b</a:t>
            </a:r>
          </a:p>
        </p:txBody>
      </p:sp>
    </p:spTree>
    <p:extLst>
      <p:ext uri="{BB962C8B-B14F-4D97-AF65-F5344CB8AC3E}">
        <p14:creationId xmlns:p14="http://schemas.microsoft.com/office/powerpoint/2010/main" val="2038521850"/>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48400"/>
            <a:ext cx="8763000" cy="338554"/>
          </a:xfrm>
          <a:prstGeom prst="rect">
            <a:avLst/>
          </a:prstGeom>
          <a:noFill/>
        </p:spPr>
        <p:txBody>
          <a:bodyPr wrap="square" rtlCol="0">
            <a:spAutoFit/>
          </a:bodyPr>
          <a:lstStyle/>
          <a:p>
            <a:pPr algn="ctr"/>
            <a:r>
              <a:rPr lang="en-US" sz="1600" dirty="0">
                <a:solidFill>
                  <a:schemeClr val="tx1">
                    <a:lumMod val="95000"/>
                  </a:schemeClr>
                </a:solidFill>
              </a:rPr>
              <a:t>The Sanhedrin Examine Jesus  --  </a:t>
            </a:r>
            <a:r>
              <a:rPr lang="en-US" sz="1600" dirty="0" err="1"/>
              <a:t>Sanctuario</a:t>
            </a:r>
            <a:r>
              <a:rPr lang="en-US" sz="1600" dirty="0"/>
              <a:t> di Lourdes </a:t>
            </a:r>
            <a:r>
              <a:rPr lang="en-US" sz="1600" dirty="0" err="1"/>
              <a:t>Nevegal</a:t>
            </a:r>
            <a:r>
              <a:rPr lang="en-US" sz="1600" dirty="0"/>
              <a:t>, </a:t>
            </a:r>
            <a:r>
              <a:rPr lang="en-US" sz="1600" dirty="0" err="1"/>
              <a:t>Nevegal</a:t>
            </a:r>
            <a:r>
              <a:rPr lang="en-US" sz="1600" dirty="0"/>
              <a:t>, Italy</a:t>
            </a:r>
            <a:endParaRPr lang="en-US" sz="1600" dirty="0">
              <a:solidFill>
                <a:schemeClr val="tx1">
                  <a:lumMod val="95000"/>
                </a:schemeClr>
              </a:solidFill>
            </a:endParaRP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67000" y="685800"/>
            <a:ext cx="6934201" cy="51816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600200"/>
            <a:ext cx="7467600" cy="2308324"/>
          </a:xfrm>
          <a:prstGeom prst="rect">
            <a:avLst/>
          </a:prstGeom>
        </p:spPr>
        <p:txBody>
          <a:bodyPr wrap="square">
            <a:spAutoFit/>
          </a:bodyPr>
          <a:lstStyle/>
          <a:p>
            <a:r>
              <a:rPr lang="en-US" sz="3600" dirty="0"/>
              <a:t>When she saw Peter warming himself, she stared at him and said, "You also were with Jesus, the man from Nazareth."  But he denied it …</a:t>
            </a:r>
            <a:endParaRPr lang="en-US" sz="3600" dirty="0">
              <a:cs typeface="Arial" pitchFamily="34" charset="0"/>
            </a:endParaRPr>
          </a:p>
        </p:txBody>
      </p:sp>
      <p:sp>
        <p:nvSpPr>
          <p:cNvPr id="5" name="TextBox 4"/>
          <p:cNvSpPr txBox="1"/>
          <p:nvPr/>
        </p:nvSpPr>
        <p:spPr>
          <a:xfrm>
            <a:off x="5791200" y="4491336"/>
            <a:ext cx="3352800" cy="461665"/>
          </a:xfrm>
          <a:prstGeom prst="rect">
            <a:avLst/>
          </a:prstGeom>
          <a:noFill/>
        </p:spPr>
        <p:txBody>
          <a:bodyPr wrap="square" rtlCol="0">
            <a:spAutoFit/>
          </a:bodyPr>
          <a:lstStyle/>
          <a:p>
            <a:pPr algn="ctr"/>
            <a:r>
              <a:rPr lang="en-US" sz="2400" dirty="0">
                <a:solidFill>
                  <a:schemeClr val="tx1">
                    <a:lumMod val="95000"/>
                  </a:schemeClr>
                </a:solidFill>
              </a:rPr>
              <a:t>Mark 14:67-68a</a:t>
            </a:r>
          </a:p>
        </p:txBody>
      </p:sp>
    </p:spTree>
    <p:extLst>
      <p:ext uri="{BB962C8B-B14F-4D97-AF65-F5344CB8AC3E}">
        <p14:creationId xmlns:p14="http://schemas.microsoft.com/office/powerpoint/2010/main" val="2249478684"/>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67046"/>
            <a:ext cx="8763000" cy="338554"/>
          </a:xfrm>
          <a:prstGeom prst="rect">
            <a:avLst/>
          </a:prstGeom>
          <a:noFill/>
        </p:spPr>
        <p:txBody>
          <a:bodyPr wrap="square" rtlCol="0">
            <a:spAutoFit/>
          </a:bodyPr>
          <a:lstStyle/>
          <a:p>
            <a:pPr algn="ctr"/>
            <a:r>
              <a:rPr lang="en-US" sz="1600" dirty="0">
                <a:solidFill>
                  <a:schemeClr val="tx1">
                    <a:lumMod val="95000"/>
                  </a:schemeClr>
                </a:solidFill>
              </a:rPr>
              <a:t>Peter’s Denial  --  Adam de </a:t>
            </a:r>
            <a:r>
              <a:rPr lang="en-US" sz="1600" dirty="0" err="1">
                <a:solidFill>
                  <a:schemeClr val="tx1">
                    <a:lumMod val="95000"/>
                  </a:schemeClr>
                </a:solidFill>
              </a:rPr>
              <a:t>Coster</a:t>
            </a:r>
            <a:r>
              <a:rPr lang="en-US" sz="1600" dirty="0">
                <a:solidFill>
                  <a:schemeClr val="tx1">
                    <a:lumMod val="95000"/>
                  </a:schemeClr>
                </a:solidFill>
              </a:rPr>
              <a:t>, early </a:t>
            </a:r>
            <a:r>
              <a:rPr lang="en-US" sz="1600">
                <a:solidFill>
                  <a:schemeClr val="tx1">
                    <a:lumMod val="95000"/>
                  </a:schemeClr>
                </a:solidFill>
              </a:rPr>
              <a:t>17</a:t>
            </a:r>
            <a:r>
              <a:rPr lang="en-US" sz="1600" baseline="30000">
                <a:solidFill>
                  <a:schemeClr val="tx1">
                    <a:lumMod val="95000"/>
                  </a:schemeClr>
                </a:solidFill>
              </a:rPr>
              <a:t>th</a:t>
            </a:r>
            <a:r>
              <a:rPr lang="en-US" sz="1600">
                <a:solidFill>
                  <a:schemeClr val="tx1">
                    <a:lumMod val="95000"/>
                  </a:schemeClr>
                </a:solidFill>
              </a:rPr>
              <a:t> century</a:t>
            </a:r>
            <a:endParaRPr lang="en-US" sz="1600" dirty="0">
              <a:solidFill>
                <a:schemeClr val="tx1">
                  <a:lumMod val="95000"/>
                </a:schemeClr>
              </a:solidFill>
            </a:endParaRPr>
          </a:p>
        </p:txBody>
      </p:sp>
      <p:pic>
        <p:nvPicPr>
          <p:cNvPr id="2" name="Picture 1"/>
          <p:cNvPicPr>
            <a:picLocks noChangeAspect="1"/>
          </p:cNvPicPr>
          <p:nvPr/>
        </p:nvPicPr>
        <p:blipFill>
          <a:blip r:embed="rId2"/>
          <a:stretch>
            <a:fillRect/>
          </a:stretch>
        </p:blipFill>
        <p:spPr>
          <a:xfrm>
            <a:off x="1752600" y="1"/>
            <a:ext cx="8763000" cy="6177915"/>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00" y="1371600"/>
            <a:ext cx="7696200" cy="2308324"/>
          </a:xfrm>
          <a:prstGeom prst="rect">
            <a:avLst/>
          </a:prstGeom>
        </p:spPr>
        <p:txBody>
          <a:bodyPr wrap="square">
            <a:spAutoFit/>
          </a:bodyPr>
          <a:lstStyle/>
          <a:p>
            <a:r>
              <a:rPr lang="en-US" sz="3600" dirty="0">
                <a:cs typeface="Arial" pitchFamily="34" charset="0"/>
              </a:rPr>
              <a:t>Pilate asked him again, "Have you no answer? See how many charges they bring against you."  But Jesus made no further reply, so that Pilate was amazed.</a:t>
            </a:r>
          </a:p>
        </p:txBody>
      </p:sp>
      <p:sp>
        <p:nvSpPr>
          <p:cNvPr id="5" name="TextBox 4"/>
          <p:cNvSpPr txBox="1"/>
          <p:nvPr/>
        </p:nvSpPr>
        <p:spPr>
          <a:xfrm>
            <a:off x="5791200" y="4491336"/>
            <a:ext cx="3352800" cy="461665"/>
          </a:xfrm>
          <a:prstGeom prst="rect">
            <a:avLst/>
          </a:prstGeom>
          <a:noFill/>
        </p:spPr>
        <p:txBody>
          <a:bodyPr wrap="square" rtlCol="0">
            <a:spAutoFit/>
          </a:bodyPr>
          <a:lstStyle/>
          <a:p>
            <a:pPr algn="ctr"/>
            <a:r>
              <a:rPr lang="en-US" sz="2400" dirty="0">
                <a:solidFill>
                  <a:schemeClr val="tx1">
                    <a:lumMod val="95000"/>
                  </a:schemeClr>
                </a:solidFill>
              </a:rPr>
              <a:t>Mark 15:4-5</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61680" y="0"/>
            <a:ext cx="4996721" cy="6858000"/>
          </a:xfrm>
          <a:prstGeom prst="rect">
            <a:avLst/>
          </a:prstGeom>
        </p:spPr>
      </p:pic>
      <p:sp>
        <p:nvSpPr>
          <p:cNvPr id="4" name="TextBox 3"/>
          <p:cNvSpPr txBox="1"/>
          <p:nvPr/>
        </p:nvSpPr>
        <p:spPr>
          <a:xfrm>
            <a:off x="1981200" y="5427584"/>
            <a:ext cx="2590800" cy="1354217"/>
          </a:xfrm>
          <a:prstGeom prst="rect">
            <a:avLst/>
          </a:prstGeom>
          <a:noFill/>
        </p:spPr>
        <p:txBody>
          <a:bodyPr wrap="square" rtlCol="0">
            <a:spAutoFit/>
          </a:bodyPr>
          <a:lstStyle/>
          <a:p>
            <a:pPr algn="ctr"/>
            <a:r>
              <a:rPr lang="en-US" sz="1600" dirty="0">
                <a:solidFill>
                  <a:schemeClr val="tx1">
                    <a:lumMod val="95000"/>
                  </a:schemeClr>
                </a:solidFill>
              </a:rPr>
              <a:t>What is Truth?</a:t>
            </a:r>
          </a:p>
          <a:p>
            <a:pPr algn="ctr"/>
            <a:endParaRPr lang="en-US" sz="1600" dirty="0">
              <a:solidFill>
                <a:schemeClr val="tx1">
                  <a:lumMod val="95000"/>
                </a:schemeClr>
              </a:solidFill>
            </a:endParaRPr>
          </a:p>
          <a:p>
            <a:pPr algn="ctr"/>
            <a:r>
              <a:rPr lang="en-US" sz="1600" dirty="0">
                <a:solidFill>
                  <a:schemeClr val="tx1">
                    <a:lumMod val="95000"/>
                  </a:schemeClr>
                </a:solidFill>
              </a:rPr>
              <a:t>Nicolai Ge</a:t>
            </a:r>
          </a:p>
          <a:p>
            <a:pPr algn="ctr"/>
            <a:r>
              <a:rPr lang="en-US" sz="1600" dirty="0" err="1">
                <a:solidFill>
                  <a:schemeClr val="tx1">
                    <a:lumMod val="95000"/>
                  </a:schemeClr>
                </a:solidFill>
              </a:rPr>
              <a:t>Tretyakov</a:t>
            </a:r>
            <a:r>
              <a:rPr lang="en-US" sz="1600" dirty="0">
                <a:solidFill>
                  <a:schemeClr val="tx1">
                    <a:lumMod val="95000"/>
                  </a:schemeClr>
                </a:solidFill>
              </a:rPr>
              <a:t> State Gallery</a:t>
            </a:r>
          </a:p>
          <a:p>
            <a:pPr algn="ctr"/>
            <a:r>
              <a:rPr lang="en-US" sz="1600" dirty="0">
                <a:solidFill>
                  <a:schemeClr val="tx1">
                    <a:lumMod val="95000"/>
                  </a:schemeClr>
                </a:solidFill>
              </a:rPr>
              <a:t>Moscow, Russia</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0" y="1828800"/>
            <a:ext cx="7467600" cy="2308324"/>
          </a:xfrm>
          <a:prstGeom prst="rect">
            <a:avLst/>
          </a:prstGeom>
        </p:spPr>
        <p:txBody>
          <a:bodyPr wrap="square">
            <a:spAutoFit/>
          </a:bodyPr>
          <a:lstStyle/>
          <a:p>
            <a:r>
              <a:rPr lang="en-US" sz="3600" dirty="0"/>
              <a:t>I gave my back to those who struck me, and my cheeks to those who pulled out the beard; I did not hide my face from insult and spitting.</a:t>
            </a:r>
            <a:endParaRPr lang="en-US" sz="3600" dirty="0">
              <a:cs typeface="Arial" pitchFamily="34" charset="0"/>
            </a:endParaRPr>
          </a:p>
        </p:txBody>
      </p:sp>
      <p:sp>
        <p:nvSpPr>
          <p:cNvPr id="4" name="TextBox 3"/>
          <p:cNvSpPr txBox="1"/>
          <p:nvPr/>
        </p:nvSpPr>
        <p:spPr>
          <a:xfrm>
            <a:off x="5867400" y="4495801"/>
            <a:ext cx="3352800" cy="461665"/>
          </a:xfrm>
          <a:prstGeom prst="rect">
            <a:avLst/>
          </a:prstGeom>
          <a:noFill/>
        </p:spPr>
        <p:txBody>
          <a:bodyPr wrap="square" rtlCol="0">
            <a:spAutoFit/>
          </a:bodyPr>
          <a:lstStyle/>
          <a:p>
            <a:pPr algn="ctr"/>
            <a:r>
              <a:rPr lang="en-US" sz="2400" dirty="0">
                <a:solidFill>
                  <a:schemeClr val="tx1">
                    <a:lumMod val="95000"/>
                  </a:schemeClr>
                </a:solidFill>
              </a:rPr>
              <a:t>Isaiah 50:6</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676400"/>
            <a:ext cx="7010400" cy="2308324"/>
          </a:xfrm>
          <a:prstGeom prst="rect">
            <a:avLst/>
          </a:prstGeom>
        </p:spPr>
        <p:txBody>
          <a:bodyPr wrap="square">
            <a:spAutoFit/>
          </a:bodyPr>
          <a:lstStyle/>
          <a:p>
            <a:r>
              <a:rPr lang="en-US" sz="3600" dirty="0">
                <a:cs typeface="Arial" pitchFamily="34" charset="0"/>
              </a:rPr>
              <a:t>… after twisting some thorns into a crown, they put it on him. And they began saluting him, "Hail, King of the Jews!"</a:t>
            </a:r>
          </a:p>
        </p:txBody>
      </p:sp>
      <p:sp>
        <p:nvSpPr>
          <p:cNvPr id="5" name="TextBox 4"/>
          <p:cNvSpPr txBox="1"/>
          <p:nvPr/>
        </p:nvSpPr>
        <p:spPr>
          <a:xfrm>
            <a:off x="5638800" y="4491336"/>
            <a:ext cx="3352800" cy="461665"/>
          </a:xfrm>
          <a:prstGeom prst="rect">
            <a:avLst/>
          </a:prstGeom>
          <a:noFill/>
        </p:spPr>
        <p:txBody>
          <a:bodyPr wrap="square" rtlCol="0">
            <a:spAutoFit/>
          </a:bodyPr>
          <a:lstStyle/>
          <a:p>
            <a:pPr algn="ctr"/>
            <a:r>
              <a:rPr lang="en-US" sz="2400" dirty="0">
                <a:solidFill>
                  <a:schemeClr val="tx1">
                    <a:lumMod val="95000"/>
                  </a:schemeClr>
                </a:solidFill>
              </a:rPr>
              <a:t>Mark 15:17b, 18</a:t>
            </a:r>
          </a:p>
        </p:txBody>
      </p:sp>
    </p:spTree>
    <p:extLst>
      <p:ext uri="{BB962C8B-B14F-4D97-AF65-F5344CB8AC3E}">
        <p14:creationId xmlns:p14="http://schemas.microsoft.com/office/powerpoint/2010/main" val="973481943"/>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67046"/>
            <a:ext cx="8763000" cy="338554"/>
          </a:xfrm>
          <a:prstGeom prst="rect">
            <a:avLst/>
          </a:prstGeom>
          <a:noFill/>
        </p:spPr>
        <p:txBody>
          <a:bodyPr wrap="square" rtlCol="0">
            <a:spAutoFit/>
          </a:bodyPr>
          <a:lstStyle/>
          <a:p>
            <a:pPr algn="ctr"/>
            <a:r>
              <a:rPr lang="en-US" sz="1600" dirty="0">
                <a:solidFill>
                  <a:schemeClr val="tx1">
                    <a:lumMod val="95000"/>
                  </a:schemeClr>
                </a:solidFill>
              </a:rPr>
              <a:t>Crown of Thorns --  Easter 2007, West Pier, Brighton, England</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7400" y="76200"/>
            <a:ext cx="8153400" cy="6115050"/>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575467"/>
            <a:ext cx="7010400" cy="2862322"/>
          </a:xfrm>
          <a:prstGeom prst="rect">
            <a:avLst/>
          </a:prstGeom>
        </p:spPr>
        <p:txBody>
          <a:bodyPr wrap="square">
            <a:spAutoFit/>
          </a:bodyPr>
          <a:lstStyle/>
          <a:p>
            <a:r>
              <a:rPr lang="en-US" sz="3600" dirty="0"/>
              <a:t>In the same way the chief priests, along with the scribes, were also mocking him among themselves and saying, "He saved others; he cannot save himself…"</a:t>
            </a:r>
          </a:p>
        </p:txBody>
      </p:sp>
      <p:sp>
        <p:nvSpPr>
          <p:cNvPr id="5" name="TextBox 4"/>
          <p:cNvSpPr txBox="1"/>
          <p:nvPr/>
        </p:nvSpPr>
        <p:spPr>
          <a:xfrm>
            <a:off x="5486400" y="4572001"/>
            <a:ext cx="3352800" cy="461665"/>
          </a:xfrm>
          <a:prstGeom prst="rect">
            <a:avLst/>
          </a:prstGeom>
          <a:noFill/>
        </p:spPr>
        <p:txBody>
          <a:bodyPr wrap="square" rtlCol="0">
            <a:spAutoFit/>
          </a:bodyPr>
          <a:lstStyle/>
          <a:p>
            <a:pPr algn="ctr"/>
            <a:r>
              <a:rPr lang="en-US" sz="2400" dirty="0">
                <a:solidFill>
                  <a:schemeClr val="tx1">
                    <a:lumMod val="95000"/>
                  </a:schemeClr>
                </a:solidFill>
              </a:rPr>
              <a:t>Mark 15:31</a:t>
            </a:r>
          </a:p>
        </p:txBody>
      </p:sp>
    </p:spTree>
    <p:extLst>
      <p:ext uri="{BB962C8B-B14F-4D97-AF65-F5344CB8AC3E}">
        <p14:creationId xmlns:p14="http://schemas.microsoft.com/office/powerpoint/2010/main" val="2281406705"/>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459850"/>
            <a:ext cx="2057400" cy="1169551"/>
          </a:xfrm>
          <a:prstGeom prst="rect">
            <a:avLst/>
          </a:prstGeom>
          <a:noFill/>
        </p:spPr>
        <p:txBody>
          <a:bodyPr wrap="square" rtlCol="0">
            <a:spAutoFit/>
          </a:bodyPr>
          <a:lstStyle/>
          <a:p>
            <a:pPr algn="ctr">
              <a:defRPr/>
            </a:pPr>
            <a:r>
              <a:rPr lang="en-US" sz="1400" kern="0" dirty="0">
                <a:solidFill>
                  <a:schemeClr val="tx1">
                    <a:lumMod val="95000"/>
                  </a:schemeClr>
                </a:solidFill>
              </a:rPr>
              <a:t>The Mocking of Christ</a:t>
            </a:r>
          </a:p>
          <a:p>
            <a:pPr algn="ctr">
              <a:defRPr/>
            </a:pPr>
            <a:endParaRPr lang="en-US" sz="1400" kern="0" dirty="0">
              <a:solidFill>
                <a:schemeClr val="tx1">
                  <a:lumMod val="95000"/>
                </a:schemeClr>
              </a:solidFill>
            </a:endParaRPr>
          </a:p>
          <a:p>
            <a:pPr algn="ctr">
              <a:defRPr/>
            </a:pPr>
            <a:r>
              <a:rPr lang="en-US" sz="1400" kern="0" dirty="0">
                <a:solidFill>
                  <a:schemeClr val="tx1">
                    <a:lumMod val="95000"/>
                  </a:schemeClr>
                </a:solidFill>
              </a:rPr>
              <a:t>Anthony Van Dyck</a:t>
            </a:r>
          </a:p>
          <a:p>
            <a:pPr algn="ctr">
              <a:defRPr/>
            </a:pPr>
            <a:r>
              <a:rPr lang="en-US" sz="1400" kern="0" dirty="0">
                <a:solidFill>
                  <a:schemeClr val="tx1">
                    <a:lumMod val="95000"/>
                  </a:schemeClr>
                </a:solidFill>
              </a:rPr>
              <a:t>Prado Museum</a:t>
            </a:r>
          </a:p>
          <a:p>
            <a:pPr algn="ctr">
              <a:defRPr/>
            </a:pPr>
            <a:r>
              <a:rPr lang="en-US" sz="1400" kern="0" dirty="0">
                <a:solidFill>
                  <a:schemeClr val="tx1">
                    <a:lumMod val="95000"/>
                  </a:schemeClr>
                </a:solidFill>
              </a:rPr>
              <a:t>Madrid, Spain</a:t>
            </a:r>
          </a:p>
        </p:txBody>
      </p:sp>
      <p:pic>
        <p:nvPicPr>
          <p:cNvPr id="2" name="Picture 1">
            <a:extLst>
              <a:ext uri="{FF2B5EF4-FFF2-40B4-BE49-F238E27FC236}">
                <a16:creationId xmlns:a16="http://schemas.microsoft.com/office/drawing/2014/main" id="{461BE1ED-7BEA-4FBE-A2EC-FFDED515DC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23446" y="0"/>
            <a:ext cx="5987355" cy="6858000"/>
          </a:xfrm>
          <a:prstGeom prst="rect">
            <a:avLst/>
          </a:prstGeom>
        </p:spPr>
      </p:pic>
    </p:spTree>
    <p:extLst>
      <p:ext uri="{BB962C8B-B14F-4D97-AF65-F5344CB8AC3E}">
        <p14:creationId xmlns:p14="http://schemas.microsoft.com/office/powerpoint/2010/main" val="2963970143"/>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1404878"/>
            <a:ext cx="6324600" cy="2862322"/>
          </a:xfrm>
          <a:prstGeom prst="rect">
            <a:avLst/>
          </a:prstGeom>
        </p:spPr>
        <p:txBody>
          <a:bodyPr wrap="square">
            <a:spAutoFit/>
          </a:bodyPr>
          <a:lstStyle/>
          <a:p>
            <a:r>
              <a:rPr lang="en-US" sz="3600" dirty="0"/>
              <a:t>At three o'clock Jesus cried with a loud voice, "Eloi, Eloi, </a:t>
            </a:r>
            <a:r>
              <a:rPr lang="en-US" sz="3600" dirty="0" err="1"/>
              <a:t>lema</a:t>
            </a:r>
            <a:r>
              <a:rPr lang="en-US" sz="3600" dirty="0"/>
              <a:t> </a:t>
            </a:r>
            <a:r>
              <a:rPr lang="en-US" sz="3600" dirty="0" err="1"/>
              <a:t>sabachthani</a:t>
            </a:r>
            <a:r>
              <a:rPr lang="en-US" sz="3600" dirty="0"/>
              <a:t>?" which means, "My God, my God, why have you forsaken me?"</a:t>
            </a:r>
            <a:endParaRPr lang="en-US" sz="3600" dirty="0">
              <a:cs typeface="Arial" pitchFamily="34" charset="0"/>
            </a:endParaRPr>
          </a:p>
        </p:txBody>
      </p:sp>
      <p:sp>
        <p:nvSpPr>
          <p:cNvPr id="5" name="TextBox 4"/>
          <p:cNvSpPr txBox="1"/>
          <p:nvPr/>
        </p:nvSpPr>
        <p:spPr>
          <a:xfrm>
            <a:off x="5715000" y="4643736"/>
            <a:ext cx="3352800" cy="461665"/>
          </a:xfrm>
          <a:prstGeom prst="rect">
            <a:avLst/>
          </a:prstGeom>
          <a:noFill/>
        </p:spPr>
        <p:txBody>
          <a:bodyPr wrap="square" rtlCol="0">
            <a:spAutoFit/>
          </a:bodyPr>
          <a:lstStyle/>
          <a:p>
            <a:pPr algn="ctr"/>
            <a:r>
              <a:rPr lang="en-US" sz="2400" dirty="0">
                <a:solidFill>
                  <a:schemeClr val="tx1">
                    <a:lumMod val="95000"/>
                  </a:schemeClr>
                </a:solidFill>
              </a:rPr>
              <a:t>Mark 15:34 </a:t>
            </a:r>
          </a:p>
        </p:txBody>
      </p:sp>
    </p:spTree>
    <p:extLst>
      <p:ext uri="{BB962C8B-B14F-4D97-AF65-F5344CB8AC3E}">
        <p14:creationId xmlns:p14="http://schemas.microsoft.com/office/powerpoint/2010/main" val="1256111443"/>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15200" y="5638800"/>
            <a:ext cx="3124200" cy="1077218"/>
          </a:xfrm>
          <a:prstGeom prst="rect">
            <a:avLst/>
          </a:prstGeom>
          <a:noFill/>
        </p:spPr>
        <p:txBody>
          <a:bodyPr wrap="square" rtlCol="0">
            <a:spAutoFit/>
          </a:bodyPr>
          <a:lstStyle/>
          <a:p>
            <a:pPr algn="ctr">
              <a:defRPr/>
            </a:pPr>
            <a:r>
              <a:rPr lang="en-US" sz="1600" kern="0" dirty="0">
                <a:solidFill>
                  <a:schemeClr val="tx1">
                    <a:lumMod val="95000"/>
                  </a:schemeClr>
                </a:solidFill>
              </a:rPr>
              <a:t>Crucifixion</a:t>
            </a:r>
          </a:p>
          <a:p>
            <a:pPr algn="ctr">
              <a:defRPr/>
            </a:pPr>
            <a:endParaRPr lang="en-US" sz="1600" kern="0" dirty="0">
              <a:solidFill>
                <a:schemeClr val="tx1">
                  <a:lumMod val="95000"/>
                </a:schemeClr>
              </a:solidFill>
            </a:endParaRPr>
          </a:p>
          <a:p>
            <a:pPr algn="ctr">
              <a:defRPr/>
            </a:pPr>
            <a:r>
              <a:rPr lang="en-US" sz="1600" kern="0" dirty="0">
                <a:solidFill>
                  <a:schemeClr val="tx1">
                    <a:lumMod val="95000"/>
                  </a:schemeClr>
                </a:solidFill>
              </a:rPr>
              <a:t>Parish Church</a:t>
            </a:r>
          </a:p>
          <a:p>
            <a:pPr algn="ctr">
              <a:defRPr/>
            </a:pPr>
            <a:r>
              <a:rPr lang="en-US" sz="1600" kern="0" dirty="0" err="1">
                <a:solidFill>
                  <a:schemeClr val="tx1">
                    <a:lumMod val="95000"/>
                  </a:schemeClr>
                </a:solidFill>
              </a:rPr>
              <a:t>Coatepec</a:t>
            </a:r>
            <a:r>
              <a:rPr lang="en-US" sz="1600" kern="0" dirty="0">
                <a:solidFill>
                  <a:schemeClr val="tx1">
                    <a:lumMod val="95000"/>
                  </a:schemeClr>
                </a:solidFill>
              </a:rPr>
              <a:t>, Mexico</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38401" y="13138"/>
            <a:ext cx="4605519" cy="6858000"/>
          </a:xfrm>
          <a:prstGeom prst="rect">
            <a:avLst/>
          </a:prstGeom>
        </p:spPr>
      </p:pic>
    </p:spTree>
    <p:extLst>
      <p:ext uri="{BB962C8B-B14F-4D97-AF65-F5344CB8AC3E}">
        <p14:creationId xmlns:p14="http://schemas.microsoft.com/office/powerpoint/2010/main" val="634560764"/>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0" y="2133601"/>
            <a:ext cx="5715000" cy="1200329"/>
          </a:xfrm>
          <a:prstGeom prst="rect">
            <a:avLst/>
          </a:prstGeom>
        </p:spPr>
        <p:txBody>
          <a:bodyPr wrap="square">
            <a:spAutoFit/>
          </a:bodyPr>
          <a:lstStyle/>
          <a:p>
            <a:r>
              <a:rPr lang="en-US" sz="3600" dirty="0"/>
              <a:t>Then Jesus gave a loud cry and breathed his last.</a:t>
            </a:r>
            <a:endParaRPr lang="en-US" sz="3600" dirty="0">
              <a:cs typeface="Arial" pitchFamily="34" charset="0"/>
            </a:endParaRPr>
          </a:p>
        </p:txBody>
      </p:sp>
      <p:sp>
        <p:nvSpPr>
          <p:cNvPr id="5" name="TextBox 4"/>
          <p:cNvSpPr txBox="1"/>
          <p:nvPr/>
        </p:nvSpPr>
        <p:spPr>
          <a:xfrm>
            <a:off x="5638800" y="3881736"/>
            <a:ext cx="3352800" cy="461665"/>
          </a:xfrm>
          <a:prstGeom prst="rect">
            <a:avLst/>
          </a:prstGeom>
          <a:noFill/>
        </p:spPr>
        <p:txBody>
          <a:bodyPr wrap="square" rtlCol="0">
            <a:spAutoFit/>
          </a:bodyPr>
          <a:lstStyle/>
          <a:p>
            <a:pPr algn="ctr"/>
            <a:r>
              <a:rPr lang="en-US" sz="2400" dirty="0">
                <a:solidFill>
                  <a:schemeClr val="tx1">
                    <a:lumMod val="95000"/>
                  </a:schemeClr>
                </a:solidFill>
              </a:rPr>
              <a:t>Mark 15:37</a:t>
            </a:r>
          </a:p>
        </p:txBody>
      </p:sp>
    </p:spTree>
    <p:extLst>
      <p:ext uri="{BB962C8B-B14F-4D97-AF65-F5344CB8AC3E}">
        <p14:creationId xmlns:p14="http://schemas.microsoft.com/office/powerpoint/2010/main" val="3654266054"/>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81200" y="6260068"/>
            <a:ext cx="8153400" cy="338554"/>
          </a:xfrm>
          <a:prstGeom prst="rect">
            <a:avLst/>
          </a:prstGeom>
          <a:noFill/>
        </p:spPr>
        <p:txBody>
          <a:bodyPr wrap="square" rtlCol="0">
            <a:spAutoFit/>
          </a:bodyPr>
          <a:lstStyle/>
          <a:p>
            <a:pPr algn="ctr">
              <a:defRPr/>
            </a:pPr>
            <a:r>
              <a:rPr lang="en-US" sz="1600" kern="0" dirty="0">
                <a:solidFill>
                  <a:schemeClr val="tx1">
                    <a:lumMod val="95000"/>
                  </a:schemeClr>
                </a:solidFill>
              </a:rPr>
              <a:t>Crucifixion, detail  --  Cimabue, Church of San Domenico, Arezzo, Italy</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68220" y="304800"/>
            <a:ext cx="7361580" cy="5662144"/>
          </a:xfrm>
          <a:prstGeom prst="rect">
            <a:avLst/>
          </a:prstGeom>
        </p:spPr>
      </p:pic>
    </p:spTree>
    <p:extLst>
      <p:ext uri="{BB962C8B-B14F-4D97-AF65-F5344CB8AC3E}">
        <p14:creationId xmlns:p14="http://schemas.microsoft.com/office/powerpoint/2010/main" val="4082661533"/>
      </p:ext>
    </p:extLst>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752600"/>
            <a:ext cx="6629400" cy="2308324"/>
          </a:xfrm>
          <a:prstGeom prst="rect">
            <a:avLst/>
          </a:prstGeom>
        </p:spPr>
        <p:txBody>
          <a:bodyPr wrap="square">
            <a:spAutoFit/>
          </a:bodyPr>
          <a:lstStyle/>
          <a:p>
            <a:r>
              <a:rPr lang="en-US" sz="3600" dirty="0">
                <a:cs typeface="Arial" pitchFamily="34" charset="0"/>
              </a:rPr>
              <a:t>There were also women looking on from a distance … These used to follow him and provided for him when he was in Galilee …</a:t>
            </a:r>
          </a:p>
        </p:txBody>
      </p:sp>
      <p:sp>
        <p:nvSpPr>
          <p:cNvPr id="5" name="TextBox 4"/>
          <p:cNvSpPr txBox="1"/>
          <p:nvPr/>
        </p:nvSpPr>
        <p:spPr>
          <a:xfrm>
            <a:off x="5638800" y="4415136"/>
            <a:ext cx="3352800" cy="461665"/>
          </a:xfrm>
          <a:prstGeom prst="rect">
            <a:avLst/>
          </a:prstGeom>
          <a:noFill/>
        </p:spPr>
        <p:txBody>
          <a:bodyPr wrap="square" rtlCol="0">
            <a:spAutoFit/>
          </a:bodyPr>
          <a:lstStyle/>
          <a:p>
            <a:pPr algn="ctr"/>
            <a:r>
              <a:rPr lang="en-US" sz="2400" dirty="0">
                <a:solidFill>
                  <a:schemeClr val="tx1">
                    <a:lumMod val="95000"/>
                  </a:schemeClr>
                </a:solidFill>
              </a:rPr>
              <a:t>Mark 15:40a, 41a</a:t>
            </a:r>
          </a:p>
        </p:txBody>
      </p:sp>
    </p:spTree>
    <p:extLst>
      <p:ext uri="{BB962C8B-B14F-4D97-AF65-F5344CB8AC3E}">
        <p14:creationId xmlns:p14="http://schemas.microsoft.com/office/powerpoint/2010/main" val="3997503860"/>
      </p:ext>
    </p:extLst>
  </p:cSld>
  <p:clrMapOvr>
    <a:masterClrMapping/>
  </p:clrMapOvr>
  <p:transition advTm="8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351384"/>
            <a:ext cx="2667000" cy="1354217"/>
          </a:xfrm>
          <a:prstGeom prst="rect">
            <a:avLst/>
          </a:prstGeom>
          <a:noFill/>
        </p:spPr>
        <p:txBody>
          <a:bodyPr wrap="square" rtlCol="0">
            <a:spAutoFit/>
          </a:bodyPr>
          <a:lstStyle/>
          <a:p>
            <a:pPr algn="ctr">
              <a:defRPr/>
            </a:pPr>
            <a:r>
              <a:rPr lang="en-US" sz="1600" kern="0" dirty="0">
                <a:solidFill>
                  <a:schemeClr val="tx1">
                    <a:lumMod val="95000"/>
                  </a:schemeClr>
                </a:solidFill>
              </a:rPr>
              <a:t>Crucifixion, detail</a:t>
            </a:r>
          </a:p>
          <a:p>
            <a:pPr algn="ctr">
              <a:defRPr/>
            </a:pPr>
            <a:endParaRPr lang="en-US" sz="1600" kern="0" dirty="0">
              <a:solidFill>
                <a:schemeClr val="tx1">
                  <a:lumMod val="95000"/>
                </a:schemeClr>
              </a:solidFill>
            </a:endParaRPr>
          </a:p>
          <a:p>
            <a:pPr algn="ctr">
              <a:defRPr/>
            </a:pPr>
            <a:r>
              <a:rPr lang="en-US" sz="1600" kern="0" dirty="0">
                <a:solidFill>
                  <a:schemeClr val="tx1">
                    <a:lumMod val="95000"/>
                  </a:schemeClr>
                </a:solidFill>
              </a:rPr>
              <a:t>Andrea Mantegna</a:t>
            </a:r>
          </a:p>
          <a:p>
            <a:pPr algn="ctr">
              <a:defRPr/>
            </a:pPr>
            <a:r>
              <a:rPr lang="en-US" sz="1600" kern="0" dirty="0">
                <a:solidFill>
                  <a:schemeClr val="tx1">
                    <a:lumMod val="95000"/>
                  </a:schemeClr>
                </a:solidFill>
              </a:rPr>
              <a:t>Basilica of San Zeno</a:t>
            </a:r>
          </a:p>
          <a:p>
            <a:pPr algn="ctr">
              <a:defRPr/>
            </a:pPr>
            <a:r>
              <a:rPr lang="en-US" sz="1600" kern="0" dirty="0">
                <a:solidFill>
                  <a:schemeClr val="tx1">
                    <a:lumMod val="95000"/>
                  </a:schemeClr>
                </a:solidFill>
              </a:rPr>
              <a:t>Verona, Italy</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00600" y="0"/>
            <a:ext cx="5600700" cy="6858000"/>
          </a:xfrm>
          <a:prstGeom prst="rect">
            <a:avLst/>
          </a:prstGeom>
        </p:spPr>
      </p:pic>
    </p:spTree>
    <p:extLst>
      <p:ext uri="{BB962C8B-B14F-4D97-AF65-F5344CB8AC3E}">
        <p14:creationId xmlns:p14="http://schemas.microsoft.com/office/powerpoint/2010/main" val="2978572616"/>
      </p:ext>
    </p:extLst>
  </p:cSld>
  <p:clrMapOvr>
    <a:masterClrMapping/>
  </p:clrMapOvr>
  <p:transition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1200" y="5382162"/>
            <a:ext cx="1981200" cy="1323439"/>
          </a:xfrm>
          <a:prstGeom prst="rect">
            <a:avLst/>
          </a:prstGeom>
          <a:noFill/>
        </p:spPr>
        <p:txBody>
          <a:bodyPr wrap="square" rtlCol="0">
            <a:spAutoFit/>
          </a:bodyPr>
          <a:lstStyle/>
          <a:p>
            <a:pPr algn="ctr"/>
            <a:r>
              <a:rPr lang="en-US" sz="1600" dirty="0">
                <a:solidFill>
                  <a:schemeClr val="tx1">
                    <a:lumMod val="95000"/>
                  </a:schemeClr>
                </a:solidFill>
              </a:rPr>
              <a:t>Flagellation of Christ</a:t>
            </a:r>
          </a:p>
          <a:p>
            <a:pPr algn="ctr"/>
            <a:endParaRPr lang="en-US" sz="1600" dirty="0">
              <a:solidFill>
                <a:schemeClr val="tx1">
                  <a:lumMod val="95000"/>
                </a:schemeClr>
              </a:solidFill>
            </a:endParaRPr>
          </a:p>
          <a:p>
            <a:pPr algn="ctr"/>
            <a:r>
              <a:rPr lang="en-US" sz="1600" dirty="0" err="1">
                <a:solidFill>
                  <a:schemeClr val="tx1">
                    <a:lumMod val="95000"/>
                  </a:schemeClr>
                </a:solidFill>
              </a:rPr>
              <a:t>Jusepe</a:t>
            </a:r>
            <a:r>
              <a:rPr lang="en-US" sz="1600" dirty="0">
                <a:solidFill>
                  <a:schemeClr val="tx1">
                    <a:lumMod val="95000"/>
                  </a:schemeClr>
                </a:solidFill>
              </a:rPr>
              <a:t> de Ribera</a:t>
            </a:r>
          </a:p>
          <a:p>
            <a:pPr algn="ctr"/>
            <a:r>
              <a:rPr lang="en-US" sz="1600" dirty="0" err="1">
                <a:solidFill>
                  <a:schemeClr val="tx1">
                    <a:lumMod val="95000"/>
                  </a:schemeClr>
                </a:solidFill>
              </a:rPr>
              <a:t>Girolamini</a:t>
            </a:r>
            <a:r>
              <a:rPr lang="en-US" sz="1600" dirty="0">
                <a:solidFill>
                  <a:schemeClr val="tx1">
                    <a:lumMod val="95000"/>
                  </a:schemeClr>
                </a:solidFill>
              </a:rPr>
              <a:t> Gallery Naples, Italy</a:t>
            </a:r>
          </a:p>
        </p:txBody>
      </p:sp>
      <p:pic>
        <p:nvPicPr>
          <p:cNvPr id="2" name="Picture 1"/>
          <p:cNvPicPr>
            <a:picLocks noChangeAspect="1"/>
          </p:cNvPicPr>
          <p:nvPr/>
        </p:nvPicPr>
        <p:blipFill>
          <a:blip r:embed="rId2"/>
          <a:stretch>
            <a:fillRect/>
          </a:stretch>
        </p:blipFill>
        <p:spPr>
          <a:xfrm>
            <a:off x="4486275" y="0"/>
            <a:ext cx="5572125" cy="6858000"/>
          </a:xfrm>
          <a:prstGeom prst="rect">
            <a:avLst/>
          </a:prstGeom>
        </p:spPr>
      </p:pic>
    </p:spTree>
  </p:cSld>
  <p:clrMapOvr>
    <a:masterClrMapping/>
  </p:clrMapOvr>
  <p:transition advTm="8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905000"/>
            <a:ext cx="6629400" cy="2308324"/>
          </a:xfrm>
          <a:prstGeom prst="rect">
            <a:avLst/>
          </a:prstGeom>
        </p:spPr>
        <p:txBody>
          <a:bodyPr wrap="square">
            <a:spAutoFit/>
          </a:bodyPr>
          <a:lstStyle/>
          <a:p>
            <a:r>
              <a:rPr lang="en-US" sz="3600" dirty="0"/>
              <a:t>Then Joseph … taking down the body, wrapped it in the linen cloth, and laid it in a tomb that had been hewn out of the rock.</a:t>
            </a:r>
            <a:endParaRPr lang="en-US" sz="3600" dirty="0">
              <a:cs typeface="Arial" pitchFamily="34" charset="0"/>
            </a:endParaRPr>
          </a:p>
        </p:txBody>
      </p:sp>
      <p:sp>
        <p:nvSpPr>
          <p:cNvPr id="5" name="TextBox 4"/>
          <p:cNvSpPr txBox="1"/>
          <p:nvPr/>
        </p:nvSpPr>
        <p:spPr>
          <a:xfrm>
            <a:off x="56388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15:46a</a:t>
            </a:r>
          </a:p>
        </p:txBody>
      </p:sp>
    </p:spTree>
    <p:extLst>
      <p:ext uri="{BB962C8B-B14F-4D97-AF65-F5344CB8AC3E}">
        <p14:creationId xmlns:p14="http://schemas.microsoft.com/office/powerpoint/2010/main" val="3598513150"/>
      </p:ext>
    </p:extLst>
  </p:cSld>
  <p:clrMapOvr>
    <a:masterClrMapping/>
  </p:clrMapOvr>
  <p:transition advTm="8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52600" y="5059740"/>
            <a:ext cx="3276600" cy="1569660"/>
          </a:xfrm>
          <a:prstGeom prst="rect">
            <a:avLst/>
          </a:prstGeom>
          <a:noFill/>
        </p:spPr>
        <p:txBody>
          <a:bodyPr wrap="square" rtlCol="0">
            <a:spAutoFit/>
          </a:bodyPr>
          <a:lstStyle/>
          <a:p>
            <a:pPr algn="ctr">
              <a:defRPr/>
            </a:pPr>
            <a:r>
              <a:rPr lang="en-US" sz="1600" kern="0" dirty="0">
                <a:solidFill>
                  <a:schemeClr val="tx1">
                    <a:lumMod val="95000"/>
                  </a:schemeClr>
                </a:solidFill>
              </a:rPr>
              <a:t>Joseph of Arimathea with the Body of Christ</a:t>
            </a:r>
          </a:p>
          <a:p>
            <a:pPr algn="ctr">
              <a:defRPr/>
            </a:pPr>
            <a:endParaRPr lang="en-US" sz="1600" kern="0" dirty="0">
              <a:solidFill>
                <a:schemeClr val="tx1">
                  <a:lumMod val="95000"/>
                </a:schemeClr>
              </a:solidFill>
            </a:endParaRPr>
          </a:p>
          <a:p>
            <a:pPr algn="ctr">
              <a:defRPr/>
            </a:pPr>
            <a:r>
              <a:rPr lang="en-US" sz="1600" kern="0" dirty="0">
                <a:solidFill>
                  <a:schemeClr val="tx1">
                    <a:lumMod val="95000"/>
                  </a:schemeClr>
                </a:solidFill>
              </a:rPr>
              <a:t>Early 13</a:t>
            </a:r>
            <a:r>
              <a:rPr lang="en-US" sz="1600" kern="0" baseline="30000" dirty="0">
                <a:solidFill>
                  <a:schemeClr val="tx1">
                    <a:lumMod val="95000"/>
                  </a:schemeClr>
                </a:solidFill>
              </a:rPr>
              <a:t>th</a:t>
            </a:r>
            <a:r>
              <a:rPr lang="en-US" sz="1600" kern="0" dirty="0">
                <a:solidFill>
                  <a:schemeClr val="tx1">
                    <a:lumMod val="95000"/>
                  </a:schemeClr>
                </a:solidFill>
              </a:rPr>
              <a:t> century</a:t>
            </a:r>
          </a:p>
          <a:p>
            <a:pPr algn="ctr">
              <a:defRPr/>
            </a:pPr>
            <a:r>
              <a:rPr lang="en-US" sz="1600" kern="0" dirty="0">
                <a:solidFill>
                  <a:schemeClr val="tx1">
                    <a:lumMod val="95000"/>
                  </a:schemeClr>
                </a:solidFill>
              </a:rPr>
              <a:t>Victoria and Albert Museum, London, England</a:t>
            </a:r>
          </a:p>
        </p:txBody>
      </p:sp>
      <p:pic>
        <p:nvPicPr>
          <p:cNvPr id="2" name="Picture 1"/>
          <p:cNvPicPr>
            <a:picLocks noChangeAspect="1"/>
          </p:cNvPicPr>
          <p:nvPr/>
        </p:nvPicPr>
        <p:blipFill>
          <a:blip r:embed="rId2"/>
          <a:stretch>
            <a:fillRect/>
          </a:stretch>
        </p:blipFill>
        <p:spPr>
          <a:xfrm>
            <a:off x="5562600" y="0"/>
            <a:ext cx="3638550" cy="6858000"/>
          </a:xfrm>
          <a:prstGeom prst="rect">
            <a:avLst/>
          </a:prstGeom>
        </p:spPr>
      </p:pic>
    </p:spTree>
    <p:extLst>
      <p:ext uri="{BB962C8B-B14F-4D97-AF65-F5344CB8AC3E}">
        <p14:creationId xmlns:p14="http://schemas.microsoft.com/office/powerpoint/2010/main" val="3244643232"/>
      </p:ext>
    </p:extLst>
  </p:cSld>
  <p:clrMapOvr>
    <a:masterClrMapping/>
  </p:clrMapOvr>
  <p:transition advTm="8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350838"/>
          </a:xfrm>
        </p:spPr>
        <p:txBody>
          <a:bodyPr>
            <a:normAutofit fontScale="90000"/>
          </a:bodyPr>
          <a:lstStyle/>
          <a:p>
            <a:r>
              <a:rPr lang="en-US" sz="2400" dirty="0"/>
              <a:t>Credits</a:t>
            </a:r>
          </a:p>
        </p:txBody>
      </p:sp>
      <p:sp>
        <p:nvSpPr>
          <p:cNvPr id="3" name="Content Placeholder 2"/>
          <p:cNvSpPr>
            <a:spLocks noGrp="1"/>
          </p:cNvSpPr>
          <p:nvPr>
            <p:ph idx="1"/>
          </p:nvPr>
        </p:nvSpPr>
        <p:spPr>
          <a:xfrm>
            <a:off x="1676400" y="4572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https://commons.wikimedia.org/wiki/File:The_Flagellation_of_ChrisSpagnGirolamNaples.jpg</a:t>
            </a:r>
          </a:p>
          <a:p>
            <a:pPr>
              <a:buNone/>
            </a:pPr>
            <a:r>
              <a:rPr lang="en-US" sz="1600" dirty="0"/>
              <a:t>https://commons.wikimedia.org/wiki/File:El_Greco_019.jpg</a:t>
            </a:r>
          </a:p>
          <a:p>
            <a:pPr>
              <a:buNone/>
            </a:pPr>
            <a:r>
              <a:rPr lang="en-US" sz="1600" dirty="0"/>
              <a:t>https://www.flickr.com/photos/seanbirm/31589314255 - Sean Birmingham</a:t>
            </a:r>
          </a:p>
          <a:p>
            <a:pPr>
              <a:buNone/>
            </a:pPr>
            <a:r>
              <a:rPr lang="en-US" sz="1600" dirty="0"/>
              <a:t>https://https://www.flickr.com/photos/jimforest/15094200090/</a:t>
            </a:r>
          </a:p>
          <a:p>
            <a:pPr>
              <a:buNone/>
            </a:pPr>
            <a:r>
              <a:rPr lang="en-US" sz="1600" dirty="0"/>
              <a:t>http://diglib.library.vanderbilt.edu/act-imagelink.pl?RC=48391</a:t>
            </a:r>
          </a:p>
          <a:p>
            <a:pPr>
              <a:buNone/>
            </a:pPr>
            <a:r>
              <a:rPr lang="en-US" sz="1600" dirty="0"/>
              <a:t>http://diglib.library.vanderbilt.edu/act-imagelink.pl?RC=48300</a:t>
            </a:r>
          </a:p>
          <a:p>
            <a:pPr>
              <a:buNone/>
            </a:pPr>
            <a:r>
              <a:rPr lang="en-US" sz="1600" dirty="0"/>
              <a:t>http://www.flickr.com/photos/brtsergio/2338170327</a:t>
            </a:r>
          </a:p>
          <a:p>
            <a:pPr>
              <a:buNone/>
            </a:pPr>
            <a:r>
              <a:rPr lang="en-US" sz="1600" dirty="0"/>
              <a:t>https://commons.wikimedia.org/wiki/File:Adam_de_Coster_-_The_Denial_of_Saint_Peter.jpg</a:t>
            </a:r>
          </a:p>
          <a:p>
            <a:pPr>
              <a:buNone/>
            </a:pPr>
            <a:r>
              <a:rPr lang="en-US" sz="1600" dirty="0"/>
              <a:t>https://commons.wikimedia.org/wiki/File:What_is_truth.jpg</a:t>
            </a:r>
          </a:p>
          <a:p>
            <a:pPr>
              <a:buNone/>
            </a:pPr>
            <a:r>
              <a:rPr lang="en-US" sz="1600" dirty="0"/>
              <a:t>http://www.flickr.com/photos/barkaway/471544128/</a:t>
            </a:r>
          </a:p>
          <a:p>
            <a:pPr>
              <a:buNone/>
            </a:pPr>
            <a:r>
              <a:rPr lang="en-US" sz="1600" dirty="0"/>
              <a:t>https://commons.wikimedia.org/wiki/File:Anthonis_van_Dyck_004.jpg</a:t>
            </a:r>
          </a:p>
          <a:p>
            <a:pPr>
              <a:buNone/>
            </a:pPr>
            <a:r>
              <a:rPr lang="en-US" sz="1600" dirty="0"/>
              <a:t>https://commons.wikimedia.org/wiki/File:Andrea_Mantegna_031.jpg</a:t>
            </a:r>
          </a:p>
          <a:p>
            <a:pPr>
              <a:buNone/>
            </a:pPr>
            <a:r>
              <a:rPr lang="en-US" sz="1400" dirty="0"/>
              <a:t>https://commons.wikimedia.org/wiki/File:Parroquia_de_la_Asunci%C3%B3n_de_Mar%C3%ADa_(Coatepec_Harinas)_Estado_de_M%C3%A9xico,M%C3%A9xico.jpg</a:t>
            </a:r>
          </a:p>
          <a:p>
            <a:pPr>
              <a:buNone/>
            </a:pPr>
            <a:r>
              <a:rPr lang="en-US" sz="1600" dirty="0"/>
              <a:t>https://commons.wikimedia.org/wiki/File:Arezzo-Chiesa_di_san_Domenico-Crocifisso_di_Cimabue-closeup.jpg</a:t>
            </a:r>
          </a:p>
          <a:p>
            <a:pPr marL="0" indent="0">
              <a:buNone/>
            </a:pPr>
            <a:r>
              <a:rPr lang="en-US" sz="1600" dirty="0"/>
              <a:t>Image courtesy of </a:t>
            </a:r>
            <a:r>
              <a:rPr lang="en-US" sz="1600" dirty="0" err="1"/>
              <a:t>Patout</a:t>
            </a:r>
            <a:r>
              <a:rPr lang="en-US" sz="1600" dirty="0"/>
              <a:t> Burns, Vanderbilt Divinity School</a:t>
            </a:r>
          </a:p>
          <a:p>
            <a:pPr marL="0" indent="0">
              <a:buNone/>
            </a:pPr>
            <a:r>
              <a:rPr lang="en-US" sz="1600" dirty="0"/>
              <a:t>A</a:t>
            </a:r>
            <a:r>
              <a:rPr lang="en-US" sz="1600"/>
              <a:t> </a:t>
            </a:r>
            <a:r>
              <a:rPr lang="en-US" sz="1600" dirty="0"/>
              <a:t>service of the Vanderbilt Divinity Library, http://diglib.library.vanderbilt.edu/.  All images available via Creative Commons 3.0 License</a:t>
            </a:r>
            <a:r>
              <a:rPr lang="en-US" sz="1400" dirty="0"/>
              <a:t>.</a:t>
            </a:r>
          </a:p>
          <a:p>
            <a:endParaRPr lang="en-US" sz="1400" dirty="0"/>
          </a:p>
          <a:p>
            <a:endParaRPr lang="en-US" sz="1400" dirty="0"/>
          </a:p>
          <a:p>
            <a:endParaRPr lang="en-US" sz="1400" dirty="0"/>
          </a:p>
        </p:txBody>
      </p:sp>
    </p:spTree>
  </p:cSld>
  <p:clrMapOvr>
    <a:masterClrMapping/>
  </p:clrMapOvr>
  <p:transition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44469"/>
            <a:ext cx="7086600" cy="1754326"/>
          </a:xfrm>
          <a:prstGeom prst="rect">
            <a:avLst/>
          </a:prstGeom>
        </p:spPr>
        <p:txBody>
          <a:bodyPr wrap="square">
            <a:spAutoFit/>
          </a:bodyPr>
          <a:lstStyle/>
          <a:p>
            <a:r>
              <a:rPr lang="en-US" sz="3600" dirty="0"/>
              <a:t>My times are in your hand; deliver me from the hand of my enemies and persecutors.</a:t>
            </a:r>
            <a:endParaRPr lang="en-US" sz="3600" dirty="0">
              <a:cs typeface="Arial" pitchFamily="34" charset="0"/>
            </a:endParaRPr>
          </a:p>
        </p:txBody>
      </p:sp>
      <p:sp>
        <p:nvSpPr>
          <p:cNvPr id="5" name="TextBox 4"/>
          <p:cNvSpPr txBox="1"/>
          <p:nvPr/>
        </p:nvSpPr>
        <p:spPr>
          <a:xfrm>
            <a:off x="5715000" y="4267201"/>
            <a:ext cx="3352800" cy="461665"/>
          </a:xfrm>
          <a:prstGeom prst="rect">
            <a:avLst/>
          </a:prstGeom>
          <a:noFill/>
        </p:spPr>
        <p:txBody>
          <a:bodyPr wrap="square" rtlCol="0">
            <a:spAutoFit/>
          </a:bodyPr>
          <a:lstStyle/>
          <a:p>
            <a:pPr algn="ctr"/>
            <a:r>
              <a:rPr lang="en-US" sz="2400" dirty="0">
                <a:solidFill>
                  <a:schemeClr val="tx1">
                    <a:lumMod val="95000"/>
                  </a:schemeClr>
                </a:solidFill>
              </a:rPr>
              <a:t>Psalm 31:15</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extBox 3"/>
          <p:cNvSpPr txBox="1"/>
          <p:nvPr/>
        </p:nvSpPr>
        <p:spPr>
          <a:xfrm>
            <a:off x="1752600" y="6412468"/>
            <a:ext cx="8763000" cy="338554"/>
          </a:xfrm>
          <a:prstGeom prst="rect">
            <a:avLst/>
          </a:prstGeom>
          <a:noFill/>
        </p:spPr>
        <p:txBody>
          <a:bodyPr wrap="square" rtlCol="0">
            <a:spAutoFit/>
          </a:bodyPr>
          <a:lstStyle/>
          <a:p>
            <a:pPr algn="ctr"/>
            <a:r>
              <a:rPr lang="en-US" sz="1600" dirty="0">
                <a:solidFill>
                  <a:schemeClr val="tx1">
                    <a:lumMod val="95000"/>
                  </a:schemeClr>
                </a:solidFill>
              </a:rPr>
              <a:t>Christ on the Mount  --  El Greco, National Gallery, London, England</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71478" y="1"/>
            <a:ext cx="7810722" cy="6332685"/>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44469"/>
            <a:ext cx="6858000" cy="1754326"/>
          </a:xfrm>
          <a:prstGeom prst="rect">
            <a:avLst/>
          </a:prstGeom>
        </p:spPr>
        <p:txBody>
          <a:bodyPr wrap="square">
            <a:spAutoFit/>
          </a:bodyPr>
          <a:lstStyle/>
          <a:p>
            <a:r>
              <a:rPr lang="en-US" sz="3600" dirty="0"/>
              <a:t>he humbled himself and became obedient to the point of death-- even death on a cross.</a:t>
            </a:r>
          </a:p>
        </p:txBody>
      </p:sp>
      <p:sp>
        <p:nvSpPr>
          <p:cNvPr id="5" name="TextBox 4"/>
          <p:cNvSpPr txBox="1"/>
          <p:nvPr/>
        </p:nvSpPr>
        <p:spPr>
          <a:xfrm>
            <a:off x="5943600" y="4191001"/>
            <a:ext cx="3352800" cy="461665"/>
          </a:xfrm>
          <a:prstGeom prst="rect">
            <a:avLst/>
          </a:prstGeom>
          <a:noFill/>
        </p:spPr>
        <p:txBody>
          <a:bodyPr wrap="square" rtlCol="0">
            <a:spAutoFit/>
          </a:bodyPr>
          <a:lstStyle/>
          <a:p>
            <a:pPr algn="ctr"/>
            <a:r>
              <a:rPr lang="en-US" sz="2400" dirty="0">
                <a:solidFill>
                  <a:schemeClr val="tx1">
                    <a:lumMod val="95000"/>
                  </a:schemeClr>
                </a:solidFill>
              </a:rPr>
              <a:t>Philippians 2:8</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6290846"/>
            <a:ext cx="8229600" cy="338554"/>
          </a:xfrm>
          <a:prstGeom prst="rect">
            <a:avLst/>
          </a:prstGeom>
          <a:noFill/>
        </p:spPr>
        <p:txBody>
          <a:bodyPr wrap="square" rtlCol="0">
            <a:spAutoFit/>
          </a:bodyPr>
          <a:lstStyle/>
          <a:p>
            <a:pPr algn="ctr"/>
            <a:r>
              <a:rPr lang="en-US" sz="1600" dirty="0">
                <a:solidFill>
                  <a:schemeClr val="tx1">
                    <a:lumMod val="95000"/>
                  </a:schemeClr>
                </a:solidFill>
              </a:rPr>
              <a:t>	Jesus is Crucified  --  St. Benedict the African in Chicago, IL</a:t>
            </a:r>
          </a:p>
        </p:txBody>
      </p:sp>
      <p:pic>
        <p:nvPicPr>
          <p:cNvPr id="2" name="Picture 1">
            <a:extLst>
              <a:ext uri="{FF2B5EF4-FFF2-40B4-BE49-F238E27FC236}">
                <a16:creationId xmlns:a16="http://schemas.microsoft.com/office/drawing/2014/main" id="{86388E60-3050-4A7D-AC08-9ECD4CF60176}"/>
              </a:ext>
            </a:extLst>
          </p:cNvPr>
          <p:cNvPicPr>
            <a:picLocks noChangeAspect="1"/>
          </p:cNvPicPr>
          <p:nvPr/>
        </p:nvPicPr>
        <p:blipFill>
          <a:blip r:embed="rId2"/>
          <a:stretch>
            <a:fillRect/>
          </a:stretch>
        </p:blipFill>
        <p:spPr>
          <a:xfrm>
            <a:off x="1828800" y="228600"/>
            <a:ext cx="8642722" cy="57150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752600"/>
            <a:ext cx="7467600" cy="2308324"/>
          </a:xfrm>
          <a:prstGeom prst="rect">
            <a:avLst/>
          </a:prstGeom>
        </p:spPr>
        <p:txBody>
          <a:bodyPr wrap="square">
            <a:spAutoFit/>
          </a:bodyPr>
          <a:lstStyle/>
          <a:p>
            <a:r>
              <a:rPr lang="en-US" sz="3600" dirty="0"/>
              <a:t>While they were eating, he took a loaf of bread, and after blessing it he broke it, gave it to them, and said, "Take; this is my body."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14:22</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14646"/>
            <a:ext cx="8763000" cy="338554"/>
          </a:xfrm>
          <a:prstGeom prst="rect">
            <a:avLst/>
          </a:prstGeom>
          <a:noFill/>
        </p:spPr>
        <p:txBody>
          <a:bodyPr wrap="square" rtlCol="0">
            <a:spAutoFit/>
          </a:bodyPr>
          <a:lstStyle/>
          <a:p>
            <a:pPr algn="ctr"/>
            <a:r>
              <a:rPr lang="en-US" sz="1600" dirty="0">
                <a:solidFill>
                  <a:schemeClr val="tx1">
                    <a:lumMod val="95000"/>
                  </a:schemeClr>
                </a:solidFill>
              </a:rPr>
              <a:t>Last Supper  --  Bose Monastic Community, Bose, Italy</a:t>
            </a:r>
          </a:p>
        </p:txBody>
      </p:sp>
      <p:pic>
        <p:nvPicPr>
          <p:cNvPr id="6" name="Picture 5">
            <a:extLst>
              <a:ext uri="{FF2B5EF4-FFF2-40B4-BE49-F238E27FC236}">
                <a16:creationId xmlns:a16="http://schemas.microsoft.com/office/drawing/2014/main" id="{22FA5A24-9AB1-4918-910C-0EF7B81964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7073" y="228600"/>
            <a:ext cx="9144000" cy="5555776"/>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4233</TotalTime>
  <Words>1013</Words>
  <Application>Microsoft Office PowerPoint</Application>
  <PresentationFormat>Widescreen</PresentationFormat>
  <Paragraphs>92</Paragraphs>
  <Slides>32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Calibri</vt:lpstr>
      <vt:lpstr>First Sunday after Christmas Day Year A</vt:lpstr>
      <vt:lpstr>Liturgy of the Passion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Liturgy of the Passion</dc:title>
  <dc:creator>Anne</dc:creator>
  <cp:lastModifiedBy>Anne Richardson</cp:lastModifiedBy>
  <cp:revision>170</cp:revision>
  <dcterms:created xsi:type="dcterms:W3CDTF">2016-08-31T16:46:43Z</dcterms:created>
  <dcterms:modified xsi:type="dcterms:W3CDTF">2022-10-22T18:29:48Z</dcterms:modified>
</cp:coreProperties>
</file>