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7"/>
  </p:notesMasterIdLst>
  <p:sldIdLst>
    <p:sldId id="256" r:id="rId2"/>
    <p:sldId id="282" r:id="rId3"/>
    <p:sldId id="415" r:id="rId4"/>
    <p:sldId id="383" r:id="rId5"/>
    <p:sldId id="384" r:id="rId6"/>
    <p:sldId id="409" r:id="rId7"/>
    <p:sldId id="417" r:id="rId8"/>
    <p:sldId id="416" r:id="rId9"/>
    <p:sldId id="410" r:id="rId10"/>
    <p:sldId id="385" r:id="rId11"/>
    <p:sldId id="386" r:id="rId12"/>
    <p:sldId id="387" r:id="rId13"/>
    <p:sldId id="413" r:id="rId14"/>
    <p:sldId id="412" r:id="rId15"/>
    <p:sldId id="411" r:id="rId16"/>
    <p:sldId id="391" r:id="rId17"/>
    <p:sldId id="392" r:id="rId18"/>
    <p:sldId id="414" r:id="rId19"/>
    <p:sldId id="395" r:id="rId20"/>
    <p:sldId id="393" r:id="rId21"/>
    <p:sldId id="394" r:id="rId22"/>
    <p:sldId id="397" r:id="rId23"/>
    <p:sldId id="396" r:id="rId24"/>
    <p:sldId id="418" r:id="rId25"/>
    <p:sldId id="29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C2A1D"/>
    <a:srgbClr val="53280C"/>
    <a:srgbClr val="895232"/>
    <a:srgbClr val="4F2011"/>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778" y="43"/>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132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10/22/2022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10/22/2022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52600" y="1373883"/>
            <a:ext cx="8610600" cy="1698625"/>
          </a:xfrm>
        </p:spPr>
        <p:txBody>
          <a:bodyPr>
            <a:noAutofit/>
          </a:bodyPr>
          <a:lstStyle/>
          <a:p>
            <a:r>
              <a:rPr lang="en-US" sz="8800" dirty="0"/>
              <a:t>Liturgy of the Palms</a:t>
            </a:r>
          </a:p>
        </p:txBody>
      </p:sp>
      <p:sp>
        <p:nvSpPr>
          <p:cNvPr id="3" name="Subtitle 2"/>
          <p:cNvSpPr>
            <a:spLocks noGrp="1"/>
          </p:cNvSpPr>
          <p:nvPr>
            <p:ph type="subTitle" idx="1"/>
          </p:nvPr>
        </p:nvSpPr>
        <p:spPr>
          <a:xfrm>
            <a:off x="2743200" y="3657600"/>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7239000" y="5473005"/>
            <a:ext cx="3276600" cy="1384995"/>
          </a:xfrm>
          <a:prstGeom prst="rect">
            <a:avLst/>
          </a:prstGeom>
          <a:solidFill>
            <a:srgbClr val="AC2A1D">
              <a:alpha val="60000"/>
            </a:srgbClr>
          </a:solidFill>
        </p:spPr>
        <p:txBody>
          <a:bodyPr wrap="square">
            <a:spAutoFit/>
          </a:bodyPr>
          <a:lstStyle/>
          <a:p>
            <a:pPr algn="ctr"/>
            <a:r>
              <a:rPr lang="en-US" sz="2800" dirty="0"/>
              <a:t>Psalm 118:1-2, 19-29</a:t>
            </a:r>
          </a:p>
          <a:p>
            <a:pPr algn="ctr"/>
            <a:r>
              <a:rPr lang="en-US" sz="2800" dirty="0"/>
              <a:t>Mark 11:1-11</a:t>
            </a:r>
          </a:p>
          <a:p>
            <a:pPr algn="ctr"/>
            <a:r>
              <a:rPr lang="en-US" sz="2800" dirty="0"/>
              <a:t> or John 12:12-16</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01009" y="1981200"/>
            <a:ext cx="6324600" cy="2308324"/>
          </a:xfrm>
          <a:prstGeom prst="rect">
            <a:avLst/>
          </a:prstGeom>
        </p:spPr>
        <p:txBody>
          <a:bodyPr wrap="square">
            <a:spAutoFit/>
          </a:bodyPr>
          <a:lstStyle/>
          <a:p>
            <a:r>
              <a:rPr lang="en-US" sz="3600" dirty="0"/>
              <a:t>Then they brought the colt to Jesus and threw their cloaks on it; and he sat on it.</a:t>
            </a:r>
          </a:p>
          <a:p>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Mark 11:7</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6400800"/>
            <a:ext cx="8763000" cy="338554"/>
          </a:xfrm>
          <a:prstGeom prst="rect">
            <a:avLst/>
          </a:prstGeom>
          <a:noFill/>
        </p:spPr>
        <p:txBody>
          <a:bodyPr wrap="square" rtlCol="0">
            <a:spAutoFit/>
          </a:bodyPr>
          <a:lstStyle/>
          <a:p>
            <a:pPr algn="ctr"/>
            <a:r>
              <a:rPr lang="en-US" sz="1600" dirty="0">
                <a:solidFill>
                  <a:schemeClr val="tx1">
                    <a:lumMod val="95000"/>
                  </a:schemeClr>
                </a:solidFill>
              </a:rPr>
              <a:t>Palm Sunday Procession  --  Honduras</a:t>
            </a:r>
          </a:p>
        </p:txBody>
      </p:sp>
      <p:pic>
        <p:nvPicPr>
          <p:cNvPr id="2" name="Picture 1">
            <a:extLst>
              <a:ext uri="{FF2B5EF4-FFF2-40B4-BE49-F238E27FC236}">
                <a16:creationId xmlns:a16="http://schemas.microsoft.com/office/drawing/2014/main" id="{0371525B-15F9-474F-8307-250719D3F26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05000" y="152400"/>
            <a:ext cx="8382000" cy="6096000"/>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2362201"/>
            <a:ext cx="6705600" cy="1200329"/>
          </a:xfrm>
          <a:prstGeom prst="rect">
            <a:avLst/>
          </a:prstGeom>
        </p:spPr>
        <p:txBody>
          <a:bodyPr wrap="square">
            <a:spAutoFit/>
          </a:bodyPr>
          <a:lstStyle/>
          <a:p>
            <a:r>
              <a:rPr lang="en-US" sz="3600" dirty="0"/>
              <a:t>Many people spread their cloaks on the road, </a:t>
            </a:r>
            <a:endParaRPr lang="en-US" sz="3600" dirty="0">
              <a:cs typeface="Arial" pitchFamily="34" charset="0"/>
            </a:endParaRPr>
          </a:p>
        </p:txBody>
      </p:sp>
      <p:sp>
        <p:nvSpPr>
          <p:cNvPr id="5" name="TextBox 4"/>
          <p:cNvSpPr txBox="1"/>
          <p:nvPr/>
        </p:nvSpPr>
        <p:spPr>
          <a:xfrm>
            <a:off x="5715000" y="4114801"/>
            <a:ext cx="3352800" cy="461665"/>
          </a:xfrm>
          <a:prstGeom prst="rect">
            <a:avLst/>
          </a:prstGeom>
          <a:noFill/>
        </p:spPr>
        <p:txBody>
          <a:bodyPr wrap="square" rtlCol="0">
            <a:spAutoFit/>
          </a:bodyPr>
          <a:lstStyle/>
          <a:p>
            <a:pPr algn="ctr"/>
            <a:r>
              <a:rPr lang="en-US" sz="2400" dirty="0">
                <a:solidFill>
                  <a:schemeClr val="tx1">
                    <a:lumMod val="95000"/>
                  </a:schemeClr>
                </a:solidFill>
              </a:rPr>
              <a:t>Mark 11:8a</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93520" y="5351384"/>
            <a:ext cx="2895600" cy="1354217"/>
          </a:xfrm>
          <a:prstGeom prst="rect">
            <a:avLst/>
          </a:prstGeom>
          <a:noFill/>
        </p:spPr>
        <p:txBody>
          <a:bodyPr wrap="square" rtlCol="0">
            <a:spAutoFit/>
          </a:bodyPr>
          <a:lstStyle/>
          <a:p>
            <a:pPr algn="ctr"/>
            <a:r>
              <a:rPr lang="en-US" sz="1600" dirty="0">
                <a:solidFill>
                  <a:schemeClr val="tx1">
                    <a:lumMod val="95000"/>
                  </a:schemeClr>
                </a:solidFill>
              </a:rPr>
              <a:t>Entry into Jerusalem</a:t>
            </a:r>
          </a:p>
          <a:p>
            <a:pPr algn="ctr"/>
            <a:endParaRPr lang="en-US" sz="1600" dirty="0">
              <a:solidFill>
                <a:schemeClr val="tx1">
                  <a:lumMod val="95000"/>
                </a:schemeClr>
              </a:solidFill>
            </a:endParaRPr>
          </a:p>
          <a:p>
            <a:pPr algn="ctr"/>
            <a:r>
              <a:rPr lang="en-US" sz="1600" dirty="0">
                <a:solidFill>
                  <a:schemeClr val="tx1">
                    <a:lumMod val="95000"/>
                  </a:schemeClr>
                </a:solidFill>
              </a:rPr>
              <a:t>c. 1030-1040</a:t>
            </a:r>
          </a:p>
          <a:p>
            <a:pPr algn="ctr"/>
            <a:r>
              <a:rPr lang="en-US" sz="1600" dirty="0">
                <a:solidFill>
                  <a:schemeClr val="tx1">
                    <a:lumMod val="95000"/>
                  </a:schemeClr>
                </a:solidFill>
              </a:rPr>
              <a:t>Getty Center</a:t>
            </a:r>
          </a:p>
          <a:p>
            <a:pPr algn="ctr"/>
            <a:r>
              <a:rPr lang="en-US" sz="1600" dirty="0" err="1">
                <a:solidFill>
                  <a:schemeClr val="tx1">
                    <a:lumMod val="95000"/>
                  </a:schemeClr>
                </a:solidFill>
              </a:rPr>
              <a:t>LosAngeles</a:t>
            </a:r>
            <a:r>
              <a:rPr lang="en-US" sz="1600" dirty="0">
                <a:solidFill>
                  <a:schemeClr val="tx1">
                    <a:lumMod val="95000"/>
                  </a:schemeClr>
                </a:solidFill>
              </a:rPr>
              <a:t>, CA</a:t>
            </a:r>
          </a:p>
        </p:txBody>
      </p:sp>
      <p:pic>
        <p:nvPicPr>
          <p:cNvPr id="2" name="Picture 1">
            <a:extLst>
              <a:ext uri="{FF2B5EF4-FFF2-40B4-BE49-F238E27FC236}">
                <a16:creationId xmlns:a16="http://schemas.microsoft.com/office/drawing/2014/main" id="{32C93354-CC6D-4E21-951F-9B6DCFB7D88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72000" y="-19050"/>
            <a:ext cx="5486400" cy="6858000"/>
          </a:xfrm>
          <a:prstGeom prst="rect">
            <a:avLst/>
          </a:prstGeom>
        </p:spPr>
      </p:pic>
    </p:spTree>
    <p:extLst>
      <p:ext uri="{BB962C8B-B14F-4D97-AF65-F5344CB8AC3E}">
        <p14:creationId xmlns:p14="http://schemas.microsoft.com/office/powerpoint/2010/main" val="572091614"/>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362200"/>
            <a:ext cx="6705600" cy="1754326"/>
          </a:xfrm>
          <a:prstGeom prst="rect">
            <a:avLst/>
          </a:prstGeom>
        </p:spPr>
        <p:txBody>
          <a:bodyPr wrap="square">
            <a:spAutoFit/>
          </a:bodyPr>
          <a:lstStyle/>
          <a:p>
            <a:r>
              <a:rPr lang="en-US" sz="3600" dirty="0"/>
              <a:t>and others spread leafy branches that they had cut in the fields.</a:t>
            </a:r>
          </a:p>
          <a:p>
            <a:endParaRPr lang="en-US" sz="3600" dirty="0">
              <a:cs typeface="Arial" pitchFamily="34" charset="0"/>
            </a:endParaRPr>
          </a:p>
        </p:txBody>
      </p:sp>
      <p:sp>
        <p:nvSpPr>
          <p:cNvPr id="5" name="TextBox 4"/>
          <p:cNvSpPr txBox="1"/>
          <p:nvPr/>
        </p:nvSpPr>
        <p:spPr>
          <a:xfrm>
            <a:off x="5791200" y="4191001"/>
            <a:ext cx="3352800" cy="461665"/>
          </a:xfrm>
          <a:prstGeom prst="rect">
            <a:avLst/>
          </a:prstGeom>
          <a:noFill/>
        </p:spPr>
        <p:txBody>
          <a:bodyPr wrap="square" rtlCol="0">
            <a:spAutoFit/>
          </a:bodyPr>
          <a:lstStyle/>
          <a:p>
            <a:pPr algn="ctr"/>
            <a:r>
              <a:rPr lang="en-US" sz="2400" dirty="0">
                <a:solidFill>
                  <a:schemeClr val="tx1">
                    <a:lumMod val="95000"/>
                  </a:schemeClr>
                </a:solidFill>
              </a:rPr>
              <a:t>Mark 11:8</a:t>
            </a:r>
          </a:p>
        </p:txBody>
      </p:sp>
    </p:spTree>
    <p:extLst>
      <p:ext uri="{BB962C8B-B14F-4D97-AF65-F5344CB8AC3E}">
        <p14:creationId xmlns:p14="http://schemas.microsoft.com/office/powerpoint/2010/main" val="2776159975"/>
      </p:ext>
    </p:extLst>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12468"/>
            <a:ext cx="8763000" cy="338554"/>
          </a:xfrm>
          <a:prstGeom prst="rect">
            <a:avLst/>
          </a:prstGeom>
          <a:noFill/>
        </p:spPr>
        <p:txBody>
          <a:bodyPr wrap="square" rtlCol="0">
            <a:spAutoFit/>
          </a:bodyPr>
          <a:lstStyle/>
          <a:p>
            <a:pPr algn="ctr"/>
            <a:r>
              <a:rPr lang="en-US" sz="1600" dirty="0">
                <a:solidFill>
                  <a:schemeClr val="tx1">
                    <a:lumMod val="95000"/>
                  </a:schemeClr>
                </a:solidFill>
              </a:rPr>
              <a:t>Gathering Leafy Branches  --  World Chronicle, Getty Museum, Los Angeles, CA</a:t>
            </a:r>
          </a:p>
        </p:txBody>
      </p:sp>
      <p:pic>
        <p:nvPicPr>
          <p:cNvPr id="5" name="Picture 4">
            <a:extLst>
              <a:ext uri="{FF2B5EF4-FFF2-40B4-BE49-F238E27FC236}">
                <a16:creationId xmlns:a16="http://schemas.microsoft.com/office/drawing/2014/main" id="{7035A9F3-A470-4E00-9DA4-20AF9A9ACB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96854" y="259378"/>
            <a:ext cx="7104346" cy="5912822"/>
          </a:xfrm>
          <a:prstGeom prst="rect">
            <a:avLst/>
          </a:prstGeom>
        </p:spPr>
      </p:pic>
    </p:spTree>
    <p:extLst>
      <p:ext uri="{BB962C8B-B14F-4D97-AF65-F5344CB8AC3E}">
        <p14:creationId xmlns:p14="http://schemas.microsoft.com/office/powerpoint/2010/main" val="107621704"/>
      </p:ext>
    </p:extLst>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286001"/>
            <a:ext cx="6934200" cy="1200329"/>
          </a:xfrm>
          <a:prstGeom prst="rect">
            <a:avLst/>
          </a:prstGeom>
        </p:spPr>
        <p:txBody>
          <a:bodyPr wrap="square">
            <a:spAutoFit/>
          </a:bodyPr>
          <a:lstStyle/>
          <a:p>
            <a:r>
              <a:rPr lang="en-US" sz="3600" dirty="0"/>
              <a:t>Then those who went ahead and those who followed were shouting, </a:t>
            </a:r>
            <a:endParaRPr lang="en-US" sz="3600" dirty="0">
              <a:cs typeface="Arial" pitchFamily="34" charset="0"/>
            </a:endParaRPr>
          </a:p>
        </p:txBody>
      </p:sp>
      <p:sp>
        <p:nvSpPr>
          <p:cNvPr id="5" name="TextBox 4"/>
          <p:cNvSpPr txBox="1"/>
          <p:nvPr/>
        </p:nvSpPr>
        <p:spPr>
          <a:xfrm>
            <a:off x="5943600" y="4114801"/>
            <a:ext cx="3352800" cy="461665"/>
          </a:xfrm>
          <a:prstGeom prst="rect">
            <a:avLst/>
          </a:prstGeom>
          <a:noFill/>
        </p:spPr>
        <p:txBody>
          <a:bodyPr wrap="square" rtlCol="0">
            <a:spAutoFit/>
          </a:bodyPr>
          <a:lstStyle/>
          <a:p>
            <a:pPr algn="ctr"/>
            <a:r>
              <a:rPr lang="en-US" sz="2400" dirty="0">
                <a:solidFill>
                  <a:schemeClr val="tx1">
                    <a:lumMod val="95000"/>
                  </a:schemeClr>
                </a:solidFill>
              </a:rPr>
              <a:t>Mark 11:9a</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5811262"/>
            <a:ext cx="1371600" cy="1077218"/>
          </a:xfrm>
          <a:prstGeom prst="rect">
            <a:avLst/>
          </a:prstGeom>
          <a:noFill/>
        </p:spPr>
        <p:txBody>
          <a:bodyPr wrap="square" rtlCol="0">
            <a:spAutoFit/>
          </a:bodyPr>
          <a:lstStyle/>
          <a:p>
            <a:pPr algn="ctr"/>
            <a:r>
              <a:rPr lang="en-US" sz="1600" dirty="0">
                <a:solidFill>
                  <a:schemeClr val="tx1">
                    <a:lumMod val="95000"/>
                  </a:schemeClr>
                </a:solidFill>
              </a:rPr>
              <a:t>Hallelujah!</a:t>
            </a:r>
          </a:p>
          <a:p>
            <a:pPr algn="ctr"/>
            <a:endParaRPr lang="en-US" sz="1600" dirty="0">
              <a:solidFill>
                <a:schemeClr val="tx1">
                  <a:lumMod val="95000"/>
                </a:schemeClr>
              </a:solidFill>
            </a:endParaRPr>
          </a:p>
          <a:p>
            <a:pPr algn="ctr"/>
            <a:r>
              <a:rPr lang="en-US" sz="1600" dirty="0">
                <a:solidFill>
                  <a:schemeClr val="tx1">
                    <a:lumMod val="95000"/>
                  </a:schemeClr>
                </a:solidFill>
              </a:rPr>
              <a:t>Mike Moyers</a:t>
            </a:r>
          </a:p>
          <a:p>
            <a:pPr algn="ct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95091F76-E754-4CC8-A7C5-C176D4C936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82934" y="0"/>
            <a:ext cx="5489666" cy="6858000"/>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209801"/>
            <a:ext cx="6934200" cy="1200329"/>
          </a:xfrm>
          <a:prstGeom prst="rect">
            <a:avLst/>
          </a:prstGeom>
        </p:spPr>
        <p:txBody>
          <a:bodyPr wrap="square">
            <a:spAutoFit/>
          </a:bodyPr>
          <a:lstStyle/>
          <a:p>
            <a:r>
              <a:rPr lang="en-US" sz="3600" dirty="0"/>
              <a:t>"Hosanna! Blessed is the one who comes in the name of the Lord!"</a:t>
            </a:r>
            <a:endParaRPr lang="en-US" sz="3600" dirty="0">
              <a:cs typeface="Arial" pitchFamily="34" charset="0"/>
            </a:endParaRPr>
          </a:p>
        </p:txBody>
      </p:sp>
      <p:sp>
        <p:nvSpPr>
          <p:cNvPr id="5" name="TextBox 4"/>
          <p:cNvSpPr txBox="1"/>
          <p:nvPr/>
        </p:nvSpPr>
        <p:spPr>
          <a:xfrm>
            <a:off x="6019800" y="4191001"/>
            <a:ext cx="3352800" cy="461665"/>
          </a:xfrm>
          <a:prstGeom prst="rect">
            <a:avLst/>
          </a:prstGeom>
          <a:noFill/>
        </p:spPr>
        <p:txBody>
          <a:bodyPr wrap="square" rtlCol="0">
            <a:spAutoFit/>
          </a:bodyPr>
          <a:lstStyle/>
          <a:p>
            <a:pPr algn="ctr"/>
            <a:r>
              <a:rPr lang="en-US" sz="2400" dirty="0">
                <a:solidFill>
                  <a:schemeClr val="tx1">
                    <a:lumMod val="95000"/>
                  </a:schemeClr>
                </a:solidFill>
              </a:rPr>
              <a:t>Mark 11:9</a:t>
            </a:r>
          </a:p>
        </p:txBody>
      </p:sp>
    </p:spTree>
    <p:extLst>
      <p:ext uri="{BB962C8B-B14F-4D97-AF65-F5344CB8AC3E}">
        <p14:creationId xmlns:p14="http://schemas.microsoft.com/office/powerpoint/2010/main" val="3027347900"/>
      </p:ext>
    </p:extLst>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69527E-9864-4BF6-BE73-669C92A729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86201" y="30065"/>
            <a:ext cx="6778109" cy="6751735"/>
          </a:xfrm>
          <a:prstGeom prst="rect">
            <a:avLst/>
          </a:prstGeom>
        </p:spPr>
      </p:pic>
      <p:sp>
        <p:nvSpPr>
          <p:cNvPr id="5" name="TextBox 4"/>
          <p:cNvSpPr txBox="1"/>
          <p:nvPr/>
        </p:nvSpPr>
        <p:spPr>
          <a:xfrm>
            <a:off x="1600200" y="5950804"/>
            <a:ext cx="2057400" cy="830997"/>
          </a:xfrm>
          <a:prstGeom prst="rect">
            <a:avLst/>
          </a:prstGeom>
          <a:noFill/>
        </p:spPr>
        <p:txBody>
          <a:bodyPr wrap="square" rtlCol="0">
            <a:spAutoFit/>
          </a:bodyPr>
          <a:lstStyle/>
          <a:p>
            <a:pPr algn="ctr"/>
            <a:r>
              <a:rPr lang="en-US" sz="1600" dirty="0">
                <a:solidFill>
                  <a:schemeClr val="tx1">
                    <a:lumMod val="95000"/>
                  </a:schemeClr>
                </a:solidFill>
              </a:rPr>
              <a:t>Palm Sunday </a:t>
            </a:r>
          </a:p>
          <a:p>
            <a:pPr algn="ctr"/>
            <a:endParaRPr lang="en-US" sz="1600" dirty="0">
              <a:solidFill>
                <a:schemeClr val="tx1">
                  <a:lumMod val="95000"/>
                </a:schemeClr>
              </a:solidFill>
            </a:endParaRPr>
          </a:p>
          <a:p>
            <a:pPr algn="ctr"/>
            <a:r>
              <a:rPr lang="en-US" sz="1600" dirty="0">
                <a:solidFill>
                  <a:schemeClr val="tx1">
                    <a:lumMod val="95000"/>
                  </a:schemeClr>
                </a:solidFill>
              </a:rPr>
              <a:t>Maracaibo, Venezuela</a:t>
            </a: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6934200" cy="1754326"/>
          </a:xfrm>
          <a:prstGeom prst="rect">
            <a:avLst/>
          </a:prstGeom>
        </p:spPr>
        <p:txBody>
          <a:bodyPr wrap="square">
            <a:spAutoFit/>
          </a:bodyPr>
          <a:lstStyle/>
          <a:p>
            <a:r>
              <a:rPr lang="en-US" sz="3600" dirty="0"/>
              <a:t>The LORD is God, and he has given us light. Bind the festal procession with branches …</a:t>
            </a:r>
            <a:endParaRPr lang="en-US" sz="3600" dirty="0">
              <a:cs typeface="Arial" pitchFamily="34" charset="0"/>
            </a:endParaRPr>
          </a:p>
        </p:txBody>
      </p:sp>
      <p:sp>
        <p:nvSpPr>
          <p:cNvPr id="4" name="TextBox 3"/>
          <p:cNvSpPr txBox="1"/>
          <p:nvPr/>
        </p:nvSpPr>
        <p:spPr>
          <a:xfrm>
            <a:off x="60198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118:27a</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40DA81-3C11-48C5-8BAF-5FA7953FB67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76600" y="152400"/>
            <a:ext cx="7239000" cy="6498648"/>
          </a:xfrm>
          <a:prstGeom prst="rect">
            <a:avLst/>
          </a:prstGeom>
        </p:spPr>
      </p:pic>
      <p:sp>
        <p:nvSpPr>
          <p:cNvPr id="5" name="TextBox 4"/>
          <p:cNvSpPr txBox="1"/>
          <p:nvPr/>
        </p:nvSpPr>
        <p:spPr>
          <a:xfrm>
            <a:off x="1613268" y="5105400"/>
            <a:ext cx="1587132" cy="1600438"/>
          </a:xfrm>
          <a:prstGeom prst="rect">
            <a:avLst/>
          </a:prstGeom>
          <a:noFill/>
        </p:spPr>
        <p:txBody>
          <a:bodyPr wrap="square" rtlCol="0">
            <a:spAutoFit/>
          </a:bodyPr>
          <a:lstStyle/>
          <a:p>
            <a:pPr algn="ctr"/>
            <a:r>
              <a:rPr lang="en-US" sz="1400" dirty="0">
                <a:solidFill>
                  <a:schemeClr val="tx1">
                    <a:lumMod val="95000"/>
                  </a:schemeClr>
                </a:solidFill>
              </a:rPr>
              <a:t>Chinese Nestorian Christian Palm Sunday Procession </a:t>
            </a:r>
          </a:p>
          <a:p>
            <a:pPr algn="ctr"/>
            <a:endParaRPr lang="en-US" sz="1400" dirty="0">
              <a:solidFill>
                <a:schemeClr val="tx1">
                  <a:lumMod val="95000"/>
                </a:schemeClr>
              </a:solidFill>
            </a:endParaRPr>
          </a:p>
          <a:p>
            <a:pPr algn="ctr"/>
            <a:r>
              <a:rPr lang="en-US" sz="1400" dirty="0">
                <a:solidFill>
                  <a:schemeClr val="tx1">
                    <a:lumMod val="95000"/>
                  </a:schemeClr>
                </a:solidFill>
              </a:rPr>
              <a:t>Museum fur </a:t>
            </a:r>
            <a:r>
              <a:rPr lang="en-US" sz="1400" dirty="0" err="1">
                <a:solidFill>
                  <a:schemeClr val="tx1">
                    <a:lumMod val="95000"/>
                  </a:schemeClr>
                </a:solidFill>
              </a:rPr>
              <a:t>Indische</a:t>
            </a:r>
            <a:r>
              <a:rPr lang="en-US" sz="1400" dirty="0">
                <a:solidFill>
                  <a:schemeClr val="tx1">
                    <a:lumMod val="95000"/>
                  </a:schemeClr>
                </a:solidFill>
              </a:rPr>
              <a:t> Kunst Berlin, Germany</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7040" y="5409962"/>
            <a:ext cx="2362200" cy="1600438"/>
          </a:xfrm>
          <a:prstGeom prst="rect">
            <a:avLst/>
          </a:prstGeom>
          <a:noFill/>
        </p:spPr>
        <p:txBody>
          <a:bodyPr wrap="square" rtlCol="0">
            <a:spAutoFit/>
          </a:bodyPr>
          <a:lstStyle/>
          <a:p>
            <a:pPr algn="ctr"/>
            <a:r>
              <a:rPr lang="en-US" sz="1600" dirty="0">
                <a:solidFill>
                  <a:schemeClr val="tx1">
                    <a:lumMod val="95000"/>
                  </a:schemeClr>
                </a:solidFill>
              </a:rPr>
              <a:t>Palm Leaf Rings in Celebration of Hosanna </a:t>
            </a:r>
          </a:p>
          <a:p>
            <a:pPr algn="ctr"/>
            <a:r>
              <a:rPr lang="en-US" sz="1600" dirty="0">
                <a:solidFill>
                  <a:schemeClr val="tx1">
                    <a:lumMod val="95000"/>
                  </a:schemeClr>
                </a:solidFill>
              </a:rPr>
              <a:t>(Palm Sunday)</a:t>
            </a:r>
          </a:p>
          <a:p>
            <a:pPr algn="ctr"/>
            <a:endParaRPr lang="en-US" sz="1600" dirty="0">
              <a:solidFill>
                <a:schemeClr val="tx1">
                  <a:lumMod val="95000"/>
                </a:schemeClr>
              </a:solidFill>
            </a:endParaRPr>
          </a:p>
          <a:p>
            <a:pPr algn="ctr"/>
            <a:r>
              <a:rPr lang="en-US" sz="1600" dirty="0">
                <a:solidFill>
                  <a:schemeClr val="tx1">
                    <a:lumMod val="95000"/>
                  </a:schemeClr>
                </a:solidFill>
              </a:rPr>
              <a:t>Ethiopia</a:t>
            </a:r>
          </a:p>
          <a:p>
            <a:pPr algn="ctr"/>
            <a:endParaRPr lang="en-US" sz="1600" dirty="0">
              <a:solidFill>
                <a:schemeClr val="tx1">
                  <a:lumMod val="95000"/>
                </a:schemeClr>
              </a:solidFill>
            </a:endParaRPr>
          </a:p>
        </p:txBody>
      </p:sp>
      <p:pic>
        <p:nvPicPr>
          <p:cNvPr id="5" name="Picture 4">
            <a:extLst>
              <a:ext uri="{FF2B5EF4-FFF2-40B4-BE49-F238E27FC236}">
                <a16:creationId xmlns:a16="http://schemas.microsoft.com/office/drawing/2014/main" id="{CE5A7E61-E0D5-4CB1-ACD1-79E92C704903}"/>
              </a:ext>
            </a:extLst>
          </p:cNvPr>
          <p:cNvPicPr>
            <a:picLocks noChangeAspect="1"/>
          </p:cNvPicPr>
          <p:nvPr/>
        </p:nvPicPr>
        <p:blipFill>
          <a:blip r:embed="rId2"/>
          <a:stretch>
            <a:fillRect/>
          </a:stretch>
        </p:blipFill>
        <p:spPr>
          <a:xfrm>
            <a:off x="4724400" y="26993"/>
            <a:ext cx="4724400" cy="6762377"/>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67000" y="6138446"/>
            <a:ext cx="6629400" cy="338554"/>
          </a:xfrm>
          <a:prstGeom prst="rect">
            <a:avLst/>
          </a:prstGeom>
          <a:noFill/>
        </p:spPr>
        <p:txBody>
          <a:bodyPr wrap="square" rtlCol="0">
            <a:spAutoFit/>
          </a:bodyPr>
          <a:lstStyle/>
          <a:p>
            <a:pPr algn="ctr"/>
            <a:r>
              <a:rPr lang="en-US" sz="1600" dirty="0">
                <a:solidFill>
                  <a:schemeClr val="tx1">
                    <a:lumMod val="95000"/>
                  </a:schemeClr>
                </a:solidFill>
              </a:rPr>
              <a:t>Palm Sunday Procession  --  Kurla, India</a:t>
            </a:r>
          </a:p>
        </p:txBody>
      </p:sp>
      <p:pic>
        <p:nvPicPr>
          <p:cNvPr id="3" name="Picture 2">
            <a:extLst>
              <a:ext uri="{FF2B5EF4-FFF2-40B4-BE49-F238E27FC236}">
                <a16:creationId xmlns:a16="http://schemas.microsoft.com/office/drawing/2014/main" id="{5E67E97A-FF41-4804-A2EC-B08D6460DAE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28800" y="685800"/>
            <a:ext cx="8534400" cy="4899666"/>
          </a:xfrm>
          <a:prstGeom prst="rect">
            <a:avLst/>
          </a:prstGeom>
        </p:spPr>
      </p:pic>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E43B33C-7C85-4E99-B517-9B2B5992CB4C}"/>
              </a:ext>
            </a:extLst>
          </p:cNvPr>
          <p:cNvSpPr txBox="1"/>
          <p:nvPr/>
        </p:nvSpPr>
        <p:spPr>
          <a:xfrm>
            <a:off x="1828800" y="5382162"/>
            <a:ext cx="2438400" cy="1323439"/>
          </a:xfrm>
          <a:prstGeom prst="rect">
            <a:avLst/>
          </a:prstGeom>
          <a:noFill/>
        </p:spPr>
        <p:txBody>
          <a:bodyPr wrap="square" rtlCol="0">
            <a:spAutoFit/>
          </a:bodyPr>
          <a:lstStyle/>
          <a:p>
            <a:pPr algn="ctr"/>
            <a:r>
              <a:rPr lang="en-US" sz="1600" dirty="0"/>
              <a:t>Traditional Paper Palm Trees in celebration of Palm Sunday</a:t>
            </a:r>
          </a:p>
          <a:p>
            <a:pPr algn="ctr"/>
            <a:endParaRPr lang="en-US" sz="1600" dirty="0"/>
          </a:p>
          <a:p>
            <a:pPr algn="ctr"/>
            <a:r>
              <a:rPr lang="en-US" sz="1600" dirty="0"/>
              <a:t> </a:t>
            </a:r>
            <a:r>
              <a:rPr lang="en-US" sz="1600" dirty="0" err="1"/>
              <a:t>Lipnica</a:t>
            </a:r>
            <a:r>
              <a:rPr lang="en-US" sz="1600" dirty="0"/>
              <a:t> </a:t>
            </a:r>
            <a:r>
              <a:rPr lang="en-US" sz="1600" dirty="0" err="1"/>
              <a:t>Murowana</a:t>
            </a:r>
            <a:r>
              <a:rPr lang="en-US" sz="1600" dirty="0"/>
              <a:t>, Poland</a:t>
            </a:r>
          </a:p>
        </p:txBody>
      </p:sp>
      <p:pic>
        <p:nvPicPr>
          <p:cNvPr id="8" name="Picture 7">
            <a:extLst>
              <a:ext uri="{FF2B5EF4-FFF2-40B4-BE49-F238E27FC236}">
                <a16:creationId xmlns:a16="http://schemas.microsoft.com/office/drawing/2014/main" id="{23EDECEC-2074-44AF-B572-1AD7A1F2E7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7448" y="0"/>
            <a:ext cx="5559552" cy="6858000"/>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E43B33C-7C85-4E99-B517-9B2B5992CB4C}"/>
              </a:ext>
            </a:extLst>
          </p:cNvPr>
          <p:cNvSpPr txBox="1"/>
          <p:nvPr/>
        </p:nvSpPr>
        <p:spPr>
          <a:xfrm>
            <a:off x="1905000" y="5628382"/>
            <a:ext cx="2438400" cy="1077218"/>
          </a:xfrm>
          <a:prstGeom prst="rect">
            <a:avLst/>
          </a:prstGeom>
          <a:noFill/>
        </p:spPr>
        <p:txBody>
          <a:bodyPr wrap="square" rtlCol="0">
            <a:spAutoFit/>
          </a:bodyPr>
          <a:lstStyle/>
          <a:p>
            <a:pPr algn="ctr"/>
            <a:r>
              <a:rPr lang="en-US" sz="1600" dirty="0"/>
              <a:t>Palm Sunday Woven Fronds and Flowers</a:t>
            </a:r>
          </a:p>
          <a:p>
            <a:pPr algn="ctr"/>
            <a:endParaRPr lang="en-US" sz="1600" dirty="0"/>
          </a:p>
          <a:p>
            <a:pPr algn="ctr"/>
            <a:r>
              <a:rPr lang="en-US" sz="1600" dirty="0"/>
              <a:t> </a:t>
            </a:r>
            <a:r>
              <a:rPr lang="en-US" sz="1600" dirty="0" err="1"/>
              <a:t>Nyarit</a:t>
            </a:r>
            <a:r>
              <a:rPr lang="en-US" sz="1600" dirty="0"/>
              <a:t>, Mexico</a:t>
            </a:r>
          </a:p>
        </p:txBody>
      </p:sp>
      <p:pic>
        <p:nvPicPr>
          <p:cNvPr id="2" name="Picture 1">
            <a:extLst>
              <a:ext uri="{FF2B5EF4-FFF2-40B4-BE49-F238E27FC236}">
                <a16:creationId xmlns:a16="http://schemas.microsoft.com/office/drawing/2014/main" id="{8D12EDE6-0D1D-48BB-91DB-F458F34B01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29200" y="0"/>
            <a:ext cx="5143500" cy="6858000"/>
          </a:xfrm>
          <a:prstGeom prst="rect">
            <a:avLst/>
          </a:prstGeom>
        </p:spPr>
      </p:pic>
    </p:spTree>
    <p:extLst>
      <p:ext uri="{BB962C8B-B14F-4D97-AF65-F5344CB8AC3E}">
        <p14:creationId xmlns:p14="http://schemas.microsoft.com/office/powerpoint/2010/main" val="3031917197"/>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524000" y="609600"/>
            <a:ext cx="91440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fi-FI" sz="1400" dirty="0"/>
          </a:p>
          <a:p>
            <a:pPr>
              <a:buNone/>
            </a:pPr>
            <a:r>
              <a:rPr lang="fi-FI" sz="1400" dirty="0"/>
              <a:t>https://commons.wikimedia.org/wiki/File:Waldm%C3%BCller_-_Palmsonntag.jpeg</a:t>
            </a:r>
          </a:p>
          <a:p>
            <a:pPr>
              <a:buNone/>
            </a:pPr>
            <a:r>
              <a:rPr lang="fi-FI" sz="1400" dirty="0"/>
              <a:t>http://www.yorckproject.de</a:t>
            </a:r>
          </a:p>
          <a:p>
            <a:pPr>
              <a:buNone/>
            </a:pPr>
            <a:r>
              <a:rPr lang="fi-FI" sz="1400" dirty="0"/>
              <a:t>https://commons.wikimedia.org/wiki/File:Lithuanian_Girl_with_Palm_Sunday_Fronds.jpeg</a:t>
            </a:r>
          </a:p>
          <a:p>
            <a:pPr>
              <a:buNone/>
            </a:pPr>
            <a:r>
              <a:rPr lang="en-US" sz="1400" dirty="0"/>
              <a:t>www.JohnAugustSwanson.com - copyright 1990 by John August Swanson</a:t>
            </a:r>
          </a:p>
          <a:p>
            <a:pPr>
              <a:buNone/>
            </a:pPr>
            <a:r>
              <a:rPr lang="fi-FI" sz="1400" dirty="0"/>
              <a:t>http://www.flickr.com/photos/johndonaghy/3415402416/</a:t>
            </a:r>
          </a:p>
          <a:p>
            <a:pPr>
              <a:buNone/>
            </a:pPr>
            <a:r>
              <a:rPr lang="fi-FI" sz="1400" dirty="0"/>
              <a:t>http://commons.wikimedia.org/wiki/File:The_Entry_into_Jerusalem_-_Google_Art_Project_(6834070).jpg</a:t>
            </a:r>
          </a:p>
          <a:p>
            <a:pPr>
              <a:buNone/>
            </a:pPr>
            <a:r>
              <a:rPr lang="fi-FI" sz="1400" dirty="0"/>
              <a:t>https://commons.wikimedia.org/wiki/File:Vincent_van_Gogh_-_Olive_Trees_-_Google_Art_Project_(Minneapolis_Institute_of_Arts).jpg</a:t>
            </a:r>
          </a:p>
          <a:p>
            <a:pPr>
              <a:buNone/>
            </a:pPr>
            <a:r>
              <a:rPr lang="fr-FR" sz="1400" dirty="0"/>
              <a:t>Mike </a:t>
            </a:r>
            <a:r>
              <a:rPr lang="fr-FR" sz="1400" dirty="0" err="1"/>
              <a:t>Moyers</a:t>
            </a:r>
            <a:r>
              <a:rPr lang="fr-FR" sz="1400" dirty="0"/>
              <a:t>, https://www.mikemoyersfineart.com/</a:t>
            </a:r>
            <a:endParaRPr lang="fi-FI" sz="1400" dirty="0"/>
          </a:p>
          <a:p>
            <a:pPr>
              <a:buNone/>
            </a:pPr>
            <a:r>
              <a:rPr lang="fi-FI" sz="1400" dirty="0"/>
              <a:t>https://commons.wikimedia.org/wiki/File:Girl_disguised_Nazarene_2.jpg</a:t>
            </a:r>
          </a:p>
          <a:p>
            <a:pPr>
              <a:buNone/>
            </a:pPr>
            <a:r>
              <a:rPr lang="fi-FI" sz="1400" dirty="0"/>
              <a:t>http://commons.wikimedia.org/wiki/File:Museum_f%C3%BCr_Indische_Kunst_Dahlem_Berlin_Mai_2006_061.jpg</a:t>
            </a:r>
          </a:p>
          <a:p>
            <a:pPr>
              <a:buNone/>
            </a:pPr>
            <a:r>
              <a:rPr lang="fi-FI" sz="1400" dirty="0"/>
              <a:t>https://commons.wikimedia.org/wiki/File:Hosana_Rings.jpg</a:t>
            </a:r>
          </a:p>
          <a:p>
            <a:pPr>
              <a:buNone/>
            </a:pPr>
            <a:r>
              <a:rPr lang="fi-FI" sz="1400" dirty="0"/>
              <a:t>https://commons.wikimedia.org/wiki/File:Palm_Sunday_procession.jpg – Tiven Gonsalves</a:t>
            </a:r>
          </a:p>
          <a:p>
            <a:pPr>
              <a:buNone/>
            </a:pPr>
            <a:r>
              <a:rPr lang="fi-FI" sz="1400" dirty="0"/>
              <a:t>https://commons.wikimedia.org/wiki/File:Palm_Sunday_in_Poland.PNG - Maciej Szczepańczyk</a:t>
            </a:r>
          </a:p>
          <a:p>
            <a:pPr>
              <a:buNone/>
            </a:pPr>
            <a:r>
              <a:rPr lang="en-US" sz="1400" dirty="0"/>
              <a:t>https://commons.wikimedia.org/wiki/File:Palm_Sunday_in_Nayarit_Mexico.jpg – Fer Gutierrez</a:t>
            </a:r>
          </a:p>
          <a:p>
            <a:pPr>
              <a:buNone/>
            </a:pPr>
            <a:endParaRPr lang="en-US" sz="1400" dirty="0"/>
          </a:p>
          <a:p>
            <a:pPr>
              <a:buNone/>
            </a:pPr>
            <a:r>
              <a:rPr lang="en-US" sz="1400" dirty="0"/>
              <a:t>A</a:t>
            </a:r>
            <a:r>
              <a:rPr lang="en-US" sz="1400"/>
              <a:t>dditional </a:t>
            </a:r>
            <a:r>
              <a:rPr lang="en-US" sz="1400" dirty="0"/>
              <a:t>descriptions can be found at the Art in the Christian Tradition image library, a service of the Vanderbilt Divinity Library, http://diglib.library.vanderbilt.edu/.  All images available via Creative Commons 3.0 License.</a:t>
            </a:r>
          </a:p>
          <a:p>
            <a:endParaRPr lang="en-US" sz="11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15069B-8538-4687-9015-E228A2C88D5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78174" y="76200"/>
            <a:ext cx="8837427" cy="6172200"/>
          </a:xfrm>
          <a:prstGeom prst="rect">
            <a:avLst/>
          </a:prstGeom>
        </p:spPr>
      </p:pic>
      <p:sp>
        <p:nvSpPr>
          <p:cNvPr id="4" name="TextBox 3"/>
          <p:cNvSpPr txBox="1"/>
          <p:nvPr/>
        </p:nvSpPr>
        <p:spPr>
          <a:xfrm>
            <a:off x="1677292" y="6412468"/>
            <a:ext cx="8763000" cy="338554"/>
          </a:xfrm>
          <a:prstGeom prst="rect">
            <a:avLst/>
          </a:prstGeom>
          <a:noFill/>
        </p:spPr>
        <p:txBody>
          <a:bodyPr wrap="square" rtlCol="0">
            <a:spAutoFit/>
          </a:bodyPr>
          <a:lstStyle/>
          <a:p>
            <a:pPr algn="ctr"/>
            <a:r>
              <a:rPr lang="en-US" sz="1600" dirty="0">
                <a:solidFill>
                  <a:schemeClr val="tx1">
                    <a:lumMod val="95000"/>
                  </a:schemeClr>
                </a:solidFill>
              </a:rPr>
              <a:t>Palm Sunday  --  Ferdinand Georg </a:t>
            </a:r>
            <a:r>
              <a:rPr lang="en-US" sz="1600" dirty="0" err="1">
                <a:solidFill>
                  <a:schemeClr val="tx1">
                    <a:lumMod val="95000"/>
                  </a:schemeClr>
                </a:solidFill>
              </a:rPr>
              <a:t>Waldmüller</a:t>
            </a:r>
            <a:r>
              <a:rPr lang="en-US" sz="1600" dirty="0">
                <a:solidFill>
                  <a:schemeClr val="tx1">
                    <a:lumMod val="95000"/>
                  </a:schemeClr>
                </a:solidFill>
              </a:rPr>
              <a:t>, Moravian Gallery, Brno, Czech Republic</a:t>
            </a:r>
          </a:p>
        </p:txBody>
      </p:sp>
    </p:spTree>
    <p:extLst>
      <p:ext uri="{BB962C8B-B14F-4D97-AF65-F5344CB8AC3E}">
        <p14:creationId xmlns:p14="http://schemas.microsoft.com/office/powerpoint/2010/main" val="1793390470"/>
      </p:ext>
    </p:extLst>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828800"/>
            <a:ext cx="6858000" cy="2862322"/>
          </a:xfrm>
          <a:prstGeom prst="rect">
            <a:avLst/>
          </a:prstGeom>
        </p:spPr>
        <p:txBody>
          <a:bodyPr wrap="square">
            <a:spAutoFit/>
          </a:bodyPr>
          <a:lstStyle/>
          <a:p>
            <a:r>
              <a:rPr lang="en-US" sz="3600" dirty="0"/>
              <a:t>"Go into the village ahead of you n … you will find tied there a colt that has never been ridden; untie it and bring it."</a:t>
            </a:r>
          </a:p>
          <a:p>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Mark 11:2b</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Child and Donkey  --  Palace of Constantine the Great, Istanbul, Turkey</a:t>
            </a:r>
          </a:p>
        </p:txBody>
      </p:sp>
      <p:pic>
        <p:nvPicPr>
          <p:cNvPr id="2" name="Picture 1">
            <a:extLst>
              <a:ext uri="{FF2B5EF4-FFF2-40B4-BE49-F238E27FC236}">
                <a16:creationId xmlns:a16="http://schemas.microsoft.com/office/drawing/2014/main" id="{BDA15CB5-185A-439E-87A7-7735A43AE91F}"/>
              </a:ext>
            </a:extLst>
          </p:cNvPr>
          <p:cNvPicPr>
            <a:picLocks noChangeAspect="1"/>
          </p:cNvPicPr>
          <p:nvPr/>
        </p:nvPicPr>
        <p:blipFill>
          <a:blip r:embed="rId2"/>
          <a:stretch>
            <a:fillRect/>
          </a:stretch>
        </p:blipFill>
        <p:spPr>
          <a:xfrm>
            <a:off x="2394798" y="609601"/>
            <a:ext cx="7435002" cy="5501901"/>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05001"/>
            <a:ext cx="6934200" cy="1200329"/>
          </a:xfrm>
          <a:prstGeom prst="rect">
            <a:avLst/>
          </a:prstGeom>
        </p:spPr>
        <p:txBody>
          <a:bodyPr wrap="square">
            <a:spAutoFit/>
          </a:bodyPr>
          <a:lstStyle/>
          <a:p>
            <a:r>
              <a:rPr lang="en-US" sz="3600" dirty="0"/>
              <a:t>"Do not be afraid, daughter of Zion. Look …</a:t>
            </a:r>
            <a:endParaRPr lang="en-US" sz="3600" dirty="0">
              <a:cs typeface="Arial" pitchFamily="34" charset="0"/>
            </a:endParaRPr>
          </a:p>
        </p:txBody>
      </p:sp>
      <p:sp>
        <p:nvSpPr>
          <p:cNvPr id="5" name="TextBox 4"/>
          <p:cNvSpPr txBox="1"/>
          <p:nvPr/>
        </p:nvSpPr>
        <p:spPr>
          <a:xfrm>
            <a:off x="5943600" y="4480888"/>
            <a:ext cx="3352800" cy="461665"/>
          </a:xfrm>
          <a:prstGeom prst="rect">
            <a:avLst/>
          </a:prstGeom>
          <a:noFill/>
        </p:spPr>
        <p:txBody>
          <a:bodyPr wrap="square" rtlCol="0">
            <a:spAutoFit/>
          </a:bodyPr>
          <a:lstStyle/>
          <a:p>
            <a:pPr algn="ctr"/>
            <a:r>
              <a:rPr lang="en-US" sz="2400" dirty="0">
                <a:solidFill>
                  <a:schemeClr val="tx1">
                    <a:lumMod val="95000"/>
                  </a:schemeClr>
                </a:solidFill>
              </a:rPr>
              <a:t>John 12:14-15</a:t>
            </a:r>
          </a:p>
        </p:txBody>
      </p:sp>
    </p:spTree>
    <p:extLst>
      <p:ext uri="{BB962C8B-B14F-4D97-AF65-F5344CB8AC3E}">
        <p14:creationId xmlns:p14="http://schemas.microsoft.com/office/powerpoint/2010/main" val="494976197"/>
      </p:ext>
    </p:extLst>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105162"/>
            <a:ext cx="2286000" cy="1600438"/>
          </a:xfrm>
          <a:prstGeom prst="rect">
            <a:avLst/>
          </a:prstGeom>
          <a:noFill/>
        </p:spPr>
        <p:txBody>
          <a:bodyPr wrap="square" rtlCol="0">
            <a:spAutoFit/>
          </a:bodyPr>
          <a:lstStyle/>
          <a:p>
            <a:pPr algn="ctr"/>
            <a:r>
              <a:rPr lang="en-US" sz="1600" dirty="0">
                <a:solidFill>
                  <a:schemeClr val="tx1">
                    <a:lumMod val="95000"/>
                  </a:schemeClr>
                </a:solidFill>
              </a:rPr>
              <a:t>Girl with Palm Sunday Fronds</a:t>
            </a:r>
          </a:p>
          <a:p>
            <a:pPr algn="ctr"/>
            <a:endParaRPr lang="en-US" sz="1600" dirty="0">
              <a:solidFill>
                <a:schemeClr val="tx1">
                  <a:lumMod val="95000"/>
                </a:schemeClr>
              </a:solidFill>
            </a:endParaRPr>
          </a:p>
          <a:p>
            <a:pPr algn="ctr"/>
            <a:r>
              <a:rPr lang="en-US" sz="1600" dirty="0" err="1">
                <a:solidFill>
                  <a:schemeClr val="tx1">
                    <a:lumMod val="95000"/>
                  </a:schemeClr>
                </a:solidFill>
              </a:rPr>
              <a:t>Kanutas</a:t>
            </a:r>
            <a:r>
              <a:rPr lang="en-US" sz="1600" dirty="0">
                <a:solidFill>
                  <a:schemeClr val="tx1">
                    <a:lumMod val="95000"/>
                  </a:schemeClr>
                </a:solidFill>
              </a:rPr>
              <a:t> </a:t>
            </a:r>
            <a:r>
              <a:rPr lang="en-US" sz="1600" dirty="0" err="1">
                <a:solidFill>
                  <a:schemeClr val="tx1">
                    <a:lumMod val="95000"/>
                  </a:schemeClr>
                </a:solidFill>
              </a:rPr>
              <a:t>Ruseckas</a:t>
            </a:r>
            <a:endParaRPr lang="en-US" sz="1600" dirty="0">
              <a:solidFill>
                <a:schemeClr val="tx1">
                  <a:lumMod val="95000"/>
                </a:schemeClr>
              </a:solidFill>
            </a:endParaRPr>
          </a:p>
          <a:p>
            <a:pPr algn="ctr"/>
            <a:r>
              <a:rPr lang="en-US" sz="1600" dirty="0">
                <a:solidFill>
                  <a:schemeClr val="tx1">
                    <a:lumMod val="95000"/>
                  </a:schemeClr>
                </a:solidFill>
              </a:rPr>
              <a:t>Lithuanian Art Museum</a:t>
            </a:r>
          </a:p>
          <a:p>
            <a:pPr algn="ctr"/>
            <a:r>
              <a:rPr lang="en-US" sz="1600" dirty="0">
                <a:solidFill>
                  <a:schemeClr val="tx1">
                    <a:lumMod val="95000"/>
                  </a:schemeClr>
                </a:solidFill>
              </a:rPr>
              <a:t>Vilnius, Lithuania</a:t>
            </a:r>
          </a:p>
        </p:txBody>
      </p:sp>
      <p:pic>
        <p:nvPicPr>
          <p:cNvPr id="3" name="Picture 2">
            <a:extLst>
              <a:ext uri="{FF2B5EF4-FFF2-40B4-BE49-F238E27FC236}">
                <a16:creationId xmlns:a16="http://schemas.microsoft.com/office/drawing/2014/main" id="{5C60D926-F4D1-4C95-AFE5-6822702CEF4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8201" y="0"/>
            <a:ext cx="4989463" cy="6858000"/>
          </a:xfrm>
          <a:prstGeom prst="rect">
            <a:avLst/>
          </a:prstGeom>
        </p:spPr>
      </p:pic>
    </p:spTree>
    <p:extLst>
      <p:ext uri="{BB962C8B-B14F-4D97-AF65-F5344CB8AC3E}">
        <p14:creationId xmlns:p14="http://schemas.microsoft.com/office/powerpoint/2010/main" val="751107403"/>
      </p:ext>
    </p:extLst>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23441" y="2057400"/>
            <a:ext cx="5638800" cy="1754326"/>
          </a:xfrm>
          <a:prstGeom prst="rect">
            <a:avLst/>
          </a:prstGeom>
        </p:spPr>
        <p:txBody>
          <a:bodyPr wrap="square">
            <a:spAutoFit/>
          </a:bodyPr>
          <a:lstStyle/>
          <a:p>
            <a:r>
              <a:rPr lang="en-US" sz="3600" dirty="0"/>
              <a:t>"… your king is coming, sitting on a donkey's colt!"</a:t>
            </a:r>
          </a:p>
          <a:p>
            <a:endParaRPr lang="en-US" sz="3600" dirty="0">
              <a:cs typeface="Arial" pitchFamily="34" charset="0"/>
            </a:endParaRPr>
          </a:p>
        </p:txBody>
      </p:sp>
      <p:sp>
        <p:nvSpPr>
          <p:cNvPr id="5" name="TextBox 4"/>
          <p:cNvSpPr txBox="1"/>
          <p:nvPr/>
        </p:nvSpPr>
        <p:spPr>
          <a:xfrm>
            <a:off x="5943600" y="4480888"/>
            <a:ext cx="3352800" cy="461665"/>
          </a:xfrm>
          <a:prstGeom prst="rect">
            <a:avLst/>
          </a:prstGeom>
          <a:noFill/>
        </p:spPr>
        <p:txBody>
          <a:bodyPr wrap="square" rtlCol="0">
            <a:spAutoFit/>
          </a:bodyPr>
          <a:lstStyle/>
          <a:p>
            <a:pPr algn="ctr"/>
            <a:r>
              <a:rPr lang="en-US" sz="2400" dirty="0">
                <a:solidFill>
                  <a:schemeClr val="tx1">
                    <a:lumMod val="95000"/>
                  </a:schemeClr>
                </a:solidFill>
              </a:rPr>
              <a:t>John 12:14-15</a:t>
            </a:r>
          </a:p>
        </p:txBody>
      </p:sp>
    </p:spTree>
    <p:extLst>
      <p:ext uri="{BB962C8B-B14F-4D97-AF65-F5344CB8AC3E}">
        <p14:creationId xmlns:p14="http://schemas.microsoft.com/office/powerpoint/2010/main" val="1565246599"/>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itle: Entry into the City&#10;[Click for smaller image view]">
            <a:extLst>
              <a:ext uri="{FF2B5EF4-FFF2-40B4-BE49-F238E27FC236}">
                <a16:creationId xmlns:a16="http://schemas.microsoft.com/office/drawing/2014/main" id="{3407844C-5663-4186-91B8-32F9E85FF6D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14488" y="0"/>
            <a:ext cx="912971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76401" y="6443246"/>
            <a:ext cx="8867005" cy="338554"/>
          </a:xfrm>
          <a:prstGeom prst="rect">
            <a:avLst/>
          </a:prstGeom>
          <a:noFill/>
        </p:spPr>
        <p:txBody>
          <a:bodyPr wrap="square" rtlCol="0">
            <a:spAutoFit/>
          </a:bodyPr>
          <a:lstStyle/>
          <a:p>
            <a:pPr algn="ctr"/>
            <a:r>
              <a:rPr lang="en-US" sz="1600" dirty="0">
                <a:solidFill>
                  <a:schemeClr val="tx1">
                    <a:lumMod val="95000"/>
                  </a:schemeClr>
                </a:solidFill>
              </a:rPr>
              <a:t>Christ's Entry into Jerusalem  --  John August Swanson</a:t>
            </a:r>
          </a:p>
        </p:txBody>
      </p:sp>
    </p:spTree>
    <p:extLst>
      <p:ext uri="{BB962C8B-B14F-4D97-AF65-F5344CB8AC3E}">
        <p14:creationId xmlns:p14="http://schemas.microsoft.com/office/powerpoint/2010/main" val="2191918976"/>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929</TotalTime>
  <Words>698</Words>
  <Application>Microsoft Office PowerPoint</Application>
  <PresentationFormat>Widescreen</PresentationFormat>
  <Paragraphs>78</Paragraphs>
  <Slides>25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First Sunday after Christmas Day Year A</vt:lpstr>
      <vt:lpstr>Liturgy of the Palms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Liturgy of the Palms</dc:title>
  <dc:creator>Anne</dc:creator>
  <cp:lastModifiedBy>Anne Richardson</cp:lastModifiedBy>
  <cp:revision>157</cp:revision>
  <dcterms:created xsi:type="dcterms:W3CDTF">2016-08-31T16:46:43Z</dcterms:created>
  <dcterms:modified xsi:type="dcterms:W3CDTF">2022-10-22T18:28:38Z</dcterms:modified>
</cp:coreProperties>
</file>