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6" r:id="rId2"/>
    <p:sldId id="385" r:id="rId3"/>
    <p:sldId id="386" r:id="rId4"/>
    <p:sldId id="387" r:id="rId5"/>
    <p:sldId id="416" r:id="rId6"/>
    <p:sldId id="409" r:id="rId7"/>
    <p:sldId id="390" r:id="rId8"/>
    <p:sldId id="391" r:id="rId9"/>
    <p:sldId id="392" r:id="rId10"/>
    <p:sldId id="393" r:id="rId11"/>
    <p:sldId id="394" r:id="rId12"/>
    <p:sldId id="395" r:id="rId13"/>
    <p:sldId id="396" r:id="rId14"/>
    <p:sldId id="403" r:id="rId15"/>
    <p:sldId id="404" r:id="rId16"/>
    <p:sldId id="405" r:id="rId17"/>
    <p:sldId id="407"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D3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8" autoAdjust="0"/>
    <p:restoredTop sz="94679" autoAdjust="0"/>
  </p:normalViewPr>
  <p:slideViewPr>
    <p:cSldViewPr>
      <p:cViewPr varScale="1">
        <p:scale>
          <a:sx n="75" d="100"/>
          <a:sy n="75" d="100"/>
        </p:scale>
        <p:origin x="605"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127072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25</a:t>
            </a:fld>
            <a:endParaRPr lang="en-US"/>
          </a:p>
        </p:txBody>
      </p:sp>
    </p:spTree>
    <p:extLst>
      <p:ext uri="{BB962C8B-B14F-4D97-AF65-F5344CB8AC3E}">
        <p14:creationId xmlns:p14="http://schemas.microsoft.com/office/powerpoint/2010/main" val="56235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29</a:t>
            </a:fld>
            <a:endParaRPr lang="en-US"/>
          </a:p>
        </p:txBody>
      </p:sp>
    </p:spTree>
    <p:extLst>
      <p:ext uri="{BB962C8B-B14F-4D97-AF65-F5344CB8AC3E}">
        <p14:creationId xmlns:p14="http://schemas.microsoft.com/office/powerpoint/2010/main" val="49733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587375"/>
            <a:ext cx="8458200" cy="1698625"/>
          </a:xfrm>
        </p:spPr>
        <p:txBody>
          <a:bodyPr>
            <a:noAutofit/>
          </a:bodyPr>
          <a:lstStyle/>
          <a:p>
            <a:r>
              <a:rPr lang="en-US" sz="8800" dirty="0"/>
              <a:t>Fourth Sunday of Easter</a:t>
            </a:r>
          </a:p>
        </p:txBody>
      </p:sp>
      <p:sp>
        <p:nvSpPr>
          <p:cNvPr id="3" name="Subtitle 2"/>
          <p:cNvSpPr>
            <a:spLocks noGrp="1"/>
          </p:cNvSpPr>
          <p:nvPr>
            <p:ph type="subTitle" idx="1"/>
          </p:nvPr>
        </p:nvSpPr>
        <p:spPr>
          <a:xfrm>
            <a:off x="3048000" y="30099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4876800"/>
            <a:ext cx="2667000" cy="1815882"/>
          </a:xfrm>
          <a:prstGeom prst="rect">
            <a:avLst/>
          </a:prstGeom>
          <a:solidFill>
            <a:srgbClr val="494D33">
              <a:alpha val="70000"/>
            </a:srgbClr>
          </a:solidFill>
        </p:spPr>
        <p:txBody>
          <a:bodyPr wrap="square">
            <a:spAutoFit/>
          </a:bodyPr>
          <a:lstStyle/>
          <a:p>
            <a:pPr algn="ctr"/>
            <a:r>
              <a:rPr lang="en-US" sz="2800" dirty="0"/>
              <a:t>Acts 4:5-12</a:t>
            </a:r>
          </a:p>
          <a:p>
            <a:pPr algn="ctr"/>
            <a:r>
              <a:rPr lang="en-US" sz="2800" dirty="0"/>
              <a:t>Psalm 23</a:t>
            </a:r>
          </a:p>
          <a:p>
            <a:pPr algn="ctr"/>
            <a:r>
              <a:rPr lang="en-US" sz="2800" dirty="0"/>
              <a:t>1 John 3:16-24</a:t>
            </a:r>
          </a:p>
          <a:p>
            <a:pPr algn="ctr"/>
            <a:r>
              <a:rPr lang="en-US" sz="2800" dirty="0"/>
              <a:t>John 10:11-18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81200"/>
            <a:ext cx="8153400" cy="1754326"/>
          </a:xfrm>
          <a:prstGeom prst="rect">
            <a:avLst/>
          </a:prstGeom>
        </p:spPr>
        <p:txBody>
          <a:bodyPr wrap="square">
            <a:spAutoFit/>
          </a:bodyPr>
          <a:lstStyle/>
          <a:p>
            <a:r>
              <a:rPr lang="en-US" sz="3600" dirty="0"/>
              <a:t>"I am the good shepherd. </a:t>
            </a:r>
          </a:p>
          <a:p>
            <a:r>
              <a:rPr lang="en-US" sz="3600" dirty="0"/>
              <a:t>The good shepherd lays down </a:t>
            </a:r>
          </a:p>
          <a:p>
            <a:r>
              <a:rPr lang="en-US" sz="3600" dirty="0"/>
              <a:t>his life for the sheep."</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10:11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8960" y="5552182"/>
            <a:ext cx="1666240" cy="1077218"/>
          </a:xfrm>
          <a:prstGeom prst="rect">
            <a:avLst/>
          </a:prstGeom>
          <a:noFill/>
        </p:spPr>
        <p:txBody>
          <a:bodyPr wrap="square" rtlCol="0">
            <a:spAutoFit/>
          </a:bodyPr>
          <a:lstStyle/>
          <a:p>
            <a:pPr algn="ctr"/>
            <a:r>
              <a:rPr lang="en-US" sz="1600" dirty="0">
                <a:solidFill>
                  <a:schemeClr val="tx1">
                    <a:lumMod val="95000"/>
                  </a:schemeClr>
                </a:solidFill>
              </a:rPr>
              <a:t>The Good Shepherd</a:t>
            </a:r>
          </a:p>
          <a:p>
            <a:pPr algn="ctr"/>
            <a:endParaRPr lang="en-US" sz="1600" dirty="0">
              <a:solidFill>
                <a:schemeClr val="tx1">
                  <a:lumMod val="95000"/>
                </a:schemeClr>
              </a:solidFill>
            </a:endParaRPr>
          </a:p>
          <a:p>
            <a:pPr algn="ctr"/>
            <a:r>
              <a:rPr lang="en-US" sz="1600" dirty="0">
                <a:solidFill>
                  <a:schemeClr val="tx1">
                    <a:lumMod val="95000"/>
                  </a:schemeClr>
                </a:solidFill>
              </a:rPr>
              <a:t>Kelley Latimore</a:t>
            </a:r>
          </a:p>
        </p:txBody>
      </p:sp>
      <p:pic>
        <p:nvPicPr>
          <p:cNvPr id="1026" name="Picture 2" descr="Title: Good Shepherd&#10;[Click for larger image view]">
            <a:extLst>
              <a:ext uri="{FF2B5EF4-FFF2-40B4-BE49-F238E27FC236}">
                <a16:creationId xmlns:a16="http://schemas.microsoft.com/office/drawing/2014/main" id="{7C2EF5EE-AAB2-4674-9FC4-57E8141FA5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16337" y="0"/>
            <a:ext cx="51228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I am the good shepherd. I know my own and my own know me … And I lay down my life for the sheep.</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10:14, 15b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B6DD7-61ED-464C-9E1E-83226DBB94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85762"/>
            <a:ext cx="9144000" cy="5786438"/>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Julien Dupre, Legion of Honor Museum, San Francisco, CA</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308324"/>
          </a:xfrm>
          <a:prstGeom prst="rect">
            <a:avLst/>
          </a:prstGeom>
        </p:spPr>
        <p:txBody>
          <a:bodyPr wrap="square">
            <a:spAutoFit/>
          </a:bodyPr>
          <a:lstStyle/>
          <a:p>
            <a:r>
              <a:rPr lang="en-US" sz="3600" dirty="0"/>
              <a:t>They will hunger no more, and thirst no more … for the Lamb at the center of the throne will be their shepherd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7:16a, 17a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4894" y="5105400"/>
            <a:ext cx="1752600" cy="1569660"/>
          </a:xfrm>
          <a:prstGeom prst="rect">
            <a:avLst/>
          </a:prstGeom>
          <a:noFill/>
        </p:spPr>
        <p:txBody>
          <a:bodyPr wrap="square" rtlCol="0">
            <a:spAutoFit/>
          </a:bodyPr>
          <a:lstStyle/>
          <a:p>
            <a:pPr algn="ctr"/>
            <a:r>
              <a:rPr lang="en-US" sz="1600" dirty="0">
                <a:solidFill>
                  <a:schemeClr val="tx1">
                    <a:lumMod val="95000"/>
                  </a:schemeClr>
                </a:solidFill>
              </a:rPr>
              <a:t>Adoration of the Lamb </a:t>
            </a:r>
          </a:p>
          <a:p>
            <a:pPr algn="ctr"/>
            <a:endParaRPr lang="en-US" sz="1600" dirty="0">
              <a:solidFill>
                <a:schemeClr val="tx1">
                  <a:lumMod val="95000"/>
                </a:schemeClr>
              </a:solidFill>
            </a:endParaRPr>
          </a:p>
          <a:p>
            <a:pPr algn="ctr"/>
            <a:r>
              <a:rPr lang="en-US" sz="1600" dirty="0">
                <a:solidFill>
                  <a:schemeClr val="tx1">
                    <a:lumMod val="95000"/>
                  </a:schemeClr>
                </a:solidFill>
              </a:rPr>
              <a:t>Jan van Eyck</a:t>
            </a:r>
          </a:p>
          <a:p>
            <a:pPr algn="ctr"/>
            <a:r>
              <a:rPr lang="en-US" sz="1600" dirty="0">
                <a:solidFill>
                  <a:schemeClr val="tx1">
                    <a:lumMod val="95000"/>
                  </a:schemeClr>
                </a:solidFill>
              </a:rPr>
              <a:t>St </a:t>
            </a:r>
            <a:r>
              <a:rPr lang="en-US" sz="1600" dirty="0" err="1">
                <a:solidFill>
                  <a:schemeClr val="tx1">
                    <a:lumMod val="95000"/>
                  </a:schemeClr>
                </a:solidFill>
              </a:rPr>
              <a:t>Bavo</a:t>
            </a:r>
            <a:r>
              <a:rPr lang="en-US" sz="1600" dirty="0">
                <a:solidFill>
                  <a:schemeClr val="tx1">
                    <a:lumMod val="95000"/>
                  </a:schemeClr>
                </a:solidFill>
              </a:rPr>
              <a:t> </a:t>
            </a:r>
          </a:p>
          <a:p>
            <a:pPr algn="ctr"/>
            <a:r>
              <a:rPr lang="en-US" sz="1600" dirty="0">
                <a:solidFill>
                  <a:schemeClr val="tx1">
                    <a:lumMod val="95000"/>
                  </a:schemeClr>
                </a:solidFill>
              </a:rPr>
              <a:t>Ghent, Belgium</a:t>
            </a:r>
          </a:p>
        </p:txBody>
      </p:sp>
      <p:pic>
        <p:nvPicPr>
          <p:cNvPr id="3" name="Picture 2">
            <a:extLst>
              <a:ext uri="{FF2B5EF4-FFF2-40B4-BE49-F238E27FC236}">
                <a16:creationId xmlns:a16="http://schemas.microsoft.com/office/drawing/2014/main" id="{7ED6D0ED-3959-4765-9128-254522DEEC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5989" y="0"/>
            <a:ext cx="4957011"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05600" cy="2308324"/>
          </a:xfrm>
          <a:prstGeom prst="rect">
            <a:avLst/>
          </a:prstGeom>
        </p:spPr>
        <p:txBody>
          <a:bodyPr wrap="square">
            <a:spAutoFit/>
          </a:bodyPr>
          <a:lstStyle/>
          <a:p>
            <a:r>
              <a:rPr lang="en-US" sz="3600" dirty="0"/>
              <a:t>My sheep hear my voice. I know them, and they follow me.  I give them eternal life, and they will never perish.</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John 10:27-28a</a:t>
            </a:r>
          </a:p>
        </p:txBody>
      </p:sp>
    </p:spTree>
    <p:extLst>
      <p:ext uri="{BB962C8B-B14F-4D97-AF65-F5344CB8AC3E}">
        <p14:creationId xmlns:p14="http://schemas.microsoft.com/office/powerpoint/2010/main" val="1844325615"/>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D6B8C-7A03-4F99-B2CE-39C92DD2E6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2401" y="0"/>
            <a:ext cx="6225315" cy="6858000"/>
          </a:xfrm>
          <a:prstGeom prst="rect">
            <a:avLst/>
          </a:prstGeom>
        </p:spPr>
      </p:pic>
      <p:sp>
        <p:nvSpPr>
          <p:cNvPr id="4" name="TextBox 3"/>
          <p:cNvSpPr txBox="1"/>
          <p:nvPr/>
        </p:nvSpPr>
        <p:spPr>
          <a:xfrm>
            <a:off x="1828800" y="4343400"/>
            <a:ext cx="1447800" cy="2308324"/>
          </a:xfrm>
          <a:prstGeom prst="rect">
            <a:avLst/>
          </a:prstGeom>
          <a:noFill/>
        </p:spPr>
        <p:txBody>
          <a:bodyPr wrap="square" rtlCol="0">
            <a:spAutoFit/>
          </a:bodyPr>
          <a:lstStyle/>
          <a:p>
            <a:pPr algn="ctr"/>
            <a:r>
              <a:rPr lang="en-US" sz="1600" dirty="0">
                <a:solidFill>
                  <a:schemeClr val="tx1">
                    <a:lumMod val="95000"/>
                  </a:schemeClr>
                </a:solidFill>
              </a:rPr>
              <a:t>Ethiopian Portrayal of Christ as the Good Shepherd </a:t>
            </a:r>
          </a:p>
          <a:p>
            <a:pPr algn="ctr"/>
            <a:endParaRPr lang="en-US" sz="1600" dirty="0">
              <a:solidFill>
                <a:schemeClr val="tx1">
                  <a:lumMod val="95000"/>
                </a:schemeClr>
              </a:solidFill>
            </a:endParaRPr>
          </a:p>
          <a:p>
            <a:pPr algn="ctr"/>
            <a:r>
              <a:rPr lang="en-US" sz="1600" dirty="0" err="1">
                <a:solidFill>
                  <a:schemeClr val="tx1">
                    <a:lumMod val="95000"/>
                  </a:schemeClr>
                </a:solidFill>
              </a:rPr>
              <a:t>Bibliotheque</a:t>
            </a:r>
            <a:r>
              <a:rPr lang="en-US" sz="1600" dirty="0">
                <a:solidFill>
                  <a:schemeClr val="tx1">
                    <a:lumMod val="95000"/>
                  </a:schemeClr>
                </a:solidFill>
              </a:rPr>
              <a:t> National </a:t>
            </a:r>
          </a:p>
          <a:p>
            <a:pPr algn="ctr"/>
            <a:r>
              <a:rPr lang="en-US" sz="1600" dirty="0">
                <a:solidFill>
                  <a:schemeClr val="tx1">
                    <a:lumMod val="95000"/>
                  </a:schemeClr>
                </a:solidFill>
              </a:rPr>
              <a:t>Paris, France</a:t>
            </a:r>
          </a:p>
        </p:txBody>
      </p:sp>
    </p:spTree>
    <p:extLst>
      <p:ext uri="{BB962C8B-B14F-4D97-AF65-F5344CB8AC3E}">
        <p14:creationId xmlns:p14="http://schemas.microsoft.com/office/powerpoint/2010/main" val="383625207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209801"/>
            <a:ext cx="5029200" cy="1200329"/>
          </a:xfrm>
          <a:prstGeom prst="rect">
            <a:avLst/>
          </a:prstGeom>
        </p:spPr>
        <p:txBody>
          <a:bodyPr wrap="square">
            <a:spAutoFit/>
          </a:bodyPr>
          <a:lstStyle/>
          <a:p>
            <a:r>
              <a:rPr lang="en-US" sz="3600" dirty="0"/>
              <a:t>The LORD is my shepherd, I shall not want.</a:t>
            </a: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23:1</a:t>
            </a:r>
          </a:p>
        </p:txBody>
      </p:sp>
    </p:spTree>
    <p:extLst>
      <p:ext uri="{BB962C8B-B14F-4D97-AF65-F5344CB8AC3E}">
        <p14:creationId xmlns:p14="http://schemas.microsoft.com/office/powerpoint/2010/main" val="362039667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E90CB-4ACB-4BA6-B511-50222365AC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35660" y="38840"/>
            <a:ext cx="6198940" cy="6801843"/>
          </a:xfrm>
          <a:prstGeom prst="rect">
            <a:avLst/>
          </a:prstGeom>
        </p:spPr>
      </p:pic>
      <p:sp>
        <p:nvSpPr>
          <p:cNvPr id="4" name="TextBox 3"/>
          <p:cNvSpPr txBox="1"/>
          <p:nvPr/>
        </p:nvSpPr>
        <p:spPr>
          <a:xfrm>
            <a:off x="1752600" y="5320605"/>
            <a:ext cx="1981200" cy="1384995"/>
          </a:xfrm>
          <a:prstGeom prst="rect">
            <a:avLst/>
          </a:prstGeom>
          <a:noFill/>
        </p:spPr>
        <p:txBody>
          <a:bodyPr wrap="square" rtlCol="0">
            <a:spAutoFit/>
          </a:bodyPr>
          <a:lstStyle/>
          <a:p>
            <a:pPr algn="ctr"/>
            <a:r>
              <a:rPr lang="en-US" sz="1400" dirty="0">
                <a:solidFill>
                  <a:schemeClr val="tx1">
                    <a:lumMod val="95000"/>
                  </a:schemeClr>
                </a:solidFill>
              </a:rPr>
              <a:t>The Lord is My Shepherd</a:t>
            </a:r>
          </a:p>
          <a:p>
            <a:pPr algn="ctr"/>
            <a:endParaRPr lang="en-US" sz="1400" dirty="0">
              <a:solidFill>
                <a:schemeClr val="tx1">
                  <a:lumMod val="95000"/>
                </a:schemeClr>
              </a:solidFill>
            </a:endParaRPr>
          </a:p>
          <a:p>
            <a:pPr algn="ctr"/>
            <a:r>
              <a:rPr lang="en-US" sz="1400" dirty="0">
                <a:solidFill>
                  <a:schemeClr val="tx1">
                    <a:lumMod val="95000"/>
                  </a:schemeClr>
                </a:solidFill>
              </a:rPr>
              <a:t>Eastman Johnson Smithsonian Museum of American Art Washington, DC</a:t>
            </a:r>
          </a:p>
        </p:txBody>
      </p:sp>
    </p:spTree>
    <p:extLst>
      <p:ext uri="{BB962C8B-B14F-4D97-AF65-F5344CB8AC3E}">
        <p14:creationId xmlns:p14="http://schemas.microsoft.com/office/powerpoint/2010/main" val="3527157587"/>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905000"/>
            <a:ext cx="6324600" cy="1754326"/>
          </a:xfrm>
          <a:prstGeom prst="rect">
            <a:avLst/>
          </a:prstGeom>
        </p:spPr>
        <p:txBody>
          <a:bodyPr wrap="square">
            <a:spAutoFit/>
          </a:bodyPr>
          <a:lstStyle/>
          <a:p>
            <a:r>
              <a:rPr lang="en-US" sz="3600" dirty="0"/>
              <a:t>… this man is standing before you in good health by the name of Jesus Christ of Nazareth,</a:t>
            </a:r>
            <a:endParaRPr lang="en-US" sz="3600" dirty="0">
              <a:cs typeface="Arial" pitchFamily="34" charset="0"/>
            </a:endParaRP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4:10a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28671"/>
            <a:ext cx="7924800" cy="1200329"/>
          </a:xfrm>
          <a:prstGeom prst="rect">
            <a:avLst/>
          </a:prstGeom>
        </p:spPr>
        <p:txBody>
          <a:bodyPr wrap="square">
            <a:spAutoFit/>
          </a:bodyPr>
          <a:lstStyle/>
          <a:p>
            <a:r>
              <a:rPr lang="en-US" sz="3600" dirty="0"/>
              <a:t>He makes me lie down in green pastures; </a:t>
            </a:r>
          </a:p>
          <a:p>
            <a:r>
              <a:rPr lang="en-US" sz="3600" dirty="0"/>
              <a:t>he leads me beside still waters;</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23:2</a:t>
            </a:r>
          </a:p>
        </p:txBody>
      </p:sp>
    </p:spTree>
    <p:extLst>
      <p:ext uri="{BB962C8B-B14F-4D97-AF65-F5344CB8AC3E}">
        <p14:creationId xmlns:p14="http://schemas.microsoft.com/office/powerpoint/2010/main" val="3966811208"/>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BB4B-8BF0-4BDC-A1CF-14D41F2784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0"/>
            <a:ext cx="8458200" cy="6278424"/>
          </a:xfrm>
          <a:prstGeom prst="rect">
            <a:avLst/>
          </a:prstGeom>
        </p:spPr>
      </p:pic>
      <p:sp>
        <p:nvSpPr>
          <p:cNvPr id="4" name="TextBox 3"/>
          <p:cNvSpPr txBox="1"/>
          <p:nvPr/>
        </p:nvSpPr>
        <p:spPr>
          <a:xfrm>
            <a:off x="1676400" y="6400800"/>
            <a:ext cx="8763000" cy="338554"/>
          </a:xfrm>
          <a:prstGeom prst="rect">
            <a:avLst/>
          </a:prstGeom>
          <a:noFill/>
        </p:spPr>
        <p:txBody>
          <a:bodyPr wrap="square" rtlCol="0">
            <a:spAutoFit/>
          </a:bodyPr>
          <a:lstStyle/>
          <a:p>
            <a:pPr algn="ctr"/>
            <a:r>
              <a:rPr lang="en-US" sz="1600" dirty="0">
                <a:solidFill>
                  <a:schemeClr val="tx1">
                    <a:lumMod val="95000"/>
                  </a:schemeClr>
                </a:solidFill>
              </a:rPr>
              <a:t>Clouds  --  Charles Platt, Museum of Fine Arts, Boston, MA</a:t>
            </a:r>
          </a:p>
        </p:txBody>
      </p:sp>
    </p:spTree>
    <p:extLst>
      <p:ext uri="{BB962C8B-B14F-4D97-AF65-F5344CB8AC3E}">
        <p14:creationId xmlns:p14="http://schemas.microsoft.com/office/powerpoint/2010/main" val="2446617122"/>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629400" cy="1754326"/>
          </a:xfrm>
          <a:prstGeom prst="rect">
            <a:avLst/>
          </a:prstGeom>
        </p:spPr>
        <p:txBody>
          <a:bodyPr wrap="square">
            <a:spAutoFit/>
          </a:bodyPr>
          <a:lstStyle/>
          <a:p>
            <a:r>
              <a:rPr lang="en-US" sz="3600" dirty="0"/>
              <a:t>he restores my soul. He leads me in right paths for his name's sake.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23:3</a:t>
            </a:r>
          </a:p>
        </p:txBody>
      </p:sp>
    </p:spTree>
    <p:extLst>
      <p:ext uri="{BB962C8B-B14F-4D97-AF65-F5344CB8AC3E}">
        <p14:creationId xmlns:p14="http://schemas.microsoft.com/office/powerpoint/2010/main" val="2147741829"/>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5CFA0-DB28-40B1-AD89-97627D4E7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6275"/>
            <a:ext cx="8305800" cy="6229350"/>
          </a:xfrm>
          <a:prstGeom prst="rect">
            <a:avLst/>
          </a:prstGeom>
        </p:spPr>
      </p:pic>
      <p:sp>
        <p:nvSpPr>
          <p:cNvPr id="4" name="TextBox 3"/>
          <p:cNvSpPr txBox="1"/>
          <p:nvPr/>
        </p:nvSpPr>
        <p:spPr>
          <a:xfrm>
            <a:off x="2286000" y="6397823"/>
            <a:ext cx="7848600" cy="307777"/>
          </a:xfrm>
          <a:prstGeom prst="rect">
            <a:avLst/>
          </a:prstGeom>
          <a:noFill/>
        </p:spPr>
        <p:txBody>
          <a:bodyPr wrap="square" rtlCol="0">
            <a:spAutoFit/>
          </a:bodyPr>
          <a:lstStyle/>
          <a:p>
            <a:pPr algn="ctr"/>
            <a:r>
              <a:rPr lang="en-US" sz="1400" dirty="0">
                <a:solidFill>
                  <a:schemeClr val="tx1">
                    <a:lumMod val="95000"/>
                  </a:schemeClr>
                </a:solidFill>
              </a:rPr>
              <a:t>Going to Church  --  William H. Johnson, Smithsonian Museum of American Art, Washington, DC</a:t>
            </a:r>
          </a:p>
        </p:txBody>
      </p:sp>
    </p:spTree>
    <p:extLst>
      <p:ext uri="{BB962C8B-B14F-4D97-AF65-F5344CB8AC3E}">
        <p14:creationId xmlns:p14="http://schemas.microsoft.com/office/powerpoint/2010/main" val="380997663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705600" cy="2308324"/>
          </a:xfrm>
          <a:prstGeom prst="rect">
            <a:avLst/>
          </a:prstGeom>
        </p:spPr>
        <p:txBody>
          <a:bodyPr wrap="square">
            <a:spAutoFit/>
          </a:bodyPr>
          <a:lstStyle/>
          <a:p>
            <a:r>
              <a:rPr lang="en-US" sz="3600" dirty="0"/>
              <a:t>Even though I walk through the darkest valley, I fear no evil; for you are with me; your rod and your staff-- they comfort me.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23:4</a:t>
            </a:r>
          </a:p>
        </p:txBody>
      </p:sp>
    </p:spTree>
    <p:extLst>
      <p:ext uri="{BB962C8B-B14F-4D97-AF65-F5344CB8AC3E}">
        <p14:creationId xmlns:p14="http://schemas.microsoft.com/office/powerpoint/2010/main" val="4082459350"/>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367046"/>
            <a:ext cx="8881178" cy="338554"/>
          </a:xfrm>
          <a:prstGeom prst="rect">
            <a:avLst/>
          </a:prstGeom>
          <a:noFill/>
        </p:spPr>
        <p:txBody>
          <a:bodyPr wrap="square" rtlCol="0">
            <a:spAutoFit/>
          </a:bodyPr>
          <a:lstStyle/>
          <a:p>
            <a:pPr algn="ctr"/>
            <a:r>
              <a:rPr lang="en-US" sz="1600" dirty="0">
                <a:solidFill>
                  <a:schemeClr val="tx1">
                    <a:lumMod val="95000"/>
                  </a:schemeClr>
                </a:solidFill>
              </a:rPr>
              <a:t>	Psalm 23  --  John August Swanson</a:t>
            </a:r>
          </a:p>
        </p:txBody>
      </p:sp>
      <p:pic>
        <p:nvPicPr>
          <p:cNvPr id="3" name="Picture 2">
            <a:extLst>
              <a:ext uri="{FF2B5EF4-FFF2-40B4-BE49-F238E27FC236}">
                <a16:creationId xmlns:a16="http://schemas.microsoft.com/office/drawing/2014/main" id="{1ED6F6E4-6D5E-46AF-8B8A-938F9499B2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7958" y="332"/>
            <a:ext cx="9937242" cy="6131674"/>
          </a:xfrm>
          <a:prstGeom prst="rect">
            <a:avLst/>
          </a:prstGeom>
        </p:spPr>
      </p:pic>
    </p:spTree>
    <p:extLst>
      <p:ext uri="{BB962C8B-B14F-4D97-AF65-F5344CB8AC3E}">
        <p14:creationId xmlns:p14="http://schemas.microsoft.com/office/powerpoint/2010/main" val="1601096513"/>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2308324"/>
          </a:xfrm>
          <a:prstGeom prst="rect">
            <a:avLst/>
          </a:prstGeom>
        </p:spPr>
        <p:txBody>
          <a:bodyPr wrap="square">
            <a:spAutoFit/>
          </a:bodyPr>
          <a:lstStyle/>
          <a:p>
            <a:r>
              <a:rPr lang="en-US" sz="3600" dirty="0"/>
              <a:t>You prepare a table before me in the presence of my enemies; you anoint my head with oil; my cup overflows.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23:5</a:t>
            </a:r>
          </a:p>
        </p:txBody>
      </p:sp>
    </p:spTree>
    <p:extLst>
      <p:ext uri="{BB962C8B-B14F-4D97-AF65-F5344CB8AC3E}">
        <p14:creationId xmlns:p14="http://schemas.microsoft.com/office/powerpoint/2010/main" val="1436927727"/>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D69B3-2162-4B48-9C2A-375957356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0"/>
            <a:ext cx="8534400" cy="6400800"/>
          </a:xfrm>
          <a:prstGeom prst="rect">
            <a:avLst/>
          </a:prstGeom>
        </p:spPr>
      </p:pic>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Peace Table for Asia  --  George Nakashima, Hall of Peace, </a:t>
            </a:r>
            <a:r>
              <a:rPr lang="en-US" sz="1600" dirty="0" err="1">
                <a:solidFill>
                  <a:schemeClr val="tx1">
                    <a:lumMod val="95000"/>
                  </a:schemeClr>
                </a:solidFill>
              </a:rPr>
              <a:t>Auroville</a:t>
            </a:r>
            <a:r>
              <a:rPr lang="en-US" sz="1600" dirty="0">
                <a:solidFill>
                  <a:schemeClr val="tx1">
                    <a:lumMod val="95000"/>
                  </a:schemeClr>
                </a:solidFill>
              </a:rPr>
              <a:t>, India</a:t>
            </a:r>
          </a:p>
        </p:txBody>
      </p:sp>
    </p:spTree>
    <p:extLst>
      <p:ext uri="{BB962C8B-B14F-4D97-AF65-F5344CB8AC3E}">
        <p14:creationId xmlns:p14="http://schemas.microsoft.com/office/powerpoint/2010/main" val="4150553999"/>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6934200" cy="2308324"/>
          </a:xfrm>
          <a:prstGeom prst="rect">
            <a:avLst/>
          </a:prstGeom>
        </p:spPr>
        <p:txBody>
          <a:bodyPr wrap="square">
            <a:spAutoFit/>
          </a:bodyPr>
          <a:lstStyle/>
          <a:p>
            <a:r>
              <a:rPr lang="en-US" sz="3600" dirty="0"/>
              <a:t>Surely goodness and mercy shall follow me all the days of my life, and I shall dwell in the house of the LORD my whole life long.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23:6</a:t>
            </a:r>
          </a:p>
        </p:txBody>
      </p:sp>
    </p:spTree>
    <p:extLst>
      <p:ext uri="{BB962C8B-B14F-4D97-AF65-F5344CB8AC3E}">
        <p14:creationId xmlns:p14="http://schemas.microsoft.com/office/powerpoint/2010/main" val="493811105"/>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7F224-F87E-4DDB-9D5E-FB516A8FE4C7}"/>
              </a:ext>
            </a:extLst>
          </p:cNvPr>
          <p:cNvPicPr>
            <a:picLocks noChangeAspect="1"/>
          </p:cNvPicPr>
          <p:nvPr/>
        </p:nvPicPr>
        <p:blipFill>
          <a:blip r:embed="rId3"/>
          <a:stretch>
            <a:fillRect/>
          </a:stretch>
        </p:blipFill>
        <p:spPr>
          <a:xfrm>
            <a:off x="1524000" y="220980"/>
            <a:ext cx="9144000" cy="5875020"/>
          </a:xfrm>
          <a:prstGeom prst="rect">
            <a:avLst/>
          </a:prstGeom>
        </p:spPr>
      </p:pic>
      <p:sp>
        <p:nvSpPr>
          <p:cNvPr id="4" name="TextBox 3"/>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The Village Choir  --  Thomas George Webster, Victoria and Albert Museum, London, England</a:t>
            </a:r>
          </a:p>
        </p:txBody>
      </p:sp>
    </p:spTree>
    <p:extLst>
      <p:ext uri="{BB962C8B-B14F-4D97-AF65-F5344CB8AC3E}">
        <p14:creationId xmlns:p14="http://schemas.microsoft.com/office/powerpoint/2010/main" val="3355188903"/>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A6FF54-E52D-4B04-9E47-81A477DBB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66801"/>
            <a:ext cx="9144000" cy="4371380"/>
          </a:xfrm>
          <a:prstGeom prst="rect">
            <a:avLst/>
          </a:prstGeom>
        </p:spPr>
      </p:pic>
      <p:sp>
        <p:nvSpPr>
          <p:cNvPr id="4" name="TextBox 3"/>
          <p:cNvSpPr txBox="1"/>
          <p:nvPr/>
        </p:nvSpPr>
        <p:spPr>
          <a:xfrm>
            <a:off x="1714500" y="6096000"/>
            <a:ext cx="8763000" cy="338554"/>
          </a:xfrm>
          <a:prstGeom prst="rect">
            <a:avLst/>
          </a:prstGeom>
          <a:noFill/>
        </p:spPr>
        <p:txBody>
          <a:bodyPr wrap="square" rtlCol="0">
            <a:spAutoFit/>
          </a:bodyPr>
          <a:lstStyle/>
          <a:p>
            <a:pPr algn="ctr"/>
            <a:r>
              <a:rPr lang="en-US" sz="1600" dirty="0">
                <a:solidFill>
                  <a:schemeClr val="tx1">
                    <a:lumMod val="95000"/>
                  </a:schemeClr>
                </a:solidFill>
              </a:rPr>
              <a:t>Peter Healing the Lame Man  --  Matthias Gerung, </a:t>
            </a:r>
            <a:r>
              <a:rPr lang="en-US" sz="1600" dirty="0" err="1">
                <a:solidFill>
                  <a:schemeClr val="tx1">
                    <a:lumMod val="95000"/>
                  </a:schemeClr>
                </a:solidFill>
              </a:rPr>
              <a:t>Ottheinrich</a:t>
            </a:r>
            <a:r>
              <a:rPr lang="en-US" sz="1600" dirty="0">
                <a:solidFill>
                  <a:schemeClr val="tx1">
                    <a:lumMod val="95000"/>
                  </a:schemeClr>
                </a:solidFill>
              </a:rPr>
              <a:t> Folio, </a:t>
            </a:r>
            <a:r>
              <a:rPr lang="en-US" sz="1600" dirty="0" err="1">
                <a:solidFill>
                  <a:schemeClr val="tx1">
                    <a:lumMod val="95000"/>
                  </a:schemeClr>
                </a:solidFill>
              </a:rPr>
              <a:t>Bayerische</a:t>
            </a:r>
            <a:r>
              <a:rPr lang="en-US" sz="1600" dirty="0">
                <a:solidFill>
                  <a:schemeClr val="tx1">
                    <a:lumMod val="95000"/>
                  </a:schemeClr>
                </a:solidFill>
              </a:rPr>
              <a:t> </a:t>
            </a:r>
            <a:r>
              <a:rPr lang="en-US" sz="1600" dirty="0" err="1">
                <a:solidFill>
                  <a:schemeClr val="tx1">
                    <a:lumMod val="95000"/>
                  </a:schemeClr>
                </a:solidFill>
              </a:rPr>
              <a:t>Staatsbibliothek</a:t>
            </a:r>
            <a:r>
              <a:rPr lang="en-US" sz="1600" dirty="0">
                <a:solidFill>
                  <a:schemeClr val="tx1">
                    <a:lumMod val="95000"/>
                  </a:schemeClr>
                </a:solidFill>
              </a:rPr>
              <a:t>  </a:t>
            </a:r>
          </a:p>
        </p:txBody>
      </p:sp>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https://commons.wikimedia.org/wiki/File:Ottheinrich_Folio228v_Act3.jpg</a:t>
            </a:r>
          </a:p>
          <a:p>
            <a:pPr>
              <a:buNone/>
            </a:pPr>
            <a:r>
              <a:rPr lang="en-US" sz="1400" dirty="0"/>
              <a:t>https://commons.wikimedia.org/wiki/File:Ceres_Bethel_African_Methodist_Church,_cornerstone_(21604465715).jpg</a:t>
            </a:r>
          </a:p>
          <a:p>
            <a:pPr>
              <a:buNone/>
            </a:pPr>
            <a:r>
              <a:rPr lang="en-US" sz="1400" dirty="0"/>
              <a:t>http://diglib.library.vanderbilt.edu/act-imagelink.pl?RC=48381</a:t>
            </a:r>
          </a:p>
          <a:p>
            <a:pPr>
              <a:buNone/>
            </a:pPr>
            <a:r>
              <a:rPr lang="en-US" sz="1400" dirty="0"/>
              <a:t>https://commons.m.wikimedia.org/wiki/File:2009_-_COMMUNITY_MURAL-in-the-Round_PROJECT_Big_Draw_at_Mary_Martha_House_Store.JPG</a:t>
            </a:r>
          </a:p>
          <a:p>
            <a:pPr>
              <a:buNone/>
            </a:pPr>
            <a:r>
              <a:rPr lang="en-US" sz="1400" dirty="0"/>
              <a:t>https://kellylatimoreicons.com/contact/</a:t>
            </a:r>
          </a:p>
          <a:p>
            <a:pPr>
              <a:buNone/>
            </a:pPr>
            <a:r>
              <a:rPr lang="en-US" sz="1400" dirty="0"/>
              <a:t>http://www.flickr.com/photos/thomashawk/2202377733/</a:t>
            </a:r>
          </a:p>
          <a:p>
            <a:pPr>
              <a:buNone/>
            </a:pPr>
            <a:r>
              <a:rPr lang="en-US" sz="1400" dirty="0"/>
              <a:t>https://commons.wikimedia.org/wiki/File:Ghent_Altarpiece_D_-_Adoration_of_the_Lamb_2.jpg</a:t>
            </a:r>
          </a:p>
          <a:p>
            <a:pPr>
              <a:buNone/>
            </a:pPr>
            <a:r>
              <a:rPr lang="en-US" sz="1400" dirty="0"/>
              <a:t>http://commons.wikimedia.org/wiki/File:Bon_pasteur_BnF_Ethiopien_389_fol_1v.jpg</a:t>
            </a:r>
          </a:p>
          <a:p>
            <a:pPr>
              <a:buNone/>
            </a:pPr>
            <a:r>
              <a:rPr lang="en-US" sz="1400" dirty="0"/>
              <a:t>http://commons.wikimedia.org/wiki/File:Eastman_Johnson_-_The_Lord_Is_My_Shepherd_-_Google_Art_Project.jpg</a:t>
            </a:r>
          </a:p>
          <a:p>
            <a:pPr>
              <a:buNone/>
            </a:pPr>
            <a:r>
              <a:rPr lang="en-US" sz="1400" dirty="0"/>
              <a:t>https://commons.wikimedia.org/wiki/File:Charles_Adams_Platt_-_Clouds_(Landscape_near_Cornish)_-_37.1173_-_Museum_of_Fine_Arts.jpg</a:t>
            </a:r>
          </a:p>
          <a:p>
            <a:pPr>
              <a:buNone/>
            </a:pPr>
            <a:r>
              <a:rPr lang="en-US" sz="1400" dirty="0"/>
              <a:t>https://commons.wikimedia.org/wiki/File:Going_to_Church,_by_William_H._Johnson.jpg</a:t>
            </a:r>
          </a:p>
          <a:p>
            <a:pPr>
              <a:buNone/>
            </a:pPr>
            <a:r>
              <a:rPr lang="en-US" sz="1400" dirty="0"/>
              <a:t>www.JohnAugustSwanson.com - copyright 2010 by John August Swanson</a:t>
            </a:r>
          </a:p>
          <a:p>
            <a:pPr>
              <a:buNone/>
            </a:pPr>
            <a:r>
              <a:rPr lang="en-US" sz="1400" dirty="0"/>
              <a:t>https://commons.wikimedia.org/wiki/File:Table_of_Peace_in_Auroville_Township.jpg</a:t>
            </a:r>
          </a:p>
          <a:p>
            <a:pPr>
              <a:buNone/>
            </a:pPr>
            <a:r>
              <a:rPr lang="en-US" sz="1400" dirty="0"/>
              <a:t>http://commons.wikimedia.org/wiki/File:Thomas_Webster_-_A_Village_Choir.jpg</a:t>
            </a:r>
          </a:p>
          <a:p>
            <a:pPr>
              <a:buNone/>
            </a:pPr>
            <a:r>
              <a:rPr lang="en-US" sz="1400" dirty="0"/>
              <a:t>http://www.yorckproject.de</a:t>
            </a:r>
          </a:p>
          <a:p>
            <a:pPr>
              <a:buNone/>
            </a:pPr>
            <a:r>
              <a:rPr lang="en-US" sz="1400" dirty="0"/>
              <a:t>http://commons.wikimedia.org/wiki/File:Bon_pasteur_BnF_Ethiopien_389_fol_1v.jpg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97510"/>
            <a:ext cx="7086600" cy="2308324"/>
          </a:xfrm>
          <a:prstGeom prst="rect">
            <a:avLst/>
          </a:prstGeom>
        </p:spPr>
        <p:txBody>
          <a:bodyPr wrap="square">
            <a:spAutoFit/>
          </a:bodyPr>
          <a:lstStyle/>
          <a:p>
            <a:r>
              <a:rPr lang="en-US" sz="3600" dirty="0"/>
              <a:t>This Jesus is 'the stone that was rejected by you, the builders; it has become the cornerstone.'</a:t>
            </a:r>
          </a:p>
          <a:p>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4:11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B17B3-4EE5-4CD6-BA18-29C50DEB73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0"/>
            <a:ext cx="9144000" cy="5143500"/>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Cornerstone of Ceres Bethel African Methodist Episcopal Church, near Harper's Ferry, MD</a:t>
            </a:r>
          </a:p>
        </p:txBody>
      </p:sp>
    </p:spTree>
    <p:extLst>
      <p:ext uri="{BB962C8B-B14F-4D97-AF65-F5344CB8AC3E}">
        <p14:creationId xmlns:p14="http://schemas.microsoft.com/office/powerpoint/2010/main" val="2426019819"/>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6934200" cy="2308324"/>
          </a:xfrm>
          <a:prstGeom prst="rect">
            <a:avLst/>
          </a:prstGeom>
        </p:spPr>
        <p:txBody>
          <a:bodyPr wrap="square">
            <a:spAutoFit/>
          </a:bodyPr>
          <a:lstStyle/>
          <a:p>
            <a:r>
              <a:rPr lang="en-US" sz="3600" dirty="0"/>
              <a:t>How does God's love abide in anyone who has the world's goods and sees a brother or sister in need and yet refuses help?</a:t>
            </a:r>
            <a:endParaRPr lang="en-US" sz="3600" dirty="0">
              <a:cs typeface="Arial" pitchFamily="34" charset="0"/>
            </a:endParaRPr>
          </a:p>
        </p:txBody>
      </p:sp>
      <p:sp>
        <p:nvSpPr>
          <p:cNvPr id="5" name="TextBox 4"/>
          <p:cNvSpPr txBox="1"/>
          <p:nvPr/>
        </p:nvSpPr>
        <p:spPr>
          <a:xfrm>
            <a:off x="5867400" y="4567536"/>
            <a:ext cx="3352800" cy="461665"/>
          </a:xfrm>
          <a:prstGeom prst="rect">
            <a:avLst/>
          </a:prstGeom>
          <a:noFill/>
        </p:spPr>
        <p:txBody>
          <a:bodyPr wrap="square" rtlCol="0">
            <a:spAutoFit/>
          </a:bodyPr>
          <a:lstStyle/>
          <a:p>
            <a:pPr algn="ctr"/>
            <a:r>
              <a:rPr lang="en-US" sz="2400" dirty="0">
                <a:solidFill>
                  <a:schemeClr val="tx1">
                    <a:lumMod val="95000"/>
                  </a:schemeClr>
                </a:solidFill>
              </a:rPr>
              <a:t>1 John 3:17</a:t>
            </a:r>
          </a:p>
        </p:txBody>
      </p:sp>
    </p:spTree>
    <p:extLst>
      <p:ext uri="{BB962C8B-B14F-4D97-AF65-F5344CB8AC3E}">
        <p14:creationId xmlns:p14="http://schemas.microsoft.com/office/powerpoint/2010/main" val="2368290017"/>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Good Samaritan  --  JESUS MAFA, Cameroon</a:t>
            </a:r>
          </a:p>
        </p:txBody>
      </p:sp>
      <p:pic>
        <p:nvPicPr>
          <p:cNvPr id="6" name="Picture 5">
            <a:extLst>
              <a:ext uri="{FF2B5EF4-FFF2-40B4-BE49-F238E27FC236}">
                <a16:creationId xmlns:a16="http://schemas.microsoft.com/office/drawing/2014/main" id="{98B9DD0D-531D-498D-AD53-F87BFFDE22AB}"/>
              </a:ext>
            </a:extLst>
          </p:cNvPr>
          <p:cNvPicPr>
            <a:picLocks noChangeAspect="1"/>
          </p:cNvPicPr>
          <p:nvPr/>
        </p:nvPicPr>
        <p:blipFill>
          <a:blip r:embed="rId2"/>
          <a:stretch>
            <a:fillRect/>
          </a:stretch>
        </p:blipFill>
        <p:spPr>
          <a:xfrm>
            <a:off x="1524000" y="0"/>
            <a:ext cx="9144000" cy="62484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239000" cy="1200329"/>
          </a:xfrm>
          <a:prstGeom prst="rect">
            <a:avLst/>
          </a:prstGeom>
        </p:spPr>
        <p:txBody>
          <a:bodyPr wrap="square">
            <a:spAutoFit/>
          </a:bodyPr>
          <a:lstStyle/>
          <a:p>
            <a:r>
              <a:rPr lang="en-US" sz="3600" dirty="0"/>
              <a:t>Little children, let us love, not in word or speech, but in truth and action.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John 3:18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83677-7F61-4CDB-B0F8-92DD3E28E5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40664"/>
            <a:ext cx="9144000" cy="5376672"/>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Mary and Martha Shelter for Domestic Violence  --  Ruskin, FL</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710</TotalTime>
  <Words>983</Words>
  <Application>Microsoft Office PowerPoint</Application>
  <PresentationFormat>Widescreen</PresentationFormat>
  <Paragraphs>87</Paragraphs>
  <Slides>30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First Sunday after Christmas Day Year A</vt:lpstr>
      <vt:lpstr>Fourth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130</cp:revision>
  <dcterms:created xsi:type="dcterms:W3CDTF">2016-08-31T16:46:43Z</dcterms:created>
  <dcterms:modified xsi:type="dcterms:W3CDTF">2022-10-23T13:06:04Z</dcterms:modified>
</cp:coreProperties>
</file>