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82" r:id="rId3"/>
    <p:sldId id="382" r:id="rId4"/>
    <p:sldId id="383" r:id="rId5"/>
    <p:sldId id="408" r:id="rId6"/>
    <p:sldId id="385" r:id="rId7"/>
    <p:sldId id="386" r:id="rId8"/>
    <p:sldId id="387" r:id="rId9"/>
    <p:sldId id="390" r:id="rId10"/>
    <p:sldId id="409" r:id="rId11"/>
    <p:sldId id="384" r:id="rId12"/>
    <p:sldId id="391" r:id="rId13"/>
    <p:sldId id="392" r:id="rId14"/>
    <p:sldId id="393" r:id="rId15"/>
    <p:sldId id="394" r:id="rId16"/>
    <p:sldId id="395" r:id="rId17"/>
    <p:sldId id="396" r:id="rId18"/>
    <p:sldId id="397" r:id="rId19"/>
    <p:sldId id="398" r:id="rId20"/>
    <p:sldId id="399" r:id="rId21"/>
    <p:sldId id="400"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7EB2"/>
    <a:srgbClr val="6485B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77" autoAdjust="0"/>
    <p:restoredTop sz="94660"/>
  </p:normalViewPr>
  <p:slideViewPr>
    <p:cSldViewPr>
      <p:cViewPr varScale="1">
        <p:scale>
          <a:sx n="70" d="100"/>
          <a:sy n="70" d="100"/>
        </p:scale>
        <p:origin x="48" y="16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10/23/2022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6900" y="1905000"/>
            <a:ext cx="8458200" cy="1698625"/>
          </a:xfrm>
        </p:spPr>
        <p:txBody>
          <a:bodyPr>
            <a:noAutofit/>
          </a:bodyPr>
          <a:lstStyle/>
          <a:p>
            <a:r>
              <a:rPr lang="en-US" sz="8800" dirty="0">
                <a:solidFill>
                  <a:schemeClr val="bg1"/>
                </a:solidFill>
              </a:rPr>
              <a:t>Fifth Sunday of Easter</a:t>
            </a:r>
          </a:p>
        </p:txBody>
      </p:sp>
      <p:sp>
        <p:nvSpPr>
          <p:cNvPr id="3" name="Subtitle 2"/>
          <p:cNvSpPr>
            <a:spLocks noGrp="1"/>
          </p:cNvSpPr>
          <p:nvPr>
            <p:ph type="subTitle" idx="1"/>
          </p:nvPr>
        </p:nvSpPr>
        <p:spPr>
          <a:xfrm>
            <a:off x="2743200" y="3964808"/>
            <a:ext cx="6400800" cy="838200"/>
          </a:xfrm>
        </p:spPr>
        <p:txBody>
          <a:bodyPr>
            <a:normAutofit lnSpcReduction="10000"/>
          </a:bodyPr>
          <a:lstStyle/>
          <a:p>
            <a:r>
              <a:rPr lang="en-US" sz="5400" i="1" dirty="0">
                <a:solidFill>
                  <a:schemeClr val="bg1"/>
                </a:solidFill>
              </a:rPr>
              <a:t>Year B</a:t>
            </a:r>
          </a:p>
        </p:txBody>
      </p:sp>
      <p:sp>
        <p:nvSpPr>
          <p:cNvPr id="4" name="Rectangle 3"/>
          <p:cNvSpPr/>
          <p:nvPr/>
        </p:nvSpPr>
        <p:spPr>
          <a:xfrm>
            <a:off x="1828800" y="4813518"/>
            <a:ext cx="2743200" cy="1815882"/>
          </a:xfrm>
          <a:prstGeom prst="rect">
            <a:avLst/>
          </a:prstGeom>
          <a:solidFill>
            <a:srgbClr val="5A7EB2">
              <a:alpha val="74902"/>
            </a:srgbClr>
          </a:solidFill>
        </p:spPr>
        <p:txBody>
          <a:bodyPr wrap="square">
            <a:spAutoFit/>
          </a:bodyPr>
          <a:lstStyle/>
          <a:p>
            <a:pPr algn="ctr"/>
            <a:r>
              <a:rPr lang="en-US" sz="2800" dirty="0"/>
              <a:t>Acts 8:26-40</a:t>
            </a:r>
          </a:p>
          <a:p>
            <a:pPr algn="ctr"/>
            <a:r>
              <a:rPr lang="en-US" sz="2800" dirty="0"/>
              <a:t>Psalm 22:25-31</a:t>
            </a:r>
          </a:p>
          <a:p>
            <a:pPr algn="ctr"/>
            <a:r>
              <a:rPr lang="en-US" sz="2800" dirty="0"/>
              <a:t>1 John 4:7-21</a:t>
            </a:r>
          </a:p>
          <a:p>
            <a:pPr algn="ctr"/>
            <a:r>
              <a:rPr lang="en-US" sz="2800" dirty="0"/>
              <a:t>John 15:1-8</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828800"/>
            <a:ext cx="6934200" cy="2308324"/>
          </a:xfrm>
          <a:prstGeom prst="rect">
            <a:avLst/>
          </a:prstGeom>
        </p:spPr>
        <p:txBody>
          <a:bodyPr wrap="square">
            <a:spAutoFit/>
          </a:bodyPr>
          <a:lstStyle/>
          <a:p>
            <a:r>
              <a:rPr lang="en-US" sz="3600" dirty="0"/>
              <a:t>He commanded the chariot to stop … Philip and the eunuch, went down into the water, and Philip baptized him.</a:t>
            </a:r>
            <a:endParaRPr lang="en-US" sz="3600" dirty="0">
              <a:cs typeface="Arial" pitchFamily="34" charset="0"/>
            </a:endParaRPr>
          </a:p>
        </p:txBody>
      </p:sp>
      <p:sp>
        <p:nvSpPr>
          <p:cNvPr id="5" name="TextBox 4"/>
          <p:cNvSpPr txBox="1"/>
          <p:nvPr/>
        </p:nvSpPr>
        <p:spPr>
          <a:xfrm>
            <a:off x="5867400" y="4572001"/>
            <a:ext cx="3352800" cy="461665"/>
          </a:xfrm>
          <a:prstGeom prst="rect">
            <a:avLst/>
          </a:prstGeom>
          <a:noFill/>
        </p:spPr>
        <p:txBody>
          <a:bodyPr wrap="square" rtlCol="0">
            <a:spAutoFit/>
          </a:bodyPr>
          <a:lstStyle/>
          <a:p>
            <a:pPr algn="ctr"/>
            <a:r>
              <a:rPr lang="en-US" sz="2400" dirty="0">
                <a:solidFill>
                  <a:schemeClr val="tx1">
                    <a:lumMod val="95000"/>
                  </a:schemeClr>
                </a:solidFill>
              </a:rPr>
              <a:t>Acts 8:38</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5708F1-7115-4B4F-A2B8-ED4ED9CA3E4D}"/>
              </a:ext>
            </a:extLst>
          </p:cNvPr>
          <p:cNvSpPr txBox="1"/>
          <p:nvPr/>
        </p:nvSpPr>
        <p:spPr>
          <a:xfrm>
            <a:off x="1600200" y="5320605"/>
            <a:ext cx="1447800" cy="1384995"/>
          </a:xfrm>
          <a:prstGeom prst="rect">
            <a:avLst/>
          </a:prstGeom>
          <a:noFill/>
        </p:spPr>
        <p:txBody>
          <a:bodyPr wrap="square" rtlCol="0">
            <a:spAutoFit/>
          </a:bodyPr>
          <a:lstStyle/>
          <a:p>
            <a:pPr algn="ctr"/>
            <a:r>
              <a:rPr lang="en-US" sz="1400" dirty="0"/>
              <a:t>Philip Baptizes the Ethiopian</a:t>
            </a:r>
          </a:p>
          <a:p>
            <a:pPr algn="ctr"/>
            <a:endParaRPr lang="en-US" sz="1400" dirty="0"/>
          </a:p>
          <a:p>
            <a:pPr algn="ctr"/>
            <a:r>
              <a:rPr lang="en-US" sz="1400" dirty="0" err="1"/>
              <a:t>Mauritshuis</a:t>
            </a:r>
            <a:endParaRPr lang="en-US" sz="1400" dirty="0"/>
          </a:p>
          <a:p>
            <a:pPr algn="ctr"/>
            <a:r>
              <a:rPr lang="en-US" sz="1400" dirty="0"/>
              <a:t>The Hague,</a:t>
            </a:r>
          </a:p>
          <a:p>
            <a:pPr algn="ctr"/>
            <a:r>
              <a:rPr lang="en-US" sz="1400" dirty="0"/>
              <a:t> Netherlands</a:t>
            </a:r>
          </a:p>
        </p:txBody>
      </p:sp>
      <p:pic>
        <p:nvPicPr>
          <p:cNvPr id="4" name="Picture 3">
            <a:extLst>
              <a:ext uri="{FF2B5EF4-FFF2-40B4-BE49-F238E27FC236}">
                <a16:creationId xmlns:a16="http://schemas.microsoft.com/office/drawing/2014/main" id="{4C948CF6-4EA2-43E1-A485-F78746ACC7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8000" y="0"/>
            <a:ext cx="7635240" cy="6858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209801"/>
            <a:ext cx="6934200" cy="1200329"/>
          </a:xfrm>
          <a:prstGeom prst="rect">
            <a:avLst/>
          </a:prstGeom>
        </p:spPr>
        <p:txBody>
          <a:bodyPr wrap="square">
            <a:spAutoFit/>
          </a:bodyPr>
          <a:lstStyle/>
          <a:p>
            <a:r>
              <a:rPr lang="en-US" sz="3600" dirty="0"/>
              <a:t>The poor shall eat and be satisfied … May your hearts live forever!</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22:26</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The Poor Invited to the Feast  --  JESUS MAFA</a:t>
            </a:r>
          </a:p>
        </p:txBody>
      </p:sp>
      <p:pic>
        <p:nvPicPr>
          <p:cNvPr id="2" name="Picture 1">
            <a:extLst>
              <a:ext uri="{FF2B5EF4-FFF2-40B4-BE49-F238E27FC236}">
                <a16:creationId xmlns:a16="http://schemas.microsoft.com/office/drawing/2014/main" id="{F5EFA188-4E45-4CA1-BAA7-12B38B729F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210412"/>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09800"/>
            <a:ext cx="6781800" cy="1754326"/>
          </a:xfrm>
          <a:prstGeom prst="rect">
            <a:avLst/>
          </a:prstGeom>
        </p:spPr>
        <p:txBody>
          <a:bodyPr wrap="square">
            <a:spAutoFit/>
          </a:bodyPr>
          <a:lstStyle/>
          <a:p>
            <a:r>
              <a:rPr lang="en-US" sz="3600" dirty="0"/>
              <a:t>Beloved, … everyone who loves is born of God and knows God … for God is love.  </a:t>
            </a:r>
            <a:endParaRPr lang="en-US" sz="3600" dirty="0">
              <a:cs typeface="Arial" pitchFamily="34" charset="0"/>
            </a:endParaRPr>
          </a:p>
        </p:txBody>
      </p:sp>
      <p:sp>
        <p:nvSpPr>
          <p:cNvPr id="5" name="TextBox 4"/>
          <p:cNvSpPr txBox="1"/>
          <p:nvPr/>
        </p:nvSpPr>
        <p:spPr>
          <a:xfrm>
            <a:off x="5943600" y="4191001"/>
            <a:ext cx="3352800" cy="461665"/>
          </a:xfrm>
          <a:prstGeom prst="rect">
            <a:avLst/>
          </a:prstGeom>
          <a:noFill/>
        </p:spPr>
        <p:txBody>
          <a:bodyPr wrap="square" rtlCol="0">
            <a:spAutoFit/>
          </a:bodyPr>
          <a:lstStyle/>
          <a:p>
            <a:pPr algn="ctr"/>
            <a:r>
              <a:rPr lang="en-US" sz="2400" dirty="0">
                <a:solidFill>
                  <a:schemeClr val="tx1">
                    <a:lumMod val="95000"/>
                  </a:schemeClr>
                </a:solidFill>
              </a:rPr>
              <a:t>1 John 4:7ac, 8b</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135940"/>
            <a:ext cx="2209800" cy="1569660"/>
          </a:xfrm>
          <a:prstGeom prst="rect">
            <a:avLst/>
          </a:prstGeom>
          <a:noFill/>
        </p:spPr>
        <p:txBody>
          <a:bodyPr wrap="square" rtlCol="0">
            <a:spAutoFit/>
          </a:bodyPr>
          <a:lstStyle/>
          <a:p>
            <a:pPr algn="ctr"/>
            <a:r>
              <a:rPr lang="en-US" sz="1600" dirty="0">
                <a:solidFill>
                  <a:schemeClr val="tx1">
                    <a:lumMod val="95000"/>
                  </a:schemeClr>
                </a:solidFill>
              </a:rPr>
              <a:t>Beloved</a:t>
            </a:r>
          </a:p>
          <a:p>
            <a:pPr algn="ctr"/>
            <a:endParaRPr lang="en-US" sz="1600" dirty="0">
              <a:solidFill>
                <a:schemeClr val="tx1">
                  <a:lumMod val="95000"/>
                </a:schemeClr>
              </a:solidFill>
            </a:endParaRPr>
          </a:p>
          <a:p>
            <a:pPr algn="ctr"/>
            <a:r>
              <a:rPr lang="en-US" sz="1600" dirty="0">
                <a:solidFill>
                  <a:schemeClr val="tx1">
                    <a:lumMod val="95000"/>
                  </a:schemeClr>
                </a:solidFill>
              </a:rPr>
              <a:t>Linda </a:t>
            </a:r>
            <a:r>
              <a:rPr lang="en-US" sz="1600" dirty="0" err="1">
                <a:solidFill>
                  <a:schemeClr val="tx1">
                    <a:lumMod val="95000"/>
                  </a:schemeClr>
                </a:solidFill>
              </a:rPr>
              <a:t>Crossan</a:t>
            </a:r>
            <a:endParaRPr lang="en-US" sz="1600" dirty="0">
              <a:solidFill>
                <a:schemeClr val="tx1">
                  <a:lumMod val="95000"/>
                </a:schemeClr>
              </a:solidFill>
            </a:endParaRPr>
          </a:p>
          <a:p>
            <a:pPr algn="ctr"/>
            <a:r>
              <a:rPr lang="en-US" sz="1600" dirty="0">
                <a:solidFill>
                  <a:schemeClr val="tx1">
                    <a:lumMod val="95000"/>
                  </a:schemeClr>
                </a:solidFill>
              </a:rPr>
              <a:t>Second Presbyterian Church</a:t>
            </a:r>
          </a:p>
          <a:p>
            <a:pPr algn="ctr"/>
            <a:r>
              <a:rPr lang="en-US" sz="1600" dirty="0">
                <a:solidFill>
                  <a:schemeClr val="tx1">
                    <a:lumMod val="95000"/>
                  </a:schemeClr>
                </a:solidFill>
              </a:rPr>
              <a:t>Nashville, TN</a:t>
            </a:r>
          </a:p>
        </p:txBody>
      </p:sp>
      <p:pic>
        <p:nvPicPr>
          <p:cNvPr id="2" name="Picture 1">
            <a:extLst>
              <a:ext uri="{FF2B5EF4-FFF2-40B4-BE49-F238E27FC236}">
                <a16:creationId xmlns:a16="http://schemas.microsoft.com/office/drawing/2014/main" id="{5D309755-D4AA-47C2-AC6F-473924418C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1" y="0"/>
            <a:ext cx="5141893" cy="68580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2203272"/>
            <a:ext cx="6096000" cy="1200329"/>
          </a:xfrm>
          <a:prstGeom prst="rect">
            <a:avLst/>
          </a:prstGeom>
        </p:spPr>
        <p:txBody>
          <a:bodyPr wrap="square">
            <a:spAutoFit/>
          </a:bodyPr>
          <a:lstStyle/>
          <a:p>
            <a:r>
              <a:rPr lang="en-US" sz="3600" dirty="0"/>
              <a:t>"I am the true vine, and my Father is the </a:t>
            </a:r>
            <a:r>
              <a:rPr lang="en-US" sz="3600" dirty="0" err="1"/>
              <a:t>vinegrower</a:t>
            </a:r>
            <a:r>
              <a:rPr lang="en-US" sz="3600" dirty="0"/>
              <a:t>."</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15:1</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400800"/>
            <a:ext cx="9448800" cy="338554"/>
          </a:xfrm>
          <a:prstGeom prst="rect">
            <a:avLst/>
          </a:prstGeom>
          <a:noFill/>
        </p:spPr>
        <p:txBody>
          <a:bodyPr wrap="square" rtlCol="0">
            <a:spAutoFit/>
          </a:bodyPr>
          <a:lstStyle/>
          <a:p>
            <a:pPr algn="ctr"/>
            <a:r>
              <a:rPr lang="en-US" sz="1600" dirty="0">
                <a:solidFill>
                  <a:schemeClr val="tx1">
                    <a:lumMod val="95000"/>
                  </a:schemeClr>
                </a:solidFill>
              </a:rPr>
              <a:t>"I am the True Vine" Gravestone --  St </a:t>
            </a:r>
            <a:r>
              <a:rPr lang="en-US" sz="1600" dirty="0" err="1">
                <a:solidFill>
                  <a:schemeClr val="tx1">
                    <a:lumMod val="95000"/>
                  </a:schemeClr>
                </a:solidFill>
              </a:rPr>
              <a:t>Quivox</a:t>
            </a:r>
            <a:r>
              <a:rPr lang="en-US" sz="1600" dirty="0">
                <a:solidFill>
                  <a:schemeClr val="tx1">
                    <a:lumMod val="95000"/>
                  </a:schemeClr>
                </a:solidFill>
              </a:rPr>
              <a:t>, Scotland</a:t>
            </a:r>
          </a:p>
        </p:txBody>
      </p:sp>
      <p:pic>
        <p:nvPicPr>
          <p:cNvPr id="3" name="Picture 2">
            <a:extLst>
              <a:ext uri="{FF2B5EF4-FFF2-40B4-BE49-F238E27FC236}">
                <a16:creationId xmlns:a16="http://schemas.microsoft.com/office/drawing/2014/main" id="{DFCD9A8E-6459-469E-834C-F4DD5B386F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76200"/>
            <a:ext cx="6576125" cy="61722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057400"/>
            <a:ext cx="6324600" cy="1754326"/>
          </a:xfrm>
          <a:prstGeom prst="rect">
            <a:avLst/>
          </a:prstGeom>
        </p:spPr>
        <p:txBody>
          <a:bodyPr wrap="square">
            <a:spAutoFit/>
          </a:bodyPr>
          <a:lstStyle/>
          <a:p>
            <a:r>
              <a:rPr lang="en-US" sz="3600" dirty="0"/>
              <a:t>"You have already been cleansed by the word that I have spoken to you."</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15:3</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410201"/>
            <a:ext cx="2438400" cy="1323439"/>
          </a:xfrm>
          <a:prstGeom prst="rect">
            <a:avLst/>
          </a:prstGeom>
          <a:noFill/>
        </p:spPr>
        <p:txBody>
          <a:bodyPr wrap="square" rtlCol="0">
            <a:spAutoFit/>
          </a:bodyPr>
          <a:lstStyle/>
          <a:p>
            <a:pPr algn="ctr"/>
            <a:r>
              <a:rPr lang="en-US" sz="1600" dirty="0">
                <a:solidFill>
                  <a:schemeClr val="tx1">
                    <a:lumMod val="95000"/>
                  </a:schemeClr>
                </a:solidFill>
              </a:rPr>
              <a:t>Atonement of Jerome, detail</a:t>
            </a:r>
          </a:p>
          <a:p>
            <a:pPr algn="ctr"/>
            <a:endParaRPr lang="en-US" sz="1600" dirty="0">
              <a:solidFill>
                <a:schemeClr val="tx1">
                  <a:lumMod val="95000"/>
                </a:schemeClr>
              </a:solidFill>
            </a:endParaRPr>
          </a:p>
          <a:p>
            <a:pPr algn="ctr"/>
            <a:r>
              <a:rPr lang="en-US" sz="1600" dirty="0" err="1">
                <a:solidFill>
                  <a:schemeClr val="tx1">
                    <a:lumMod val="95000"/>
                  </a:schemeClr>
                </a:solidFill>
              </a:rPr>
              <a:t>Musee</a:t>
            </a:r>
            <a:r>
              <a:rPr lang="en-US" sz="1600" dirty="0">
                <a:solidFill>
                  <a:schemeClr val="tx1">
                    <a:lumMod val="95000"/>
                  </a:schemeClr>
                </a:solidFill>
              </a:rPr>
              <a:t> des Beaux-Arts</a:t>
            </a:r>
          </a:p>
          <a:p>
            <a:pPr algn="ctr"/>
            <a:r>
              <a:rPr lang="en-US" sz="1600" dirty="0" err="1">
                <a:solidFill>
                  <a:schemeClr val="tx1">
                    <a:lumMod val="95000"/>
                  </a:schemeClr>
                </a:solidFill>
              </a:rPr>
              <a:t>Genoble</a:t>
            </a:r>
            <a:r>
              <a:rPr lang="en-US" sz="1600" dirty="0">
                <a:solidFill>
                  <a:schemeClr val="tx1">
                    <a:lumMod val="95000"/>
                  </a:schemeClr>
                </a:solidFill>
              </a:rPr>
              <a:t>, France</a:t>
            </a:r>
          </a:p>
        </p:txBody>
      </p:sp>
      <p:pic>
        <p:nvPicPr>
          <p:cNvPr id="2" name="Picture 1">
            <a:extLst>
              <a:ext uri="{FF2B5EF4-FFF2-40B4-BE49-F238E27FC236}">
                <a16:creationId xmlns:a16="http://schemas.microsoft.com/office/drawing/2014/main" id="{15F699A6-A224-416E-85A2-1145DED9A0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6104" y="0"/>
            <a:ext cx="5572297" cy="68580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981200"/>
            <a:ext cx="7467600" cy="1754326"/>
          </a:xfrm>
          <a:prstGeom prst="rect">
            <a:avLst/>
          </a:prstGeom>
        </p:spPr>
        <p:txBody>
          <a:bodyPr wrap="square">
            <a:spAutoFit/>
          </a:bodyPr>
          <a:lstStyle/>
          <a:p>
            <a:r>
              <a:rPr lang="en-US" sz="3600" dirty="0"/>
              <a:t>Now there was an Ethiopian eunuch returning home; seated in his chariot, he was reading the prophet Isaiah. </a:t>
            </a:r>
            <a:endParaRPr lang="en-US" sz="3600" dirty="0">
              <a:cs typeface="Arial" pitchFamily="34" charset="0"/>
            </a:endParaRPr>
          </a:p>
        </p:txBody>
      </p:sp>
      <p:sp>
        <p:nvSpPr>
          <p:cNvPr id="4" name="TextBox 3"/>
          <p:cNvSpPr txBox="1"/>
          <p:nvPr/>
        </p:nvSpPr>
        <p:spPr>
          <a:xfrm>
            <a:off x="6019800" y="4419601"/>
            <a:ext cx="3352800" cy="461665"/>
          </a:xfrm>
          <a:prstGeom prst="rect">
            <a:avLst/>
          </a:prstGeom>
          <a:noFill/>
        </p:spPr>
        <p:txBody>
          <a:bodyPr wrap="square" rtlCol="0">
            <a:spAutoFit/>
          </a:bodyPr>
          <a:lstStyle/>
          <a:p>
            <a:pPr algn="ctr"/>
            <a:r>
              <a:rPr lang="en-US" sz="2400" dirty="0">
                <a:solidFill>
                  <a:schemeClr val="tx1">
                    <a:lumMod val="95000"/>
                  </a:schemeClr>
                </a:solidFill>
              </a:rPr>
              <a:t>Acts 8:27b, 28b</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514601"/>
            <a:ext cx="7315200" cy="646331"/>
          </a:xfrm>
          <a:prstGeom prst="rect">
            <a:avLst/>
          </a:prstGeom>
        </p:spPr>
        <p:txBody>
          <a:bodyPr wrap="square">
            <a:spAutoFit/>
          </a:bodyPr>
          <a:lstStyle/>
          <a:p>
            <a:r>
              <a:rPr lang="en-US" sz="3600" dirty="0"/>
              <a:t>"Abide in me as I abide in you."</a:t>
            </a:r>
            <a:endParaRPr lang="en-US" sz="3600" dirty="0">
              <a:cs typeface="Arial" pitchFamily="34" charset="0"/>
            </a:endParaRPr>
          </a:p>
        </p:txBody>
      </p:sp>
      <p:sp>
        <p:nvSpPr>
          <p:cNvPr id="5" name="TextBox 4"/>
          <p:cNvSpPr txBox="1"/>
          <p:nvPr/>
        </p:nvSpPr>
        <p:spPr>
          <a:xfrm>
            <a:off x="5715000" y="4191001"/>
            <a:ext cx="3352800" cy="461665"/>
          </a:xfrm>
          <a:prstGeom prst="rect">
            <a:avLst/>
          </a:prstGeom>
          <a:noFill/>
        </p:spPr>
        <p:txBody>
          <a:bodyPr wrap="square" rtlCol="0">
            <a:spAutoFit/>
          </a:bodyPr>
          <a:lstStyle/>
          <a:p>
            <a:pPr algn="ctr"/>
            <a:r>
              <a:rPr lang="en-US" sz="2400" dirty="0">
                <a:solidFill>
                  <a:schemeClr val="tx1">
                    <a:lumMod val="95000"/>
                  </a:schemeClr>
                </a:solidFill>
              </a:rPr>
              <a:t>John 15:4a</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AB0A80-779E-4873-94C7-152BE9AA4B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2986" y="0"/>
            <a:ext cx="6263014" cy="6858000"/>
          </a:xfrm>
          <a:prstGeom prst="rect">
            <a:avLst/>
          </a:prstGeom>
        </p:spPr>
      </p:pic>
      <p:sp>
        <p:nvSpPr>
          <p:cNvPr id="4" name="TextBox 3"/>
          <p:cNvSpPr txBox="1"/>
          <p:nvPr/>
        </p:nvSpPr>
        <p:spPr>
          <a:xfrm>
            <a:off x="1752600" y="5505272"/>
            <a:ext cx="1295400" cy="1077218"/>
          </a:xfrm>
          <a:prstGeom prst="rect">
            <a:avLst/>
          </a:prstGeom>
          <a:noFill/>
        </p:spPr>
        <p:txBody>
          <a:bodyPr wrap="square" rtlCol="0">
            <a:spAutoFit/>
          </a:bodyPr>
          <a:lstStyle/>
          <a:p>
            <a:pPr algn="ctr"/>
            <a:r>
              <a:rPr lang="en-US" sz="1600">
                <a:solidFill>
                  <a:schemeClr val="tx1">
                    <a:lumMod val="95000"/>
                  </a:schemeClr>
                </a:solidFill>
              </a:rPr>
              <a:t>Jesus Mural of Faith, Hope, Love, and Peace</a:t>
            </a:r>
            <a:endParaRPr lang="en-US" sz="1600" dirty="0">
              <a:solidFill>
                <a:schemeClr val="tx1">
                  <a:lumMod val="95000"/>
                </a:schemeClr>
              </a:solidFill>
            </a:endParaRPr>
          </a:p>
        </p:txBody>
      </p:sp>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a:t>
            </a:r>
            <a:r>
              <a:rPr lang="en-US" sz="1600"/>
              <a:t>ew </a:t>
            </a:r>
            <a:r>
              <a:rPr lang="en-US" sz="1600" dirty="0"/>
              <a:t>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https://www.flickr.com/photos/paullew/5712497198/ - Fr. Lawrence Lew</a:t>
            </a:r>
          </a:p>
          <a:p>
            <a:pPr>
              <a:buNone/>
            </a:pPr>
            <a:r>
              <a:rPr lang="en-US" sz="1600" dirty="0"/>
              <a:t>https://commons.wikimedia.org/wiki/File:Drawing_(BM_2009,7055.1).jpg</a:t>
            </a:r>
          </a:p>
          <a:p>
            <a:pPr>
              <a:buNone/>
            </a:pPr>
            <a:r>
              <a:rPr lang="en-US" sz="1600" dirty="0"/>
              <a:t>https://commons.wikimedia.org/wiki/File:Abtei_Seckau_Engelskapelle_Bekehrung_des_%C3%84thiopiers.jpg</a:t>
            </a:r>
          </a:p>
          <a:p>
            <a:pPr>
              <a:buNone/>
            </a:pPr>
            <a:r>
              <a:rPr lang="en-US" sz="1600" dirty="0"/>
              <a:t>https://commons.wikimedia.org/wiki/File:Rembrandt,_The_Baptism_of_the_Eunuch,_1626,_Museum_Catharijneconvent,_Utrecht.jpg</a:t>
            </a:r>
          </a:p>
          <a:p>
            <a:pPr>
              <a:buNone/>
            </a:pPr>
            <a:r>
              <a:rPr lang="en-US" sz="1600" dirty="0"/>
              <a:t>https://commons.wikimedia.org/wiki/File:The_Baptism_of_Queen_Candace%27s_Eunuch_attributed_to_Hendrick_van_Balen_and_Jan_Brueghel_(II)_Mauritshuis_282.jpg</a:t>
            </a:r>
          </a:p>
          <a:p>
            <a:pPr>
              <a:buNone/>
            </a:pPr>
            <a:r>
              <a:rPr lang="en-US" sz="1600" dirty="0"/>
              <a:t>http://diglib.library.vanderbilt.edu/act-imagelink.pl?RC=48397</a:t>
            </a:r>
          </a:p>
          <a:p>
            <a:pPr>
              <a:buNone/>
            </a:pPr>
            <a:r>
              <a:rPr lang="en-US" sz="1600" dirty="0"/>
              <a:t>http://diglib.library.vanderbilt.edu/act-imagelink.pl?RC=55303</a:t>
            </a:r>
          </a:p>
          <a:p>
            <a:pPr>
              <a:buNone/>
            </a:pPr>
            <a:r>
              <a:rPr lang="en-US" sz="1600" dirty="0"/>
              <a:t>https://commons.wikimedia.org/wiki/File:Gravestone_symbol_of_a_vine_with_grapes,_St_Quivox,_South_Ayrshire,_Scotland.jpg</a:t>
            </a:r>
          </a:p>
          <a:p>
            <a:pPr>
              <a:buNone/>
            </a:pPr>
            <a:r>
              <a:rPr lang="en-US" sz="1600" dirty="0"/>
              <a:t>http://diglib.library.vanderbilt.edu/act-imagelink.pl?RC=46758</a:t>
            </a:r>
          </a:p>
          <a:p>
            <a:pPr>
              <a:buNone/>
            </a:pPr>
            <a:r>
              <a:rPr lang="en-US" sz="1600" dirty="0"/>
              <a:t>https://www.flickr.com/photos/36847973@N00/3342340183</a:t>
            </a:r>
          </a:p>
          <a:p>
            <a:pPr>
              <a:buNone/>
            </a:pPr>
            <a:endParaRPr lang="en-US" sz="1600" dirty="0"/>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05600" y="5562600"/>
            <a:ext cx="3810000" cy="1077218"/>
          </a:xfrm>
          <a:prstGeom prst="rect">
            <a:avLst/>
          </a:prstGeom>
          <a:noFill/>
        </p:spPr>
        <p:txBody>
          <a:bodyPr wrap="square" rtlCol="0">
            <a:spAutoFit/>
          </a:bodyPr>
          <a:lstStyle/>
          <a:p>
            <a:pPr algn="ctr"/>
            <a:r>
              <a:rPr lang="en-US" sz="1600" dirty="0">
                <a:solidFill>
                  <a:schemeClr val="tx1">
                    <a:lumMod val="95000"/>
                  </a:schemeClr>
                </a:solidFill>
              </a:rPr>
              <a:t>The Ethiopian Eunuch</a:t>
            </a:r>
          </a:p>
          <a:p>
            <a:pPr algn="ctr"/>
            <a:endParaRPr lang="en-US" sz="1600" dirty="0">
              <a:solidFill>
                <a:schemeClr val="tx1">
                  <a:lumMod val="95000"/>
                </a:schemeClr>
              </a:solidFill>
            </a:endParaRPr>
          </a:p>
          <a:p>
            <a:pPr algn="ctr"/>
            <a:r>
              <a:rPr lang="en-US" sz="1600" dirty="0">
                <a:solidFill>
                  <a:schemeClr val="tx1">
                    <a:lumMod val="95000"/>
                  </a:schemeClr>
                </a:solidFill>
              </a:rPr>
              <a:t>Exeter College Chapel</a:t>
            </a:r>
          </a:p>
          <a:p>
            <a:pPr algn="ctr"/>
            <a:r>
              <a:rPr lang="en-US" sz="1600" dirty="0">
                <a:solidFill>
                  <a:schemeClr val="tx1">
                    <a:lumMod val="95000"/>
                  </a:schemeClr>
                </a:solidFill>
              </a:rPr>
              <a:t>Oxford, England</a:t>
            </a:r>
          </a:p>
        </p:txBody>
      </p:sp>
      <p:pic>
        <p:nvPicPr>
          <p:cNvPr id="4" name="Picture 3">
            <a:extLst>
              <a:ext uri="{FF2B5EF4-FFF2-40B4-BE49-F238E27FC236}">
                <a16:creationId xmlns:a16="http://schemas.microsoft.com/office/drawing/2014/main" id="{3A708598-7B75-4F2E-800C-EA4A6756A6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54793" y="0"/>
            <a:ext cx="3627008" cy="68199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81200"/>
            <a:ext cx="6858000" cy="2308324"/>
          </a:xfrm>
          <a:prstGeom prst="rect">
            <a:avLst/>
          </a:prstGeom>
        </p:spPr>
        <p:txBody>
          <a:bodyPr wrap="square">
            <a:spAutoFit/>
          </a:bodyPr>
          <a:lstStyle/>
          <a:p>
            <a:r>
              <a:rPr lang="en-US" sz="3600" dirty="0"/>
              <a:t>Philip ran up to it and heard him reading the prophet Isaiah. He asked, "Do you understand what you are reading?"</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Acts 8:30</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552182"/>
            <a:ext cx="1752600" cy="1077218"/>
          </a:xfrm>
          <a:prstGeom prst="rect">
            <a:avLst/>
          </a:prstGeom>
          <a:noFill/>
        </p:spPr>
        <p:txBody>
          <a:bodyPr wrap="square" rtlCol="0">
            <a:spAutoFit/>
          </a:bodyPr>
          <a:lstStyle/>
          <a:p>
            <a:pPr algn="ctr"/>
            <a:r>
              <a:rPr lang="en-US" sz="1600" dirty="0">
                <a:solidFill>
                  <a:schemeClr val="tx1">
                    <a:lumMod val="95000"/>
                  </a:schemeClr>
                </a:solidFill>
              </a:rPr>
              <a:t>Ethiopian Eunuch and Philip</a:t>
            </a:r>
          </a:p>
          <a:p>
            <a:pPr algn="ctr"/>
            <a:endParaRPr lang="en-US" sz="1600" dirty="0">
              <a:solidFill>
                <a:schemeClr val="tx1">
                  <a:lumMod val="95000"/>
                </a:schemeClr>
              </a:solidFill>
            </a:endParaRPr>
          </a:p>
          <a:p>
            <a:pPr algn="ctr"/>
            <a:r>
              <a:rPr lang="en-US" sz="1600" dirty="0">
                <a:solidFill>
                  <a:schemeClr val="tx1">
                    <a:lumMod val="95000"/>
                  </a:schemeClr>
                </a:solidFill>
              </a:rPr>
              <a:t>British Museum</a:t>
            </a:r>
          </a:p>
        </p:txBody>
      </p:sp>
      <p:pic>
        <p:nvPicPr>
          <p:cNvPr id="2" name="Picture 1">
            <a:extLst>
              <a:ext uri="{FF2B5EF4-FFF2-40B4-BE49-F238E27FC236}">
                <a16:creationId xmlns:a16="http://schemas.microsoft.com/office/drawing/2014/main" id="{7CB60559-0AEE-4FE6-9B68-CE5FC61FA5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0" y="17317"/>
            <a:ext cx="6444344" cy="6827405"/>
          </a:xfrm>
          <a:prstGeom prst="rect">
            <a:avLst/>
          </a:prstGeom>
        </p:spPr>
      </p:pic>
    </p:spTree>
    <p:extLst>
      <p:ext uri="{BB962C8B-B14F-4D97-AF65-F5344CB8AC3E}">
        <p14:creationId xmlns:p14="http://schemas.microsoft.com/office/powerpoint/2010/main" val="1838998187"/>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3700" y="2022376"/>
            <a:ext cx="6324600" cy="2308324"/>
          </a:xfrm>
          <a:prstGeom prst="rect">
            <a:avLst/>
          </a:prstGeom>
        </p:spPr>
        <p:txBody>
          <a:bodyPr wrap="square">
            <a:spAutoFit/>
          </a:bodyPr>
          <a:lstStyle/>
          <a:p>
            <a:r>
              <a:rPr lang="en-US" sz="3600" dirty="0"/>
              <a:t>Then Philip began to speak, and starting with this scripture, he proclaimed to him the good news about Jesus.</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Acts 8:35</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38554"/>
          </a:xfrm>
          <a:prstGeom prst="rect">
            <a:avLst/>
          </a:prstGeom>
          <a:noFill/>
        </p:spPr>
        <p:txBody>
          <a:bodyPr wrap="square" rtlCol="0">
            <a:spAutoFit/>
          </a:bodyPr>
          <a:lstStyle/>
          <a:p>
            <a:pPr algn="ctr"/>
            <a:r>
              <a:rPr lang="en-US" sz="1600" dirty="0">
                <a:solidFill>
                  <a:schemeClr val="tx1">
                    <a:lumMod val="95000"/>
                  </a:schemeClr>
                </a:solidFill>
              </a:rPr>
              <a:t>The Ethiopian and Philip, Angel's Chapel, </a:t>
            </a:r>
            <a:r>
              <a:rPr lang="en-US" sz="1600" dirty="0" err="1">
                <a:solidFill>
                  <a:schemeClr val="tx1">
                    <a:lumMod val="95000"/>
                  </a:schemeClr>
                </a:solidFill>
              </a:rPr>
              <a:t>Seckau</a:t>
            </a:r>
            <a:r>
              <a:rPr lang="en-US" sz="1600" dirty="0">
                <a:solidFill>
                  <a:schemeClr val="tx1">
                    <a:lumMod val="95000"/>
                  </a:schemeClr>
                </a:solidFill>
              </a:rPr>
              <a:t> Abbey, Styria, Austria</a:t>
            </a:r>
          </a:p>
        </p:txBody>
      </p:sp>
      <p:pic>
        <p:nvPicPr>
          <p:cNvPr id="2" name="Picture 1">
            <a:extLst>
              <a:ext uri="{FF2B5EF4-FFF2-40B4-BE49-F238E27FC236}">
                <a16:creationId xmlns:a16="http://schemas.microsoft.com/office/drawing/2014/main" id="{0BA5F687-1D73-4588-80DD-A0611D645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38100"/>
            <a:ext cx="8382000" cy="628650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05000"/>
            <a:ext cx="7086600" cy="2308324"/>
          </a:xfrm>
          <a:prstGeom prst="rect">
            <a:avLst/>
          </a:prstGeom>
        </p:spPr>
        <p:txBody>
          <a:bodyPr wrap="square">
            <a:spAutoFit/>
          </a:bodyPr>
          <a:lstStyle/>
          <a:p>
            <a:r>
              <a:rPr lang="en-US" sz="3600" dirty="0"/>
              <a:t>As they were going along the road,  the eunuch said, "Look, here is water! What is to prevent me from being baptized?"</a:t>
            </a:r>
            <a:endParaRPr lang="en-US" sz="3600" dirty="0">
              <a:cs typeface="Arial" pitchFamily="34" charset="0"/>
            </a:endParaRPr>
          </a:p>
        </p:txBody>
      </p:sp>
      <p:sp>
        <p:nvSpPr>
          <p:cNvPr id="5" name="TextBox 4"/>
          <p:cNvSpPr txBox="1"/>
          <p:nvPr/>
        </p:nvSpPr>
        <p:spPr>
          <a:xfrm>
            <a:off x="5867400" y="4767323"/>
            <a:ext cx="3352800" cy="461665"/>
          </a:xfrm>
          <a:prstGeom prst="rect">
            <a:avLst/>
          </a:prstGeom>
          <a:noFill/>
        </p:spPr>
        <p:txBody>
          <a:bodyPr wrap="square" rtlCol="0">
            <a:spAutoFit/>
          </a:bodyPr>
          <a:lstStyle/>
          <a:p>
            <a:pPr algn="ctr"/>
            <a:r>
              <a:rPr lang="en-US" sz="2400" dirty="0">
                <a:solidFill>
                  <a:schemeClr val="tx1">
                    <a:lumMod val="95000"/>
                  </a:schemeClr>
                </a:solidFill>
              </a:rPr>
              <a:t>Acts 8:36ac</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181600"/>
            <a:ext cx="1759889" cy="1384995"/>
          </a:xfrm>
          <a:prstGeom prst="rect">
            <a:avLst/>
          </a:prstGeom>
          <a:noFill/>
        </p:spPr>
        <p:txBody>
          <a:bodyPr wrap="square" rtlCol="0">
            <a:spAutoFit/>
          </a:bodyPr>
          <a:lstStyle/>
          <a:p>
            <a:pPr algn="ctr"/>
            <a:r>
              <a:rPr lang="en-US" sz="1400" dirty="0">
                <a:solidFill>
                  <a:schemeClr val="tx1">
                    <a:lumMod val="95000"/>
                  </a:schemeClr>
                </a:solidFill>
              </a:rPr>
              <a:t>Baptism of the Ethiopian</a:t>
            </a:r>
          </a:p>
          <a:p>
            <a:pPr algn="ctr"/>
            <a:endParaRPr lang="en-US" sz="1400" dirty="0">
              <a:solidFill>
                <a:schemeClr val="tx1">
                  <a:lumMod val="95000"/>
                </a:schemeClr>
              </a:solidFill>
            </a:endParaRPr>
          </a:p>
          <a:p>
            <a:pPr algn="ctr"/>
            <a:r>
              <a:rPr lang="en-US" sz="1400" dirty="0">
                <a:solidFill>
                  <a:schemeClr val="tx1">
                    <a:lumMod val="95000"/>
                  </a:schemeClr>
                </a:solidFill>
              </a:rPr>
              <a:t>Rembrandt </a:t>
            </a:r>
            <a:r>
              <a:rPr lang="en-US" sz="1400" dirty="0" err="1">
                <a:solidFill>
                  <a:schemeClr val="tx1">
                    <a:lumMod val="95000"/>
                  </a:schemeClr>
                </a:solidFill>
              </a:rPr>
              <a:t>Catharijneconvent</a:t>
            </a:r>
            <a:endParaRPr lang="en-US" sz="1400" dirty="0">
              <a:solidFill>
                <a:schemeClr val="tx1">
                  <a:lumMod val="95000"/>
                </a:schemeClr>
              </a:solidFill>
            </a:endParaRPr>
          </a:p>
          <a:p>
            <a:pPr algn="ctr"/>
            <a:r>
              <a:rPr lang="en-US" sz="1400" dirty="0">
                <a:solidFill>
                  <a:schemeClr val="tx1">
                    <a:lumMod val="95000"/>
                  </a:schemeClr>
                </a:solidFill>
              </a:rPr>
              <a:t>Utrecht, Netherlands</a:t>
            </a:r>
          </a:p>
        </p:txBody>
      </p:sp>
      <p:pic>
        <p:nvPicPr>
          <p:cNvPr id="5" name="Picture 4">
            <a:extLst>
              <a:ext uri="{FF2B5EF4-FFF2-40B4-BE49-F238E27FC236}">
                <a16:creationId xmlns:a16="http://schemas.microsoft.com/office/drawing/2014/main" id="{839B6A22-3450-414C-8BE5-C0B8BFC78D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0" y="0"/>
            <a:ext cx="5188889"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1921</TotalTime>
  <Words>659</Words>
  <Application>Microsoft Office PowerPoint</Application>
  <PresentationFormat>Widescreen</PresentationFormat>
  <Paragraphs>71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Fifth Sunday of Easter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112</cp:revision>
  <dcterms:created xsi:type="dcterms:W3CDTF">2016-08-31T16:46:43Z</dcterms:created>
  <dcterms:modified xsi:type="dcterms:W3CDTF">2022-10-23T13:04:43Z</dcterms:modified>
</cp:coreProperties>
</file>