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6" r:id="rId6"/>
    <p:sldId id="385" r:id="rId7"/>
    <p:sldId id="384" r:id="rId8"/>
    <p:sldId id="387" r:id="rId9"/>
    <p:sldId id="408" r:id="rId10"/>
    <p:sldId id="409" r:id="rId11"/>
    <p:sldId id="390" r:id="rId12"/>
    <p:sldId id="391" r:id="rId13"/>
    <p:sldId id="392" r:id="rId14"/>
    <p:sldId id="393" r:id="rId15"/>
    <p:sldId id="396" r:id="rId16"/>
    <p:sldId id="395" r:id="rId17"/>
    <p:sldId id="394" r:id="rId18"/>
    <p:sldId id="397" r:id="rId19"/>
    <p:sldId id="398" r:id="rId20"/>
    <p:sldId id="399" r:id="rId21"/>
    <p:sldId id="400" r:id="rId22"/>
    <p:sldId id="401" r:id="rId23"/>
    <p:sldId id="402" r:id="rId24"/>
    <p:sldId id="403" r:id="rId25"/>
    <p:sldId id="404" r:id="rId26"/>
    <p:sldId id="405" r:id="rId27"/>
    <p:sldId id="407"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7C0"/>
    <a:srgbClr val="1D1C07"/>
    <a:srgbClr val="A1832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94" autoAdjust="0"/>
    <p:restoredTop sz="93072" autoAdjust="0"/>
  </p:normalViewPr>
  <p:slideViewPr>
    <p:cSldViewPr>
      <p:cViewPr varScale="1">
        <p:scale>
          <a:sx n="79" d="100"/>
          <a:sy n="79" d="100"/>
        </p:scale>
        <p:origin x="259"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698625"/>
          </a:xfrm>
        </p:spPr>
        <p:txBody>
          <a:bodyPr>
            <a:noAutofit/>
          </a:bodyPr>
          <a:lstStyle/>
          <a:p>
            <a:r>
              <a:rPr lang="en-US" sz="8800" dirty="0"/>
              <a:t>Epiphany of </a:t>
            </a:r>
            <a:br>
              <a:rPr lang="en-US" sz="8800" dirty="0"/>
            </a:br>
            <a:r>
              <a:rPr lang="en-US" sz="8800" dirty="0"/>
              <a:t>the Lord</a:t>
            </a:r>
          </a:p>
        </p:txBody>
      </p:sp>
      <p:sp>
        <p:nvSpPr>
          <p:cNvPr id="3" name="Subtitle 2"/>
          <p:cNvSpPr>
            <a:spLocks noGrp="1"/>
          </p:cNvSpPr>
          <p:nvPr>
            <p:ph type="subTitle" idx="1"/>
          </p:nvPr>
        </p:nvSpPr>
        <p:spPr>
          <a:xfrm>
            <a:off x="28194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057400" y="4724401"/>
            <a:ext cx="3124200" cy="1815882"/>
          </a:xfrm>
          <a:prstGeom prst="rect">
            <a:avLst/>
          </a:prstGeom>
          <a:solidFill>
            <a:srgbClr val="D9D7C0">
              <a:alpha val="70000"/>
            </a:srgbClr>
          </a:solidFill>
        </p:spPr>
        <p:txBody>
          <a:bodyPr wrap="square">
            <a:spAutoFit/>
          </a:bodyPr>
          <a:lstStyle/>
          <a:p>
            <a:pPr algn="ctr"/>
            <a:r>
              <a:rPr lang="en-US" sz="2800" dirty="0">
                <a:solidFill>
                  <a:schemeClr val="bg1"/>
                </a:solidFill>
              </a:rPr>
              <a:t>Isaiah 60:1-6 </a:t>
            </a:r>
          </a:p>
          <a:p>
            <a:pPr algn="ctr"/>
            <a:r>
              <a:rPr lang="en-US" sz="2800" dirty="0">
                <a:solidFill>
                  <a:schemeClr val="bg1"/>
                </a:solidFill>
              </a:rPr>
              <a:t>Psalm 72:1-7, 10-14</a:t>
            </a:r>
          </a:p>
          <a:p>
            <a:pPr algn="ctr"/>
            <a:r>
              <a:rPr lang="en-US" sz="2800" dirty="0">
                <a:solidFill>
                  <a:schemeClr val="bg1"/>
                </a:solidFill>
              </a:rPr>
              <a:t>Ephesians 3:1-12</a:t>
            </a:r>
          </a:p>
          <a:p>
            <a:pPr algn="ctr"/>
            <a:r>
              <a:rPr lang="en-US" sz="2800" dirty="0">
                <a:solidFill>
                  <a:schemeClr val="bg1"/>
                </a:solidFill>
              </a:rPr>
              <a:t>Matthew 2:1-12</a:t>
            </a:r>
            <a:r>
              <a:rPr lang="sv-SE" sz="2800" dirty="0">
                <a:solidFill>
                  <a:schemeClr val="bg1"/>
                </a:solidFill>
              </a:rPr>
              <a:t> </a:t>
            </a:r>
            <a:r>
              <a:rPr lang="en-US" sz="2800" dirty="0">
                <a:solidFill>
                  <a:schemeClr val="bg1"/>
                </a:solidFill>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6934200" cy="2308324"/>
          </a:xfrm>
          <a:prstGeom prst="rect">
            <a:avLst/>
          </a:prstGeom>
        </p:spPr>
        <p:txBody>
          <a:bodyPr wrap="square">
            <a:spAutoFit/>
          </a:bodyPr>
          <a:lstStyle/>
          <a:p>
            <a:r>
              <a:rPr lang="en-US" sz="3600" dirty="0"/>
              <a:t>… he inquired of them where the Messiah was to be born.  They told him, "In Bethlehem of Judea; for so it has been written by the prophet: </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Matthew 2:4b, 5</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05600" y="6172201"/>
            <a:ext cx="3657600" cy="584775"/>
          </a:xfrm>
          <a:prstGeom prst="rect">
            <a:avLst/>
          </a:prstGeom>
          <a:noFill/>
        </p:spPr>
        <p:txBody>
          <a:bodyPr wrap="square" rtlCol="0">
            <a:spAutoFit/>
          </a:bodyPr>
          <a:lstStyle/>
          <a:p>
            <a:pPr algn="ctr"/>
            <a:r>
              <a:rPr lang="en-US" sz="1600" dirty="0">
                <a:solidFill>
                  <a:schemeClr val="tx1">
                    <a:lumMod val="95000"/>
                  </a:schemeClr>
                </a:solidFill>
              </a:rPr>
              <a:t>Figure of the Tres Reyes </a:t>
            </a:r>
            <a:r>
              <a:rPr lang="en-US" sz="1600" dirty="0" err="1">
                <a:solidFill>
                  <a:schemeClr val="tx1">
                    <a:lumMod val="95000"/>
                  </a:schemeClr>
                </a:solidFill>
              </a:rPr>
              <a:t>Magos</a:t>
            </a:r>
            <a:endParaRPr lang="en-US" sz="1600" dirty="0">
              <a:solidFill>
                <a:schemeClr val="tx1">
                  <a:lumMod val="95000"/>
                </a:schemeClr>
              </a:solidFill>
            </a:endParaRPr>
          </a:p>
          <a:p>
            <a:pPr algn="ctr"/>
            <a:r>
              <a:rPr lang="en-US" sz="1600" dirty="0">
                <a:solidFill>
                  <a:schemeClr val="tx1">
                    <a:lumMod val="95000"/>
                  </a:schemeClr>
                </a:solidFill>
              </a:rPr>
              <a:t>Maracaibo, Venezuela</a:t>
            </a:r>
          </a:p>
        </p:txBody>
      </p:sp>
      <p:pic>
        <p:nvPicPr>
          <p:cNvPr id="5" name="Picture 4">
            <a:extLst>
              <a:ext uri="{FF2B5EF4-FFF2-40B4-BE49-F238E27FC236}">
                <a16:creationId xmlns:a16="http://schemas.microsoft.com/office/drawing/2014/main" id="{71A8F94B-707C-4DD3-9F4A-EDC42455E2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23813"/>
            <a:ext cx="3886200" cy="688181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6934200" cy="2862322"/>
          </a:xfrm>
          <a:prstGeom prst="rect">
            <a:avLst/>
          </a:prstGeom>
        </p:spPr>
        <p:txBody>
          <a:bodyPr wrap="square">
            <a:spAutoFit/>
          </a:bodyPr>
          <a:lstStyle/>
          <a:p>
            <a:r>
              <a:rPr lang="en-US" sz="3600" dirty="0"/>
              <a:t>'And you, Bethlehem, in the land of Judah, are by no means least among the rulers of Judah; for from you shall come a ruler who is to shepherd my people Israel.'"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2:6</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7200" y="5212140"/>
            <a:ext cx="2286000" cy="1569660"/>
          </a:xfrm>
          <a:prstGeom prst="rect">
            <a:avLst/>
          </a:prstGeom>
          <a:noFill/>
        </p:spPr>
        <p:txBody>
          <a:bodyPr wrap="square" rtlCol="0">
            <a:spAutoFit/>
          </a:bodyPr>
          <a:lstStyle/>
          <a:p>
            <a:pPr algn="ctr"/>
            <a:r>
              <a:rPr lang="en-US" sz="1600" dirty="0">
                <a:solidFill>
                  <a:schemeClr val="tx1">
                    <a:lumMod val="95000"/>
                  </a:schemeClr>
                </a:solidFill>
              </a:rPr>
              <a:t>Christ Child as Good Shepherd</a:t>
            </a:r>
          </a:p>
          <a:p>
            <a:pPr algn="ctr"/>
            <a:endParaRPr lang="en-US" sz="1600" dirty="0">
              <a:solidFill>
                <a:schemeClr val="tx1">
                  <a:lumMod val="95000"/>
                </a:schemeClr>
              </a:solidFill>
            </a:endParaRPr>
          </a:p>
          <a:p>
            <a:pPr algn="ctr"/>
            <a:r>
              <a:rPr lang="en-US" sz="1600" dirty="0">
                <a:solidFill>
                  <a:schemeClr val="tx1">
                    <a:lumMod val="95000"/>
                  </a:schemeClr>
                </a:solidFill>
              </a:rPr>
              <a:t>Goa, India</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p>
        </p:txBody>
      </p:sp>
      <p:pic>
        <p:nvPicPr>
          <p:cNvPr id="3" name="Picture 2">
            <a:extLst>
              <a:ext uri="{FF2B5EF4-FFF2-40B4-BE49-F238E27FC236}">
                <a16:creationId xmlns:a16="http://schemas.microsoft.com/office/drawing/2014/main" id="{F6F048C7-A4CB-476D-9FA9-8BD751AB9D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0"/>
            <a:ext cx="4800600" cy="684843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781800" cy="2308324"/>
          </a:xfrm>
          <a:prstGeom prst="rect">
            <a:avLst/>
          </a:prstGeom>
        </p:spPr>
        <p:txBody>
          <a:bodyPr wrap="square">
            <a:spAutoFit/>
          </a:bodyPr>
          <a:lstStyle/>
          <a:p>
            <a:r>
              <a:rPr lang="en-US" sz="3600" dirty="0"/>
              <a:t>Then Herod secretly called for the wise men and learned from them the exact time when the star had appeared.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2:7</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Herod Speaks with the Magi  --  Mosaic, Santa Maria Maggiore, Rome, Italy</a:t>
            </a:r>
          </a:p>
        </p:txBody>
      </p:sp>
      <p:pic>
        <p:nvPicPr>
          <p:cNvPr id="2" name="Picture 1">
            <a:extLst>
              <a:ext uri="{FF2B5EF4-FFF2-40B4-BE49-F238E27FC236}">
                <a16:creationId xmlns:a16="http://schemas.microsoft.com/office/drawing/2014/main" id="{4BEAA540-B93D-40FB-BA7D-85BD30C90E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1" y="69028"/>
            <a:ext cx="7860145" cy="610317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387780"/>
            <a:ext cx="7086600" cy="2862322"/>
          </a:xfrm>
          <a:prstGeom prst="rect">
            <a:avLst/>
          </a:prstGeom>
        </p:spPr>
        <p:txBody>
          <a:bodyPr wrap="square">
            <a:spAutoFit/>
          </a:bodyPr>
          <a:lstStyle/>
          <a:p>
            <a:r>
              <a:rPr lang="en-US" sz="3600" dirty="0"/>
              <a:t>Then he sent them to Bethlehem, saying, "Go and search diligently for the child; and when you have found him, bring me word so that I may also go and pay him homage."</a:t>
            </a:r>
            <a:endParaRPr lang="en-US" sz="3600" dirty="0">
              <a:cs typeface="Arial" pitchFamily="34" charset="0"/>
            </a:endParaRPr>
          </a:p>
        </p:txBody>
      </p:sp>
      <p:sp>
        <p:nvSpPr>
          <p:cNvPr id="5" name="TextBox 4"/>
          <p:cNvSpPr txBox="1"/>
          <p:nvPr/>
        </p:nvSpPr>
        <p:spPr>
          <a:xfrm>
            <a:off x="5715000" y="5181601"/>
            <a:ext cx="3352800" cy="461665"/>
          </a:xfrm>
          <a:prstGeom prst="rect">
            <a:avLst/>
          </a:prstGeom>
          <a:noFill/>
        </p:spPr>
        <p:txBody>
          <a:bodyPr wrap="square" rtlCol="0">
            <a:spAutoFit/>
          </a:bodyPr>
          <a:lstStyle/>
          <a:p>
            <a:pPr algn="ctr"/>
            <a:r>
              <a:rPr lang="en-US" sz="2400" dirty="0">
                <a:solidFill>
                  <a:schemeClr val="tx1">
                    <a:lumMod val="95000"/>
                  </a:schemeClr>
                </a:solidFill>
              </a:rPr>
              <a:t>Matthew 2:8</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Herod with the Three Kings  --   Church of Saint-</a:t>
            </a:r>
            <a:r>
              <a:rPr lang="en-US" sz="1600" dirty="0" err="1">
                <a:solidFill>
                  <a:schemeClr val="tx1">
                    <a:lumMod val="95000"/>
                  </a:schemeClr>
                </a:solidFill>
              </a:rPr>
              <a:t>Gonery</a:t>
            </a:r>
            <a:r>
              <a:rPr lang="en-US" sz="1600" dirty="0">
                <a:solidFill>
                  <a:schemeClr val="tx1">
                    <a:lumMod val="95000"/>
                  </a:schemeClr>
                </a:solidFill>
              </a:rPr>
              <a:t>, </a:t>
            </a:r>
            <a:r>
              <a:rPr lang="en-US" sz="1600" dirty="0" err="1">
                <a:solidFill>
                  <a:schemeClr val="tx1">
                    <a:lumMod val="95000"/>
                  </a:schemeClr>
                </a:solidFill>
              </a:rPr>
              <a:t>Plougrescant</a:t>
            </a:r>
            <a:r>
              <a:rPr lang="en-US" sz="1600" dirty="0">
                <a:solidFill>
                  <a:schemeClr val="tx1">
                    <a:lumMod val="95000"/>
                  </a:schemeClr>
                </a:solidFill>
              </a:rPr>
              <a:t>, France</a:t>
            </a:r>
          </a:p>
        </p:txBody>
      </p:sp>
      <p:sp>
        <p:nvSpPr>
          <p:cNvPr id="2" name="Rectangle 1">
            <a:extLst>
              <a:ext uri="{FF2B5EF4-FFF2-40B4-BE49-F238E27FC236}">
                <a16:creationId xmlns:a16="http://schemas.microsoft.com/office/drawing/2014/main" id="{7893781F-325F-40FA-882C-BDED46D8BF83}"/>
              </a:ext>
            </a:extLst>
          </p:cNvPr>
          <p:cNvSpPr/>
          <p:nvPr/>
        </p:nvSpPr>
        <p:spPr>
          <a:xfrm>
            <a:off x="1905000" y="304801"/>
            <a:ext cx="4572000" cy="646331"/>
          </a:xfrm>
          <a:prstGeom prst="rect">
            <a:avLst/>
          </a:prstGeom>
        </p:spPr>
        <p:txBody>
          <a:bodyPr>
            <a:spAutoFit/>
          </a:bodyPr>
          <a:lstStyle/>
          <a:p>
            <a:r>
              <a:rPr lang="en-US" dirty="0"/>
              <a:t>https://commons.wikimedia.org/wiki/File:Saint-Gonery.Drei.Heilige.Koenige.jpg</a:t>
            </a:r>
          </a:p>
        </p:txBody>
      </p:sp>
      <p:pic>
        <p:nvPicPr>
          <p:cNvPr id="3" name="Picture 2">
            <a:extLst>
              <a:ext uri="{FF2B5EF4-FFF2-40B4-BE49-F238E27FC236}">
                <a16:creationId xmlns:a16="http://schemas.microsoft.com/office/drawing/2014/main" id="{AD87B826-5868-4E39-9EF7-1343F37EE6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04800"/>
            <a:ext cx="9144000" cy="587573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34740"/>
            <a:ext cx="6858000" cy="2862322"/>
          </a:xfrm>
          <a:prstGeom prst="rect">
            <a:avLst/>
          </a:prstGeom>
        </p:spPr>
        <p:txBody>
          <a:bodyPr wrap="square">
            <a:spAutoFit/>
          </a:bodyPr>
          <a:lstStyle/>
          <a:p>
            <a:r>
              <a:rPr lang="en-US" sz="3600" dirty="0"/>
              <a:t>When they had heard the king, they set out; and there, ahead of them, went the star that they had seen at its rising, until it stopped over the place where the child was. </a:t>
            </a:r>
          </a:p>
        </p:txBody>
      </p:sp>
      <p:sp>
        <p:nvSpPr>
          <p:cNvPr id="5" name="TextBox 4"/>
          <p:cNvSpPr txBox="1"/>
          <p:nvPr/>
        </p:nvSpPr>
        <p:spPr>
          <a:xfrm>
            <a:off x="5943600" y="5029201"/>
            <a:ext cx="3352800" cy="461665"/>
          </a:xfrm>
          <a:prstGeom prst="rect">
            <a:avLst/>
          </a:prstGeom>
          <a:noFill/>
        </p:spPr>
        <p:txBody>
          <a:bodyPr wrap="square" rtlCol="0">
            <a:spAutoFit/>
          </a:bodyPr>
          <a:lstStyle/>
          <a:p>
            <a:pPr algn="ctr"/>
            <a:r>
              <a:rPr lang="en-US" sz="2400" dirty="0">
                <a:solidFill>
                  <a:schemeClr val="tx1">
                    <a:lumMod val="95000"/>
                  </a:schemeClr>
                </a:solidFill>
              </a:rPr>
              <a:t>Matthew 2:9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Rising Star, Milky Way  --  John Fowler, Placitas, New Mexico</a:t>
            </a:r>
          </a:p>
        </p:txBody>
      </p:sp>
      <p:pic>
        <p:nvPicPr>
          <p:cNvPr id="2" name="Picture 1">
            <a:extLst>
              <a:ext uri="{FF2B5EF4-FFF2-40B4-BE49-F238E27FC236}">
                <a16:creationId xmlns:a16="http://schemas.microsoft.com/office/drawing/2014/main" id="{883E30AF-51EE-4FBE-8B90-3DA6691D4B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647930"/>
            <a:ext cx="9118600" cy="340694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467600" cy="1754326"/>
          </a:xfrm>
          <a:prstGeom prst="rect">
            <a:avLst/>
          </a:prstGeom>
        </p:spPr>
        <p:txBody>
          <a:bodyPr wrap="square">
            <a:spAutoFit/>
          </a:bodyPr>
          <a:lstStyle/>
          <a:p>
            <a:r>
              <a:rPr lang="en-US" sz="3600" dirty="0"/>
              <a:t>Arise, shine; for your light has come ... Nations shall come to your light, and kings to the brightness of your dawn.</a:t>
            </a:r>
            <a:endParaRPr lang="en-US" sz="3600" dirty="0">
              <a:cs typeface="Arial" pitchFamily="34" charset="0"/>
            </a:endParaRPr>
          </a:p>
        </p:txBody>
      </p:sp>
      <p:sp>
        <p:nvSpPr>
          <p:cNvPr id="4" name="TextBox 3"/>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60:1a, 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70271"/>
            <a:ext cx="7315200" cy="2308324"/>
          </a:xfrm>
          <a:prstGeom prst="rect">
            <a:avLst/>
          </a:prstGeom>
        </p:spPr>
        <p:txBody>
          <a:bodyPr wrap="square">
            <a:spAutoFit/>
          </a:bodyPr>
          <a:lstStyle/>
          <a:p>
            <a:r>
              <a:rPr lang="en-US" sz="3600" dirty="0"/>
              <a:t>When they saw that the star had stopped, they were overwhelmed with joy. </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2:10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1"/>
            <a:ext cx="2133600" cy="1077218"/>
          </a:xfrm>
          <a:prstGeom prst="rect">
            <a:avLst/>
          </a:prstGeom>
          <a:noFill/>
        </p:spPr>
        <p:txBody>
          <a:bodyPr wrap="square" rtlCol="0">
            <a:spAutoFit/>
          </a:bodyPr>
          <a:lstStyle/>
          <a:p>
            <a:pPr algn="ctr"/>
            <a:r>
              <a:rPr lang="en-US" sz="1600" dirty="0">
                <a:solidFill>
                  <a:schemeClr val="tx1">
                    <a:lumMod val="95000"/>
                  </a:schemeClr>
                </a:solidFill>
              </a:rPr>
              <a:t>Nativity</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a:t>
            </a:r>
          </a:p>
          <a:p>
            <a:pPr algn="ctr"/>
            <a:r>
              <a:rPr lang="en-US" sz="1600" dirty="0">
                <a:solidFill>
                  <a:schemeClr val="tx1">
                    <a:lumMod val="95000"/>
                  </a:schemeClr>
                </a:solidFill>
              </a:rPr>
              <a:t>Liturgical Artist</a:t>
            </a:r>
          </a:p>
        </p:txBody>
      </p:sp>
      <p:pic>
        <p:nvPicPr>
          <p:cNvPr id="3" name="Picture 2">
            <a:extLst>
              <a:ext uri="{FF2B5EF4-FFF2-40B4-BE49-F238E27FC236}">
                <a16:creationId xmlns:a16="http://schemas.microsoft.com/office/drawing/2014/main" id="{1B72BDB9-803F-43E6-927A-8BBFE4FBBC0C}"/>
              </a:ext>
            </a:extLst>
          </p:cNvPr>
          <p:cNvPicPr>
            <a:picLocks noChangeAspect="1"/>
          </p:cNvPicPr>
          <p:nvPr/>
        </p:nvPicPr>
        <p:blipFill>
          <a:blip r:embed="rId2"/>
          <a:stretch>
            <a:fillRect/>
          </a:stretch>
        </p:blipFill>
        <p:spPr>
          <a:xfrm>
            <a:off x="5333998" y="1066801"/>
            <a:ext cx="3657602" cy="4572003"/>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2308324"/>
          </a:xfrm>
          <a:prstGeom prst="rect">
            <a:avLst/>
          </a:prstGeom>
        </p:spPr>
        <p:txBody>
          <a:bodyPr wrap="square">
            <a:spAutoFit/>
          </a:bodyPr>
          <a:lstStyle/>
          <a:p>
            <a:r>
              <a:rPr lang="en-US" sz="3600" dirty="0"/>
              <a:t>On entering the house, they saw the child with Mary his mother; and they knelt down and paid him homage.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2:11a</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953001"/>
            <a:ext cx="2133600" cy="1846659"/>
          </a:xfrm>
          <a:prstGeom prst="rect">
            <a:avLst/>
          </a:prstGeom>
          <a:noFill/>
        </p:spPr>
        <p:txBody>
          <a:bodyPr wrap="square" rtlCol="0">
            <a:spAutoFit/>
          </a:bodyPr>
          <a:lstStyle/>
          <a:p>
            <a:pPr algn="ctr"/>
            <a:r>
              <a:rPr lang="en-US" sz="1600" dirty="0">
                <a:solidFill>
                  <a:schemeClr val="tx1">
                    <a:lumMod val="95000"/>
                  </a:schemeClr>
                </a:solidFill>
              </a:rPr>
              <a:t>The Magi and the Christ Child, detail</a:t>
            </a:r>
          </a:p>
          <a:p>
            <a:pPr algn="ctr"/>
            <a:endParaRPr lang="en-US" sz="1600" dirty="0">
              <a:solidFill>
                <a:schemeClr val="tx1">
                  <a:lumMod val="95000"/>
                </a:schemeClr>
              </a:solidFill>
            </a:endParaRPr>
          </a:p>
          <a:p>
            <a:pPr algn="ctr"/>
            <a:r>
              <a:rPr lang="en-US" sz="1600" dirty="0">
                <a:solidFill>
                  <a:schemeClr val="tx1">
                    <a:lumMod val="95000"/>
                  </a:schemeClr>
                </a:solidFill>
              </a:rPr>
              <a:t>Peter Paul Reubens</a:t>
            </a:r>
          </a:p>
          <a:p>
            <a:pPr algn="ctr"/>
            <a:r>
              <a:rPr lang="en-US" sz="1600" dirty="0">
                <a:solidFill>
                  <a:schemeClr val="tx1">
                    <a:lumMod val="95000"/>
                  </a:schemeClr>
                </a:solidFill>
              </a:rPr>
              <a:t>Royal Museums of Fine Arts of Belgium</a:t>
            </a:r>
          </a:p>
          <a:p>
            <a:pPr algn="ctr"/>
            <a:r>
              <a:rPr lang="en-US" sz="1600" dirty="0">
                <a:solidFill>
                  <a:schemeClr val="tx1">
                    <a:lumMod val="95000"/>
                  </a:schemeClr>
                </a:solidFill>
              </a:rPr>
              <a:t>Brussels, Belgium</a:t>
            </a:r>
          </a:p>
        </p:txBody>
      </p:sp>
      <p:pic>
        <p:nvPicPr>
          <p:cNvPr id="3" name="Picture 2">
            <a:extLst>
              <a:ext uri="{FF2B5EF4-FFF2-40B4-BE49-F238E27FC236}">
                <a16:creationId xmlns:a16="http://schemas.microsoft.com/office/drawing/2014/main" id="{72A7906C-9B3C-47CF-B338-5F38BB618F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3560" y="0"/>
            <a:ext cx="6604440"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Then, opening their treasure chests, they offered him gifts of gold, frankincense, and myrrh.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2:12</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382162"/>
            <a:ext cx="1981200" cy="1323439"/>
          </a:xfrm>
          <a:prstGeom prst="rect">
            <a:avLst/>
          </a:prstGeom>
          <a:noFill/>
        </p:spPr>
        <p:txBody>
          <a:bodyPr wrap="square" rtlCol="0">
            <a:spAutoFit/>
          </a:bodyPr>
          <a:lstStyle/>
          <a:p>
            <a:pPr algn="ctr"/>
            <a:r>
              <a:rPr lang="en-US" sz="1600" dirty="0">
                <a:solidFill>
                  <a:schemeClr val="tx1">
                    <a:lumMod val="95000"/>
                  </a:schemeClr>
                </a:solidFill>
              </a:rPr>
              <a:t>Adoration of the Magi</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r>
              <a:rPr lang="en-US" sz="1600" dirty="0">
                <a:solidFill>
                  <a:schemeClr val="tx1">
                    <a:lumMod val="95000"/>
                  </a:schemeClr>
                </a:solidFill>
              </a:rPr>
              <a:t>Cameroon</a:t>
            </a:r>
          </a:p>
        </p:txBody>
      </p:sp>
      <p:pic>
        <p:nvPicPr>
          <p:cNvPr id="2" name="Picture 1">
            <a:extLst>
              <a:ext uri="{FF2B5EF4-FFF2-40B4-BE49-F238E27FC236}">
                <a16:creationId xmlns:a16="http://schemas.microsoft.com/office/drawing/2014/main" id="{1317DA4F-6015-48FA-B877-C5F2268361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0"/>
            <a:ext cx="4603477"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05600" cy="2308324"/>
          </a:xfrm>
          <a:prstGeom prst="rect">
            <a:avLst/>
          </a:prstGeom>
        </p:spPr>
        <p:txBody>
          <a:bodyPr wrap="square">
            <a:spAutoFit/>
          </a:bodyPr>
          <a:lstStyle/>
          <a:p>
            <a:r>
              <a:rPr lang="en-US" sz="3600" dirty="0"/>
              <a:t>And having been warned in a dream not to return to Herod, they left for their own country by another road.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2:12</a:t>
            </a:r>
          </a:p>
        </p:txBody>
      </p:sp>
    </p:spTree>
    <p:extLst>
      <p:ext uri="{BB962C8B-B14F-4D97-AF65-F5344CB8AC3E}">
        <p14:creationId xmlns:p14="http://schemas.microsoft.com/office/powerpoint/2010/main" val="1844325615"/>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503784"/>
            <a:ext cx="2209800" cy="1354217"/>
          </a:xfrm>
          <a:prstGeom prst="rect">
            <a:avLst/>
          </a:prstGeom>
          <a:noFill/>
        </p:spPr>
        <p:txBody>
          <a:bodyPr wrap="square" rtlCol="0">
            <a:spAutoFit/>
          </a:bodyPr>
          <a:lstStyle/>
          <a:p>
            <a:pPr algn="ctr"/>
            <a:r>
              <a:rPr lang="en-US" sz="1600" dirty="0">
                <a:solidFill>
                  <a:schemeClr val="tx1">
                    <a:lumMod val="95000"/>
                  </a:schemeClr>
                </a:solidFill>
              </a:rPr>
              <a:t>The Magi Warned in a Dream</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a:t>
            </a:r>
          </a:p>
          <a:p>
            <a:pPr algn="ctr"/>
            <a:r>
              <a:rPr lang="en-US" sz="1600" dirty="0">
                <a:solidFill>
                  <a:schemeClr val="tx1">
                    <a:lumMod val="95000"/>
                  </a:schemeClr>
                </a:solidFill>
              </a:rPr>
              <a:t>Amiens, France</a:t>
            </a:r>
          </a:p>
        </p:txBody>
      </p:sp>
      <p:pic>
        <p:nvPicPr>
          <p:cNvPr id="2" name="Picture 1">
            <a:extLst>
              <a:ext uri="{FF2B5EF4-FFF2-40B4-BE49-F238E27FC236}">
                <a16:creationId xmlns:a16="http://schemas.microsoft.com/office/drawing/2014/main" id="{5CEF9CA6-91F1-4957-BAE7-D131083E9D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33015" y="20825"/>
            <a:ext cx="5477761" cy="6804672"/>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https://commons.wikimedia.org/wiki/File:Star_of_Bethlehem_Quilt_MET_DT1820.jpg</a:t>
            </a:r>
          </a:p>
          <a:p>
            <a:pPr>
              <a:buNone/>
            </a:pPr>
            <a:r>
              <a:rPr lang="en-US" sz="1400" dirty="0"/>
              <a:t>https://commons.wikimedia.org/wiki/File:Magi_tissot.jpg</a:t>
            </a:r>
          </a:p>
          <a:p>
            <a:pPr>
              <a:buNone/>
            </a:pPr>
            <a:r>
              <a:rPr lang="en-US" sz="1400" dirty="0"/>
              <a:t>annettefortt.com</a:t>
            </a:r>
          </a:p>
          <a:p>
            <a:pPr>
              <a:buNone/>
            </a:pPr>
            <a:r>
              <a:rPr lang="en-US" sz="1400" dirty="0"/>
              <a:t>http://diglib.library.vanderbilt.edu/act-imagelink.pl?RC=29210</a:t>
            </a:r>
          </a:p>
          <a:p>
            <a:pPr>
              <a:buNone/>
            </a:pPr>
            <a:r>
              <a:rPr lang="en-US" sz="1400" dirty="0"/>
              <a:t>https://commons.wikimedia.org/wiki/File:FiguraTres_Reyes_Magos.jpg</a:t>
            </a:r>
          </a:p>
          <a:p>
            <a:pPr>
              <a:buNone/>
            </a:pPr>
            <a:r>
              <a:rPr lang="en-US" sz="1400" dirty="0"/>
              <a:t>https://commons.wikimedia.org/wiki/File:Indian_-_The_Christ_Child_as_Good_Shepherd_-_Walters_71324.jpg</a:t>
            </a:r>
          </a:p>
          <a:p>
            <a:pPr>
              <a:buNone/>
            </a:pPr>
            <a:r>
              <a:rPr lang="en-US" sz="1400" dirty="0"/>
              <a:t>https://commons.wikimedia.org/wiki/File:RomaSantaMariaMaggioreArcoTrionfaleDxRegistro3.jpg</a:t>
            </a:r>
          </a:p>
          <a:p>
            <a:pPr>
              <a:buNone/>
            </a:pPr>
            <a:r>
              <a:rPr lang="en-US" sz="1400" dirty="0"/>
              <a:t>https://commons.wikimedia.org/wiki/File:Saint-Gonery.Drei.Heilige.Koenige.jpg</a:t>
            </a:r>
          </a:p>
          <a:p>
            <a:pPr>
              <a:buNone/>
            </a:pPr>
            <a:r>
              <a:rPr lang="en-US" sz="1400" dirty="0"/>
              <a:t>https://commons.wikimedia.org/wiki/File:Milky_Way_-_28_June_2014.jpg</a:t>
            </a:r>
          </a:p>
          <a:p>
            <a:pPr>
              <a:buNone/>
            </a:pPr>
            <a:r>
              <a:rPr lang="en-US" sz="1400" dirty="0"/>
              <a:t>http://www.lewpstudio.com - copyright by Lauren Wright Pittman</a:t>
            </a:r>
          </a:p>
          <a:p>
            <a:pPr>
              <a:buNone/>
            </a:pPr>
            <a:r>
              <a:rPr lang="en-US" sz="1400" dirty="0"/>
              <a:t>https://commons.wikimedia.org/wiki/File:Peter_Paul_Rubens_-_L%27adoration_des_Mages.jpg</a:t>
            </a:r>
          </a:p>
          <a:p>
            <a:pPr>
              <a:buNone/>
            </a:pPr>
            <a:r>
              <a:rPr lang="fr-FR" sz="1400" dirty="0"/>
              <a:t>http://www.librairie-emmanuel.fr (contact page: https://www.librairie-emmanuel.fr/contact)</a:t>
            </a:r>
            <a:endParaRPr lang="en-US" sz="1400" dirty="0"/>
          </a:p>
          <a:p>
            <a:pPr>
              <a:buNone/>
            </a:pPr>
            <a:r>
              <a:rPr lang="en-US" sz="1400" dirty="0"/>
              <a:t>http://diglib.library.vanderbilt.edu/act-imagelink.pl?RC=29202</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935142"/>
            <a:ext cx="1828800" cy="1846659"/>
          </a:xfrm>
          <a:prstGeom prst="rect">
            <a:avLst/>
          </a:prstGeom>
          <a:noFill/>
        </p:spPr>
        <p:txBody>
          <a:bodyPr wrap="square" rtlCol="0">
            <a:spAutoFit/>
          </a:bodyPr>
          <a:lstStyle/>
          <a:p>
            <a:pPr algn="ctr"/>
            <a:r>
              <a:rPr lang="en-US" sz="1600" dirty="0">
                <a:solidFill>
                  <a:schemeClr val="tx1">
                    <a:lumMod val="95000"/>
                  </a:schemeClr>
                </a:solidFill>
              </a:rPr>
              <a:t>Star of Bethlehem Quilt</a:t>
            </a:r>
          </a:p>
          <a:p>
            <a:pPr algn="ctr"/>
            <a:endParaRPr lang="en-US" sz="1600" dirty="0">
              <a:solidFill>
                <a:schemeClr val="tx1">
                  <a:lumMod val="95000"/>
                </a:schemeClr>
              </a:solidFill>
            </a:endParaRPr>
          </a:p>
          <a:p>
            <a:pPr algn="ctr"/>
            <a:r>
              <a:rPr lang="en-US" sz="1600" dirty="0">
                <a:solidFill>
                  <a:schemeClr val="tx1">
                    <a:lumMod val="95000"/>
                  </a:schemeClr>
                </a:solidFill>
              </a:rPr>
              <a:t>c. 1835</a:t>
            </a:r>
          </a:p>
          <a:p>
            <a:pPr algn="ctr"/>
            <a:r>
              <a:rPr lang="en-US" sz="1600" dirty="0">
                <a:solidFill>
                  <a:schemeClr val="tx1">
                    <a:lumMod val="95000"/>
                  </a:schemeClr>
                </a:solidFill>
              </a:rPr>
              <a:t>Metropolitan Museum of Art</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3FC08700-3B67-4783-B607-3509E415B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0"/>
            <a:ext cx="685800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858000" cy="2308324"/>
          </a:xfrm>
          <a:prstGeom prst="rect">
            <a:avLst/>
          </a:prstGeom>
        </p:spPr>
        <p:txBody>
          <a:bodyPr wrap="square">
            <a:spAutoFit/>
          </a:bodyPr>
          <a:lstStyle/>
          <a:p>
            <a:r>
              <a:rPr lang="en-US" sz="3600" dirty="0"/>
              <a:t>In the time of King Herod, after Jesus was born in Bethlehem of Judea, wise men from the East came to Jerusalem, </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2:1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Journey of the Magi  --  James Tissot, Minneapolis Institute of Art, Minneapolis, MN </a:t>
            </a:r>
          </a:p>
        </p:txBody>
      </p:sp>
      <p:pic>
        <p:nvPicPr>
          <p:cNvPr id="2" name="Picture 1">
            <a:extLst>
              <a:ext uri="{FF2B5EF4-FFF2-40B4-BE49-F238E27FC236}">
                <a16:creationId xmlns:a16="http://schemas.microsoft.com/office/drawing/2014/main" id="{31406D36-6483-44CC-9125-F766EF9F6D9B}"/>
              </a:ext>
            </a:extLst>
          </p:cNvPr>
          <p:cNvPicPr>
            <a:picLocks noChangeAspect="1"/>
          </p:cNvPicPr>
          <p:nvPr/>
        </p:nvPicPr>
        <p:blipFill>
          <a:blip r:embed="rId2"/>
          <a:stretch>
            <a:fillRect/>
          </a:stretch>
        </p:blipFill>
        <p:spPr>
          <a:xfrm>
            <a:off x="1676400" y="33670"/>
            <a:ext cx="8915400" cy="616272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517731"/>
            <a:ext cx="6324600" cy="2862322"/>
          </a:xfrm>
          <a:prstGeom prst="rect">
            <a:avLst/>
          </a:prstGeom>
        </p:spPr>
        <p:txBody>
          <a:bodyPr wrap="square">
            <a:spAutoFit/>
          </a:bodyPr>
          <a:lstStyle/>
          <a:p>
            <a:r>
              <a:rPr lang="en-US" sz="3600" dirty="0"/>
              <a:t>asking, "Where is the child who has been born king of the Jews? For we observed his star at its rising, and have come to pay him homage." </a:t>
            </a:r>
            <a:endParaRPr lang="en-US" sz="3600" dirty="0">
              <a:cs typeface="Arial" pitchFamily="34" charset="0"/>
            </a:endParaRPr>
          </a:p>
        </p:txBody>
      </p:sp>
      <p:sp>
        <p:nvSpPr>
          <p:cNvPr id="5" name="TextBox 4"/>
          <p:cNvSpPr txBox="1"/>
          <p:nvPr/>
        </p:nvSpPr>
        <p:spPr>
          <a:xfrm>
            <a:off x="59055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2:2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5715000"/>
            <a:ext cx="3962400" cy="1077218"/>
          </a:xfrm>
          <a:prstGeom prst="rect">
            <a:avLst/>
          </a:prstGeom>
          <a:noFill/>
        </p:spPr>
        <p:txBody>
          <a:bodyPr wrap="square" rtlCol="0">
            <a:spAutoFit/>
          </a:bodyPr>
          <a:lstStyle/>
          <a:p>
            <a:pPr algn="ctr"/>
            <a:r>
              <a:rPr lang="en-US" sz="1600" dirty="0">
                <a:solidFill>
                  <a:schemeClr val="tx1">
                    <a:lumMod val="95000"/>
                  </a:schemeClr>
                </a:solidFill>
              </a:rPr>
              <a:t>Three Kings</a:t>
            </a:r>
          </a:p>
          <a:p>
            <a:pPr algn="ctr"/>
            <a:endParaRPr lang="en-US" sz="1600" dirty="0">
              <a:solidFill>
                <a:schemeClr val="tx1">
                  <a:lumMod val="95000"/>
                </a:schemeClr>
              </a:solidFill>
            </a:endParaRPr>
          </a:p>
          <a:p>
            <a:pPr algn="ctr"/>
            <a:r>
              <a:rPr lang="en-US" sz="1600" dirty="0">
                <a:solidFill>
                  <a:schemeClr val="tx1">
                    <a:lumMod val="95000"/>
                  </a:schemeClr>
                </a:solidFill>
              </a:rPr>
              <a:t>Annette Gandy </a:t>
            </a:r>
            <a:r>
              <a:rPr lang="en-US" sz="1600" dirty="0" err="1">
                <a:solidFill>
                  <a:schemeClr val="tx1">
                    <a:lumMod val="95000"/>
                  </a:schemeClr>
                </a:solidFill>
              </a:rPr>
              <a:t>Fortt</a:t>
            </a:r>
            <a:r>
              <a:rPr lang="en-US" sz="1600" dirty="0">
                <a:solidFill>
                  <a:schemeClr val="tx1">
                    <a:lumMod val="95000"/>
                  </a:schemeClr>
                </a:solidFill>
              </a:rPr>
              <a:t> </a:t>
            </a:r>
          </a:p>
          <a:p>
            <a:pPr algn="ctr"/>
            <a:r>
              <a:rPr lang="en-US" sz="1600" dirty="0">
                <a:solidFill>
                  <a:schemeClr val="tx1">
                    <a:lumMod val="95000"/>
                  </a:schemeClr>
                </a:solidFill>
              </a:rPr>
              <a:t>Silver Spring, MD</a:t>
            </a:r>
          </a:p>
        </p:txBody>
      </p:sp>
      <p:pic>
        <p:nvPicPr>
          <p:cNvPr id="2" name="Picture 1">
            <a:extLst>
              <a:ext uri="{FF2B5EF4-FFF2-40B4-BE49-F238E27FC236}">
                <a16:creationId xmlns:a16="http://schemas.microsoft.com/office/drawing/2014/main" id="{7FC1B9DF-0B7D-4468-BAFD-EFD68B5BE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333"/>
          <a:stretch/>
        </p:blipFill>
        <p:spPr>
          <a:xfrm>
            <a:off x="5334000" y="-1"/>
            <a:ext cx="4246728" cy="687616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When King Herod heard this, he was frightened … and calling together all the chief priests and scribes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2:3a, 4a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tle: Herod's Inquiry into the Birthplace of the Messiah&#10;[Click for larger image view]">
            <a:extLst>
              <a:ext uri="{FF2B5EF4-FFF2-40B4-BE49-F238E27FC236}">
                <a16:creationId xmlns:a16="http://schemas.microsoft.com/office/drawing/2014/main" id="{28CAE8D4-57F3-4D5D-9FD6-78C73829149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33800" y="113830"/>
            <a:ext cx="6934200" cy="6591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5382162"/>
            <a:ext cx="2057400" cy="1323439"/>
          </a:xfrm>
          <a:prstGeom prst="rect">
            <a:avLst/>
          </a:prstGeom>
          <a:noFill/>
        </p:spPr>
        <p:txBody>
          <a:bodyPr wrap="square" rtlCol="0">
            <a:spAutoFit/>
          </a:bodyPr>
          <a:lstStyle/>
          <a:p>
            <a:pPr algn="ctr"/>
            <a:r>
              <a:rPr lang="en-US" sz="1600" dirty="0">
                <a:solidFill>
                  <a:schemeClr val="tx1">
                    <a:lumMod val="95000"/>
                  </a:schemeClr>
                </a:solidFill>
              </a:rPr>
              <a:t>Herod Consults with Priests and Scribes</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a:t>
            </a:r>
          </a:p>
          <a:p>
            <a:pPr algn="ctr"/>
            <a:r>
              <a:rPr lang="en-US" sz="1600" dirty="0">
                <a:solidFill>
                  <a:schemeClr val="tx1">
                    <a:lumMod val="95000"/>
                  </a:schemeClr>
                </a:solidFill>
              </a:rPr>
              <a:t>Amiens, France</a:t>
            </a:r>
          </a:p>
        </p:txBody>
      </p:sp>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1375</TotalTime>
  <Words>913</Words>
  <Application>Microsoft Office PowerPoint</Application>
  <PresentationFormat>Widescreen</PresentationFormat>
  <Paragraphs>93</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Epiphany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Epiphany of the Lord</dc:title>
  <dc:creator>Anne</dc:creator>
  <cp:lastModifiedBy>Anne Richardson</cp:lastModifiedBy>
  <cp:revision>117</cp:revision>
  <dcterms:created xsi:type="dcterms:W3CDTF">2016-08-31T16:46:43Z</dcterms:created>
  <dcterms:modified xsi:type="dcterms:W3CDTF">2022-10-11T19:59:50Z</dcterms:modified>
</cp:coreProperties>
</file>