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4"/>
  </p:notesMasterIdLst>
  <p:sldIdLst>
    <p:sldId id="256" r:id="rId2"/>
    <p:sldId id="410" r:id="rId3"/>
    <p:sldId id="421" r:id="rId4"/>
    <p:sldId id="420" r:id="rId5"/>
    <p:sldId id="382" r:id="rId6"/>
    <p:sldId id="385" r:id="rId7"/>
    <p:sldId id="384" r:id="rId8"/>
    <p:sldId id="418" r:id="rId9"/>
    <p:sldId id="419" r:id="rId10"/>
    <p:sldId id="383" r:id="rId11"/>
    <p:sldId id="386" r:id="rId12"/>
    <p:sldId id="415" r:id="rId13"/>
    <p:sldId id="390" r:id="rId14"/>
    <p:sldId id="391" r:id="rId15"/>
    <p:sldId id="392" r:id="rId16"/>
    <p:sldId id="393" r:id="rId17"/>
    <p:sldId id="394" r:id="rId18"/>
    <p:sldId id="395" r:id="rId19"/>
    <p:sldId id="396" r:id="rId20"/>
    <p:sldId id="412" r:id="rId21"/>
    <p:sldId id="398" r:id="rId22"/>
    <p:sldId id="2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8F5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41" autoAdjust="0"/>
    <p:restoredTop sz="94621"/>
  </p:normalViewPr>
  <p:slideViewPr>
    <p:cSldViewPr>
      <p:cViewPr varScale="1">
        <p:scale>
          <a:sx n="74" d="100"/>
          <a:sy n="74" d="100"/>
        </p:scale>
        <p:origin x="72" y="91"/>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41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10/11/2022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extLst>
      <p:ext uri="{BB962C8B-B14F-4D97-AF65-F5344CB8AC3E}">
        <p14:creationId xmlns:p14="http://schemas.microsoft.com/office/powerpoint/2010/main" val="16743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10/11/2022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425575"/>
            <a:ext cx="8763000" cy="1698625"/>
          </a:xfrm>
        </p:spPr>
        <p:txBody>
          <a:bodyPr>
            <a:noAutofit/>
          </a:bodyPr>
          <a:lstStyle/>
          <a:p>
            <a:r>
              <a:rPr lang="en-US" sz="8800" dirty="0"/>
              <a:t>Eighth Sunday after the Epiphany</a:t>
            </a:r>
          </a:p>
        </p:txBody>
      </p:sp>
      <p:sp>
        <p:nvSpPr>
          <p:cNvPr id="3" name="Subtitle 2"/>
          <p:cNvSpPr>
            <a:spLocks noGrp="1"/>
          </p:cNvSpPr>
          <p:nvPr>
            <p:ph type="subTitle" idx="1"/>
          </p:nvPr>
        </p:nvSpPr>
        <p:spPr>
          <a:xfrm>
            <a:off x="2819400" y="3657600"/>
            <a:ext cx="6400800" cy="838200"/>
          </a:xfrm>
        </p:spPr>
        <p:txBody>
          <a:bodyPr>
            <a:normAutofit lnSpcReduction="10000"/>
          </a:bodyPr>
          <a:lstStyle/>
          <a:p>
            <a:r>
              <a:rPr lang="en-US" sz="5400" i="1" dirty="0">
                <a:solidFill>
                  <a:schemeClr val="tx1"/>
                </a:solidFill>
              </a:rPr>
              <a:t>Year B</a:t>
            </a:r>
          </a:p>
        </p:txBody>
      </p:sp>
      <p:sp>
        <p:nvSpPr>
          <p:cNvPr id="4" name="Rectangle 3"/>
          <p:cNvSpPr/>
          <p:nvPr/>
        </p:nvSpPr>
        <p:spPr>
          <a:xfrm>
            <a:off x="2057400" y="5903893"/>
            <a:ext cx="7391400" cy="954107"/>
          </a:xfrm>
          <a:prstGeom prst="rect">
            <a:avLst/>
          </a:prstGeom>
          <a:solidFill>
            <a:srgbClr val="918F5F">
              <a:alpha val="70000"/>
            </a:srgbClr>
          </a:solidFill>
        </p:spPr>
        <p:txBody>
          <a:bodyPr wrap="square">
            <a:spAutoFit/>
          </a:bodyPr>
          <a:lstStyle/>
          <a:p>
            <a:pPr algn="ctr"/>
            <a:r>
              <a:rPr lang="en-US" sz="2800" dirty="0">
                <a:solidFill>
                  <a:schemeClr val="tx2"/>
                </a:solidFill>
              </a:rPr>
              <a:t>Hosea 2:14-20 </a:t>
            </a:r>
            <a:r>
              <a:rPr lang="en-US" sz="2400" dirty="0">
                <a:solidFill>
                  <a:schemeClr val="tx2"/>
                </a:solidFill>
              </a:rPr>
              <a:t>•</a:t>
            </a:r>
            <a:r>
              <a:rPr lang="en-US" sz="2800" dirty="0">
                <a:solidFill>
                  <a:schemeClr val="tx2"/>
                </a:solidFill>
              </a:rPr>
              <a:t> Psalm 103:1-13, 22</a:t>
            </a:r>
          </a:p>
          <a:p>
            <a:pPr algn="ctr"/>
            <a:r>
              <a:rPr lang="en-US" sz="2800" dirty="0">
                <a:solidFill>
                  <a:schemeClr val="tx2"/>
                </a:solidFill>
              </a:rPr>
              <a:t>2 Corinthians 3:1-6 </a:t>
            </a:r>
            <a:r>
              <a:rPr lang="en-US" sz="2400" dirty="0">
                <a:solidFill>
                  <a:schemeClr val="tx2"/>
                </a:solidFill>
              </a:rPr>
              <a:t>•</a:t>
            </a:r>
            <a:r>
              <a:rPr lang="en-US" sz="2800" dirty="0">
                <a:solidFill>
                  <a:schemeClr val="tx2"/>
                </a:solidFill>
              </a:rPr>
              <a:t> Mark 2:13-22</a:t>
            </a:r>
            <a:r>
              <a:rPr lang="sv-SE" sz="2800" dirty="0">
                <a:solidFill>
                  <a:schemeClr val="tx2"/>
                </a:solidFill>
              </a:rPr>
              <a:t> </a:t>
            </a:r>
            <a:r>
              <a:rPr lang="en-US" sz="2800" dirty="0">
                <a:solidFill>
                  <a:schemeClr val="tx2"/>
                </a:solidFill>
              </a:rPr>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600200"/>
            <a:ext cx="6553200" cy="2862322"/>
          </a:xfrm>
          <a:prstGeom prst="rect">
            <a:avLst/>
          </a:prstGeom>
        </p:spPr>
        <p:txBody>
          <a:bodyPr wrap="square">
            <a:spAutoFit/>
          </a:bodyPr>
          <a:lstStyle/>
          <a:p>
            <a:r>
              <a:rPr lang="en-US" sz="3600" dirty="0"/>
              <a:t>As he was walking along, he saw Levi son of </a:t>
            </a:r>
            <a:r>
              <a:rPr lang="en-US" sz="3600" dirty="0" err="1"/>
              <a:t>Alphaeus</a:t>
            </a:r>
            <a:r>
              <a:rPr lang="en-US" sz="3600" dirty="0"/>
              <a:t> sitting at the tax booth, and he said to him, “Follow me.” And he got up and followed him.</a:t>
            </a:r>
            <a:endParaRPr lang="en-US" sz="3600" dirty="0">
              <a:cs typeface="Arial" pitchFamily="34" charset="0"/>
            </a:endParaRPr>
          </a:p>
        </p:txBody>
      </p:sp>
      <p:sp>
        <p:nvSpPr>
          <p:cNvPr id="5" name="TextBox 4"/>
          <p:cNvSpPr txBox="1"/>
          <p:nvPr/>
        </p:nvSpPr>
        <p:spPr>
          <a:xfrm>
            <a:off x="5867400" y="4724400"/>
            <a:ext cx="3352800" cy="461665"/>
          </a:xfrm>
          <a:prstGeom prst="rect">
            <a:avLst/>
          </a:prstGeom>
          <a:noFill/>
        </p:spPr>
        <p:txBody>
          <a:bodyPr wrap="square" rtlCol="0">
            <a:spAutoFit/>
          </a:bodyPr>
          <a:lstStyle/>
          <a:p>
            <a:pPr algn="ctr"/>
            <a:r>
              <a:rPr lang="en-US" sz="2400" dirty="0">
                <a:solidFill>
                  <a:schemeClr val="tx1">
                    <a:lumMod val="95000"/>
                  </a:schemeClr>
                </a:solidFill>
              </a:rPr>
              <a:t>Mark 2:14</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Vocation of Saint Matthew, Juan de </a:t>
            </a:r>
            <a:r>
              <a:rPr lang="en-US" sz="1600" dirty="0" err="1">
                <a:solidFill>
                  <a:schemeClr val="tx1">
                    <a:lumMod val="95000"/>
                  </a:schemeClr>
                </a:solidFill>
              </a:rPr>
              <a:t>Pareja</a:t>
            </a:r>
            <a:r>
              <a:rPr lang="en-US" sz="1600" dirty="0">
                <a:solidFill>
                  <a:schemeClr val="tx1">
                    <a:lumMod val="95000"/>
                  </a:schemeClr>
                </a:solidFill>
              </a:rPr>
              <a:t>, 1661</a:t>
            </a:r>
          </a:p>
        </p:txBody>
      </p:sp>
      <p:pic>
        <p:nvPicPr>
          <p:cNvPr id="3" name="Picture 2" descr="vocationmatthew72hbw09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79" y="-5080"/>
            <a:ext cx="8874321" cy="6112188"/>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133600"/>
            <a:ext cx="6934200" cy="2862322"/>
          </a:xfrm>
          <a:prstGeom prst="rect">
            <a:avLst/>
          </a:prstGeom>
        </p:spPr>
        <p:txBody>
          <a:bodyPr wrap="square">
            <a:spAutoFit/>
          </a:bodyPr>
          <a:lstStyle/>
          <a:p>
            <a:r>
              <a:rPr lang="en-US" sz="3600" dirty="0"/>
              <a:t>And as he sat at dinner in Levi’s house, many tax collectors and sinners were also sitting with Jesus and his disciples—for there were many who followed him.</a:t>
            </a:r>
            <a:endParaRPr lang="en-US" sz="3600" dirty="0">
              <a:cs typeface="Arial" pitchFamily="34" charset="0"/>
            </a:endParaRPr>
          </a:p>
        </p:txBody>
      </p:sp>
      <p:sp>
        <p:nvSpPr>
          <p:cNvPr id="5" name="TextBox 4"/>
          <p:cNvSpPr txBox="1"/>
          <p:nvPr/>
        </p:nvSpPr>
        <p:spPr>
          <a:xfrm>
            <a:off x="5943600" y="5105400"/>
            <a:ext cx="3352800" cy="461665"/>
          </a:xfrm>
          <a:prstGeom prst="rect">
            <a:avLst/>
          </a:prstGeom>
          <a:noFill/>
        </p:spPr>
        <p:txBody>
          <a:bodyPr wrap="square" rtlCol="0">
            <a:spAutoFit/>
          </a:bodyPr>
          <a:lstStyle/>
          <a:p>
            <a:pPr algn="ctr"/>
            <a:r>
              <a:rPr lang="en-US" sz="2400" dirty="0">
                <a:solidFill>
                  <a:schemeClr val="tx1">
                    <a:lumMod val="95000"/>
                  </a:schemeClr>
                </a:solidFill>
              </a:rPr>
              <a:t>Mark 2:15</a:t>
            </a:r>
          </a:p>
        </p:txBody>
      </p:sp>
    </p:spTree>
    <p:extLst>
      <p:ext uri="{BB962C8B-B14F-4D97-AF65-F5344CB8AC3E}">
        <p14:creationId xmlns:p14="http://schemas.microsoft.com/office/powerpoint/2010/main" val="906558556"/>
      </p:ext>
    </p:extLst>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Feast in the House of Levi, Paolo Cagliari Veronese, 1573</a:t>
            </a:r>
          </a:p>
        </p:txBody>
      </p:sp>
      <p:pic>
        <p:nvPicPr>
          <p:cNvPr id="3" name="Picture 2" descr="feastlevi47ty19df.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3574"/>
            <a:ext cx="12192000" cy="5110163"/>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752600"/>
            <a:ext cx="6934200" cy="2862322"/>
          </a:xfrm>
          <a:prstGeom prst="rect">
            <a:avLst/>
          </a:prstGeom>
        </p:spPr>
        <p:txBody>
          <a:bodyPr wrap="square">
            <a:spAutoFit/>
          </a:bodyPr>
          <a:lstStyle/>
          <a:p>
            <a:r>
              <a:rPr lang="en-US" sz="3600" dirty="0">
                <a:cs typeface="Arial" pitchFamily="34" charset="0"/>
              </a:rPr>
              <a:t>When the scribes of the Pharisees saw that he was eating with sinners and tax collectors, they said to his disciples, “Why does he eat with tax collectors and sinners?”</a:t>
            </a:r>
          </a:p>
        </p:txBody>
      </p:sp>
      <p:sp>
        <p:nvSpPr>
          <p:cNvPr id="5" name="TextBox 4"/>
          <p:cNvSpPr txBox="1"/>
          <p:nvPr/>
        </p:nvSpPr>
        <p:spPr>
          <a:xfrm>
            <a:off x="6096000" y="4876800"/>
            <a:ext cx="3352800" cy="461665"/>
          </a:xfrm>
          <a:prstGeom prst="rect">
            <a:avLst/>
          </a:prstGeom>
          <a:noFill/>
        </p:spPr>
        <p:txBody>
          <a:bodyPr wrap="square" rtlCol="0">
            <a:spAutoFit/>
          </a:bodyPr>
          <a:lstStyle/>
          <a:p>
            <a:pPr algn="ctr"/>
            <a:r>
              <a:rPr lang="en-US" sz="2400" dirty="0">
                <a:solidFill>
                  <a:schemeClr val="tx1">
                    <a:lumMod val="95000"/>
                  </a:schemeClr>
                </a:solidFill>
              </a:rPr>
              <a:t>Mark 2:16</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3013501"/>
            <a:ext cx="3116861" cy="830997"/>
          </a:xfrm>
          <a:prstGeom prst="rect">
            <a:avLst/>
          </a:prstGeom>
          <a:noFill/>
        </p:spPr>
        <p:txBody>
          <a:bodyPr wrap="square" rtlCol="0">
            <a:spAutoFit/>
          </a:bodyPr>
          <a:lstStyle/>
          <a:p>
            <a:pPr algn="ctr"/>
            <a:r>
              <a:rPr lang="en-US" sz="1600" dirty="0">
                <a:solidFill>
                  <a:schemeClr val="tx1">
                    <a:lumMod val="95000"/>
                  </a:schemeClr>
                </a:solidFill>
              </a:rPr>
              <a:t>Head of a Pharisee</a:t>
            </a:r>
          </a:p>
          <a:p>
            <a:pPr algn="ctr"/>
            <a:endParaRPr lang="en-US" sz="1600" dirty="0">
              <a:solidFill>
                <a:schemeClr val="tx1">
                  <a:lumMod val="95000"/>
                </a:schemeClr>
              </a:solidFill>
            </a:endParaRPr>
          </a:p>
          <a:p>
            <a:pPr algn="ctr"/>
            <a:r>
              <a:rPr lang="en-US" sz="1600" dirty="0" err="1">
                <a:solidFill>
                  <a:schemeClr val="tx1">
                    <a:lumMod val="95000"/>
                  </a:schemeClr>
                </a:solidFill>
              </a:rPr>
              <a:t>Mihály</a:t>
            </a:r>
            <a:r>
              <a:rPr lang="en-US" sz="1600" dirty="0">
                <a:solidFill>
                  <a:schemeClr val="tx1">
                    <a:lumMod val="95000"/>
                  </a:schemeClr>
                </a:solidFill>
              </a:rPr>
              <a:t> </a:t>
            </a:r>
            <a:r>
              <a:rPr lang="en-US" sz="1600" dirty="0" err="1">
                <a:solidFill>
                  <a:schemeClr val="tx1">
                    <a:lumMod val="95000"/>
                  </a:schemeClr>
                </a:solidFill>
              </a:rPr>
              <a:t>Munkácsy</a:t>
            </a:r>
            <a:r>
              <a:rPr lang="en-US" sz="1600" dirty="0">
                <a:solidFill>
                  <a:schemeClr val="tx1">
                    <a:lumMod val="95000"/>
                  </a:schemeClr>
                </a:solidFill>
              </a:rPr>
              <a:t>, 1881</a:t>
            </a:r>
          </a:p>
        </p:txBody>
      </p:sp>
      <p:pic>
        <p:nvPicPr>
          <p:cNvPr id="5" name="Picture 4" descr="Mihaly_Munkacsy_Head_of_a_Pharise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215" y="0"/>
            <a:ext cx="5368297" cy="6858000"/>
          </a:xfrm>
          <a:prstGeom prst="rect">
            <a:avLst/>
          </a:prstGeom>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752600"/>
            <a:ext cx="6553200" cy="2862322"/>
          </a:xfrm>
          <a:prstGeom prst="rect">
            <a:avLst/>
          </a:prstGeom>
        </p:spPr>
        <p:txBody>
          <a:bodyPr wrap="square">
            <a:spAutoFit/>
          </a:bodyPr>
          <a:lstStyle/>
          <a:p>
            <a:r>
              <a:rPr lang="en-US" sz="3600" dirty="0"/>
              <a:t>When Jesus heard this, he said to them, “Those who are well have no need of a physician, but those who are sick; I have come to call not the righteous but sinners.”</a:t>
            </a:r>
            <a:endParaRPr lang="en-US" sz="3600" dirty="0">
              <a:cs typeface="Arial" pitchFamily="34" charset="0"/>
            </a:endParaRPr>
          </a:p>
        </p:txBody>
      </p:sp>
      <p:sp>
        <p:nvSpPr>
          <p:cNvPr id="5" name="TextBox 4"/>
          <p:cNvSpPr txBox="1"/>
          <p:nvPr/>
        </p:nvSpPr>
        <p:spPr>
          <a:xfrm>
            <a:off x="6096000" y="5181600"/>
            <a:ext cx="3352800" cy="461665"/>
          </a:xfrm>
          <a:prstGeom prst="rect">
            <a:avLst/>
          </a:prstGeom>
          <a:noFill/>
        </p:spPr>
        <p:txBody>
          <a:bodyPr wrap="square" rtlCol="0">
            <a:spAutoFit/>
          </a:bodyPr>
          <a:lstStyle/>
          <a:p>
            <a:pPr algn="ctr"/>
            <a:r>
              <a:rPr lang="en-US" sz="2400" dirty="0">
                <a:solidFill>
                  <a:schemeClr val="tx1">
                    <a:lumMod val="95000"/>
                  </a:schemeClr>
                </a:solidFill>
              </a:rPr>
              <a:t>Mark 2:17</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6248400"/>
            <a:ext cx="9144000" cy="338554"/>
          </a:xfrm>
          <a:prstGeom prst="rect">
            <a:avLst/>
          </a:prstGeom>
          <a:noFill/>
        </p:spPr>
        <p:txBody>
          <a:bodyPr wrap="square" rtlCol="0">
            <a:spAutoFit/>
          </a:bodyPr>
          <a:lstStyle/>
          <a:p>
            <a:pPr algn="ctr"/>
            <a:r>
              <a:rPr lang="en-US" sz="1600" dirty="0">
                <a:solidFill>
                  <a:schemeClr val="tx1">
                    <a:lumMod val="95000"/>
                  </a:schemeClr>
                </a:solidFill>
              </a:rPr>
              <a:t>All Are Welcome in the Kingdom of God, Ocean City, Maryland, 2007</a:t>
            </a:r>
          </a:p>
        </p:txBody>
      </p:sp>
      <p:pic>
        <p:nvPicPr>
          <p:cNvPr id="2" name="Picture 1" descr="1236022574_2d411fd184_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0"/>
            <a:ext cx="9067800" cy="6075426"/>
          </a:xfrm>
          <a:prstGeom prst="rect">
            <a:avLst/>
          </a:prstGeom>
        </p:spPr>
      </p:pic>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1447800"/>
            <a:ext cx="6400800" cy="3416320"/>
          </a:xfrm>
          <a:prstGeom prst="rect">
            <a:avLst/>
          </a:prstGeom>
        </p:spPr>
        <p:txBody>
          <a:bodyPr wrap="square">
            <a:spAutoFit/>
          </a:bodyPr>
          <a:lstStyle/>
          <a:p>
            <a:r>
              <a:rPr lang="en-US" sz="3600" dirty="0"/>
              <a:t>Now John’s disciples and the Pharisees were fasting; and people came and said to him, “Why do John’s disciples and the disciples of the Pharisees fast, but your disciples do not fast?”</a:t>
            </a:r>
            <a:endParaRPr lang="en-US" sz="3600" dirty="0">
              <a:cs typeface="Arial" pitchFamily="34" charset="0"/>
            </a:endParaRPr>
          </a:p>
        </p:txBody>
      </p:sp>
      <p:sp>
        <p:nvSpPr>
          <p:cNvPr id="5" name="TextBox 4"/>
          <p:cNvSpPr txBox="1"/>
          <p:nvPr/>
        </p:nvSpPr>
        <p:spPr>
          <a:xfrm>
            <a:off x="5943600" y="5334000"/>
            <a:ext cx="3352800" cy="461665"/>
          </a:xfrm>
          <a:prstGeom prst="rect">
            <a:avLst/>
          </a:prstGeom>
          <a:noFill/>
        </p:spPr>
        <p:txBody>
          <a:bodyPr wrap="square" rtlCol="0">
            <a:spAutoFit/>
          </a:bodyPr>
          <a:lstStyle/>
          <a:p>
            <a:pPr algn="ctr"/>
            <a:r>
              <a:rPr lang="en-US" sz="2400" dirty="0">
                <a:solidFill>
                  <a:schemeClr val="tx1">
                    <a:lumMod val="95000"/>
                  </a:schemeClr>
                </a:solidFill>
              </a:rPr>
              <a:t>Mark 2:18</a:t>
            </a:r>
          </a:p>
        </p:txBody>
      </p:sp>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3124200"/>
            <a:ext cx="3623312" cy="830997"/>
          </a:xfrm>
          <a:prstGeom prst="rect">
            <a:avLst/>
          </a:prstGeom>
          <a:noFill/>
        </p:spPr>
        <p:txBody>
          <a:bodyPr wrap="square" rtlCol="0">
            <a:spAutoFit/>
          </a:bodyPr>
          <a:lstStyle/>
          <a:p>
            <a:pPr algn="ctr"/>
            <a:r>
              <a:rPr lang="en-US" sz="1600" dirty="0">
                <a:solidFill>
                  <a:schemeClr val="tx1">
                    <a:lumMod val="95000"/>
                  </a:schemeClr>
                </a:solidFill>
              </a:rPr>
              <a:t>Jesus Wanted poster</a:t>
            </a:r>
          </a:p>
          <a:p>
            <a:pPr algn="ctr"/>
            <a:endParaRPr lang="en-US" sz="1600" dirty="0">
              <a:solidFill>
                <a:schemeClr val="tx1">
                  <a:lumMod val="95000"/>
                </a:schemeClr>
              </a:solidFill>
            </a:endParaRPr>
          </a:p>
          <a:p>
            <a:pPr algn="ctr"/>
            <a:r>
              <a:rPr lang="en-US" sz="1600" dirty="0">
                <a:solidFill>
                  <a:schemeClr val="tx1">
                    <a:lumMod val="95000"/>
                  </a:schemeClr>
                </a:solidFill>
              </a:rPr>
              <a:t>Art Young, 1917</a:t>
            </a:r>
          </a:p>
        </p:txBody>
      </p:sp>
      <p:pic>
        <p:nvPicPr>
          <p:cNvPr id="3" name="Picture 2" descr="Jesus_wanted_pos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4940" y="0"/>
            <a:ext cx="5254943" cy="6858000"/>
          </a:xfrm>
          <a:prstGeom prst="rect">
            <a:avLst/>
          </a:prstGeom>
        </p:spPr>
      </p:pic>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1219200"/>
            <a:ext cx="7467600" cy="3416320"/>
          </a:xfrm>
          <a:prstGeom prst="rect">
            <a:avLst/>
          </a:prstGeom>
        </p:spPr>
        <p:txBody>
          <a:bodyPr wrap="square">
            <a:spAutoFit/>
          </a:bodyPr>
          <a:lstStyle/>
          <a:p>
            <a:r>
              <a:rPr lang="en-US" sz="3600" dirty="0"/>
              <a:t>I will make for you a covenant on that day with the wild animals, the birds of the air, and the creeping things of the ground; and I will abolish the bow, the sword, and war from the land; and I will make you lie down in safety.</a:t>
            </a:r>
            <a:endParaRPr lang="en-US" sz="3600" dirty="0">
              <a:cs typeface="Arial" pitchFamily="34" charset="0"/>
            </a:endParaRPr>
          </a:p>
        </p:txBody>
      </p:sp>
      <p:sp>
        <p:nvSpPr>
          <p:cNvPr id="4" name="TextBox 3"/>
          <p:cNvSpPr txBox="1"/>
          <p:nvPr/>
        </p:nvSpPr>
        <p:spPr>
          <a:xfrm>
            <a:off x="6096000" y="5029200"/>
            <a:ext cx="3352800" cy="461665"/>
          </a:xfrm>
          <a:prstGeom prst="rect">
            <a:avLst/>
          </a:prstGeom>
          <a:noFill/>
        </p:spPr>
        <p:txBody>
          <a:bodyPr wrap="square" rtlCol="0">
            <a:spAutoFit/>
          </a:bodyPr>
          <a:lstStyle/>
          <a:p>
            <a:pPr algn="ctr"/>
            <a:r>
              <a:rPr lang="en-US" sz="2400" dirty="0">
                <a:solidFill>
                  <a:schemeClr val="tx1">
                    <a:lumMod val="95000"/>
                  </a:schemeClr>
                </a:solidFill>
              </a:rPr>
              <a:t>Hosea 2:18</a:t>
            </a:r>
          </a:p>
        </p:txBody>
      </p:sp>
    </p:spTree>
    <p:extLst>
      <p:ext uri="{BB962C8B-B14F-4D97-AF65-F5344CB8AC3E}">
        <p14:creationId xmlns:p14="http://schemas.microsoft.com/office/powerpoint/2010/main" val="3883666196"/>
      </p:ext>
    </p:extLst>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1447800"/>
            <a:ext cx="6705600" cy="3416320"/>
          </a:xfrm>
          <a:prstGeom prst="rect">
            <a:avLst/>
          </a:prstGeom>
        </p:spPr>
        <p:txBody>
          <a:bodyPr wrap="square">
            <a:spAutoFit/>
          </a:bodyPr>
          <a:lstStyle/>
          <a:p>
            <a:r>
              <a:rPr lang="en-US" sz="3600" dirty="0"/>
              <a:t>Jesus said to them, “The wedding guests cannot fast while the bridegroom is with them, can they? As long as they have the bridegroom with them, they cannot fast.”</a:t>
            </a:r>
          </a:p>
        </p:txBody>
      </p:sp>
      <p:sp>
        <p:nvSpPr>
          <p:cNvPr id="5" name="TextBox 4"/>
          <p:cNvSpPr txBox="1"/>
          <p:nvPr/>
        </p:nvSpPr>
        <p:spPr>
          <a:xfrm>
            <a:off x="6096000" y="5105400"/>
            <a:ext cx="3352800" cy="461665"/>
          </a:xfrm>
          <a:prstGeom prst="rect">
            <a:avLst/>
          </a:prstGeom>
          <a:noFill/>
        </p:spPr>
        <p:txBody>
          <a:bodyPr wrap="square" rtlCol="0">
            <a:spAutoFit/>
          </a:bodyPr>
          <a:lstStyle/>
          <a:p>
            <a:pPr algn="ctr"/>
            <a:r>
              <a:rPr lang="en-US" sz="2400" dirty="0">
                <a:solidFill>
                  <a:schemeClr val="tx1">
                    <a:lumMod val="95000"/>
                  </a:schemeClr>
                </a:solidFill>
              </a:rPr>
              <a:t>Mark 2:19</a:t>
            </a:r>
          </a:p>
        </p:txBody>
      </p:sp>
    </p:spTree>
    <p:extLst>
      <p:ext uri="{BB962C8B-B14F-4D97-AF65-F5344CB8AC3E}">
        <p14:creationId xmlns:p14="http://schemas.microsoft.com/office/powerpoint/2010/main" val="3088145221"/>
      </p:ext>
    </p:extLst>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276600"/>
            <a:ext cx="4724400" cy="830997"/>
          </a:xfrm>
          <a:prstGeom prst="rect">
            <a:avLst/>
          </a:prstGeom>
          <a:noFill/>
        </p:spPr>
        <p:txBody>
          <a:bodyPr wrap="square" rtlCol="0">
            <a:spAutoFit/>
          </a:bodyPr>
          <a:lstStyle/>
          <a:p>
            <a:pPr algn="ctr"/>
            <a:r>
              <a:rPr lang="en-US" sz="1600" dirty="0">
                <a:solidFill>
                  <a:schemeClr val="tx1">
                    <a:lumMod val="95000"/>
                  </a:schemeClr>
                </a:solidFill>
              </a:rPr>
              <a:t>Jesus the Bridegroom</a:t>
            </a:r>
          </a:p>
          <a:p>
            <a:pPr algn="ctr"/>
            <a:endParaRPr lang="en-US" sz="1600" dirty="0">
              <a:solidFill>
                <a:schemeClr val="tx1">
                  <a:lumMod val="95000"/>
                </a:schemeClr>
              </a:solidFill>
            </a:endParaRPr>
          </a:p>
          <a:p>
            <a:pPr algn="ctr"/>
            <a:r>
              <a:rPr lang="en-US" sz="1600" dirty="0">
                <a:solidFill>
                  <a:schemeClr val="tx1">
                    <a:lumMod val="95000"/>
                  </a:schemeClr>
                </a:solidFill>
              </a:rPr>
              <a:t>Anonymous, 19</a:t>
            </a:r>
            <a:r>
              <a:rPr lang="en-US" sz="1600" baseline="30000" dirty="0">
                <a:solidFill>
                  <a:schemeClr val="tx1">
                    <a:lumMod val="95000"/>
                  </a:schemeClr>
                </a:solidFill>
              </a:rPr>
              <a:t>th</a:t>
            </a:r>
            <a:r>
              <a:rPr lang="en-US" sz="1600" dirty="0">
                <a:solidFill>
                  <a:schemeClr val="tx1">
                    <a:lumMod val="95000"/>
                  </a:schemeClr>
                </a:solidFill>
              </a:rPr>
              <a:t> century</a:t>
            </a:r>
          </a:p>
        </p:txBody>
      </p:sp>
      <p:pic>
        <p:nvPicPr>
          <p:cNvPr id="3" name="Picture 2" descr="jesusbridegroom2175bhw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1700" y="0"/>
            <a:ext cx="2554300" cy="6705038"/>
          </a:xfrm>
          <a:prstGeom prst="rect">
            <a:avLst/>
          </a:prstGeom>
        </p:spPr>
      </p:pic>
    </p:spTree>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a:t>
            </a:r>
            <a:r>
              <a:rPr lang="en-US" sz="1600" dirty="0" err="1"/>
              <a:t>www.flickr.com</a:t>
            </a:r>
            <a:r>
              <a:rPr lang="en-US" sz="1600" dirty="0"/>
              <a:t>/photos/</a:t>
            </a:r>
            <a:r>
              <a:rPr lang="en-US" sz="1600" dirty="0" err="1"/>
              <a:t>swperman</a:t>
            </a:r>
            <a:r>
              <a:rPr lang="en-US" sz="1600" dirty="0"/>
              <a:t>/221008978/</a:t>
            </a:r>
          </a:p>
          <a:p>
            <a:pPr>
              <a:buNone/>
            </a:pPr>
            <a:r>
              <a:rPr lang="en-US" sz="1600" dirty="0"/>
              <a:t>https://</a:t>
            </a:r>
            <a:r>
              <a:rPr lang="en-US" sz="1600" dirty="0" err="1"/>
              <a:t>commons.wikimedia.org</a:t>
            </a:r>
            <a:r>
              <a:rPr lang="en-US" sz="1600" dirty="0"/>
              <a:t>/wiki/File:Duccio_di_Buoninsegna_063.jpg</a:t>
            </a:r>
          </a:p>
          <a:p>
            <a:pPr>
              <a:buNone/>
            </a:pPr>
            <a:r>
              <a:rPr lang="en-US" sz="1600" dirty="0" err="1"/>
              <a:t>www.JohnAugustSwanson.com</a:t>
            </a:r>
            <a:endParaRPr lang="en-US" sz="1600" dirty="0"/>
          </a:p>
          <a:p>
            <a:pPr>
              <a:buNone/>
            </a:pPr>
            <a:r>
              <a:rPr lang="en-US" sz="1600" dirty="0"/>
              <a:t>https://</a:t>
            </a:r>
            <a:r>
              <a:rPr lang="en-US" sz="1600" dirty="0" err="1"/>
              <a:t>commons.wikimedia.org</a:t>
            </a:r>
            <a:r>
              <a:rPr lang="en-US" sz="1600" dirty="0"/>
              <a:t>/wiki/File:Eastman_Johnson_-_</a:t>
            </a:r>
            <a:r>
              <a:rPr lang="en-US" sz="1600" dirty="0" err="1"/>
              <a:t>Writing_to_Father.jpg</a:t>
            </a:r>
            <a:endParaRPr lang="en-US" sz="1600" dirty="0"/>
          </a:p>
          <a:p>
            <a:pPr>
              <a:buNone/>
            </a:pPr>
            <a:r>
              <a:rPr lang="en-US" sz="1600" dirty="0"/>
              <a:t>https://</a:t>
            </a:r>
            <a:r>
              <a:rPr lang="en-US" sz="1600" dirty="0" err="1"/>
              <a:t>commons.wikimedia.org</a:t>
            </a:r>
            <a:r>
              <a:rPr lang="en-US" sz="1600" dirty="0"/>
              <a:t>/wiki/</a:t>
            </a:r>
            <a:r>
              <a:rPr lang="en-US" sz="1600" dirty="0" err="1"/>
              <a:t>File:Pareja-vocacion_mateo.jpg</a:t>
            </a:r>
            <a:endParaRPr lang="en-US" sz="1600" dirty="0"/>
          </a:p>
          <a:p>
            <a:pPr>
              <a:buNone/>
            </a:pPr>
            <a:r>
              <a:rPr lang="en-US" sz="1600" dirty="0"/>
              <a:t>https://</a:t>
            </a:r>
            <a:r>
              <a:rPr lang="en-US" sz="1600" dirty="0" err="1"/>
              <a:t>commons.wikimedia.org</a:t>
            </a:r>
            <a:r>
              <a:rPr lang="en-US" sz="1600" dirty="0"/>
              <a:t>/wiki/</a:t>
            </a:r>
            <a:r>
              <a:rPr lang="en-US" sz="1600" dirty="0" err="1"/>
              <a:t>File:The_Feast_in_the_House_of_Levi</a:t>
            </a:r>
            <a:r>
              <a:rPr lang="en-US" sz="1600" dirty="0"/>
              <a:t>_(edited).jpg</a:t>
            </a:r>
          </a:p>
          <a:p>
            <a:pPr>
              <a:buNone/>
            </a:pPr>
            <a:r>
              <a:rPr lang="en-US" sz="1600" dirty="0"/>
              <a:t>https://</a:t>
            </a:r>
            <a:r>
              <a:rPr lang="en-US" sz="1600" dirty="0" err="1"/>
              <a:t>commons.wikimedia.org</a:t>
            </a:r>
            <a:r>
              <a:rPr lang="en-US" sz="1600" dirty="0"/>
              <a:t>/wiki/</a:t>
            </a:r>
            <a:r>
              <a:rPr lang="en-US" sz="1600" dirty="0" err="1"/>
              <a:t>File:Mihaly_Munkacsy_Head_of_a_Pharisee.jpg</a:t>
            </a:r>
            <a:endParaRPr lang="en-US" sz="1600" dirty="0"/>
          </a:p>
          <a:p>
            <a:pPr>
              <a:buNone/>
            </a:pPr>
            <a:r>
              <a:rPr lang="en-US" sz="1600" dirty="0"/>
              <a:t>https://</a:t>
            </a:r>
            <a:r>
              <a:rPr lang="en-US" sz="1600" dirty="0" err="1"/>
              <a:t>flickr.com</a:t>
            </a:r>
            <a:r>
              <a:rPr lang="en-US" sz="1600" dirty="0"/>
              <a:t>/photos/</a:t>
            </a:r>
            <a:r>
              <a:rPr lang="en-US" sz="1600" dirty="0" err="1"/>
              <a:t>jillianaphotography</a:t>
            </a:r>
            <a:r>
              <a:rPr lang="en-US" sz="1600" dirty="0"/>
              <a:t>/1236022574/</a:t>
            </a:r>
          </a:p>
          <a:p>
            <a:pPr>
              <a:buNone/>
            </a:pPr>
            <a:r>
              <a:rPr lang="en-US" sz="1600" dirty="0"/>
              <a:t>https://</a:t>
            </a:r>
            <a:r>
              <a:rPr lang="en-US" sz="1600" dirty="0" err="1"/>
              <a:t>commons.wikimedia.org</a:t>
            </a:r>
            <a:r>
              <a:rPr lang="en-US" sz="1600" dirty="0"/>
              <a:t>/wiki/</a:t>
            </a:r>
            <a:r>
              <a:rPr lang="en-US" sz="1600" dirty="0" err="1"/>
              <a:t>File:Jesus_wanted_poster.jpg</a:t>
            </a:r>
            <a:endParaRPr lang="en-US" sz="1600" dirty="0"/>
          </a:p>
          <a:p>
            <a:pPr>
              <a:buNone/>
            </a:pPr>
            <a:r>
              <a:rPr lang="en-US" sz="1600" dirty="0"/>
              <a:t>https://</a:t>
            </a:r>
            <a:r>
              <a:rPr lang="en-US" sz="1600" dirty="0" err="1"/>
              <a:t>commons.wikimedia.org</a:t>
            </a:r>
            <a:r>
              <a:rPr lang="en-US" sz="1600" dirty="0"/>
              <a:t>/wiki/</a:t>
            </a:r>
            <a:r>
              <a:rPr lang="en-US" sz="1600" dirty="0" err="1"/>
              <a:t>File:Jesus_the_Bridegroom</a:t>
            </a:r>
            <a:r>
              <a:rPr lang="en-US" sz="1600" dirty="0"/>
              <a:t>_(Syria).jpg</a:t>
            </a:r>
          </a:p>
          <a:p>
            <a:pPr>
              <a:buNone/>
            </a:pPr>
            <a:endParaRPr lang="en-US" sz="1600" dirty="0"/>
          </a:p>
          <a:p>
            <a:pPr>
              <a:buNone/>
            </a:pPr>
            <a:endParaRPr lang="en-US" sz="1600" dirty="0"/>
          </a:p>
          <a:p>
            <a:pPr>
              <a:buNone/>
            </a:pPr>
            <a:r>
              <a:rPr lang="en-US" sz="1600" dirty="0"/>
              <a:t>Additional descriptions can be found at the Art in the Christian Tradition image library, a service of the Vanderbilt Divinity Library, http://diglib.library.vanderbilt.edu/.  All images available via Creative Commons 3.0 License.</a:t>
            </a:r>
          </a:p>
          <a:p>
            <a:endParaRPr lang="en-US" sz="1200" dirty="0"/>
          </a:p>
          <a:p>
            <a:endParaRPr lang="en-US" sz="1400" dirty="0"/>
          </a:p>
          <a:p>
            <a:endParaRPr lang="en-US" sz="14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6172200"/>
            <a:ext cx="9144000" cy="338554"/>
          </a:xfrm>
          <a:prstGeom prst="rect">
            <a:avLst/>
          </a:prstGeom>
          <a:noFill/>
        </p:spPr>
        <p:txBody>
          <a:bodyPr wrap="square" rtlCol="0">
            <a:spAutoFit/>
          </a:bodyPr>
          <a:lstStyle/>
          <a:p>
            <a:pPr algn="ctr"/>
            <a:r>
              <a:rPr lang="en-US" sz="1600" dirty="0">
                <a:solidFill>
                  <a:schemeClr val="tx1">
                    <a:lumMod val="95000"/>
                  </a:schemeClr>
                </a:solidFill>
              </a:rPr>
              <a:t>Prayer of St. Francis, Brother Eric, 20</a:t>
            </a:r>
            <a:r>
              <a:rPr lang="en-US" sz="1600" baseline="30000" dirty="0">
                <a:solidFill>
                  <a:schemeClr val="tx1">
                    <a:lumMod val="95000"/>
                  </a:schemeClr>
                </a:solidFill>
              </a:rPr>
              <a:t>th</a:t>
            </a:r>
            <a:r>
              <a:rPr lang="en-US" sz="1600" dirty="0">
                <a:solidFill>
                  <a:schemeClr val="tx1">
                    <a:lumMod val="95000"/>
                  </a:schemeClr>
                </a:solidFill>
              </a:rPr>
              <a:t> century</a:t>
            </a:r>
          </a:p>
        </p:txBody>
      </p:sp>
      <p:pic>
        <p:nvPicPr>
          <p:cNvPr id="2" name="Picture 1" descr="B_EighthSundayafterEpiphan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617" y="0"/>
            <a:ext cx="6540767" cy="5992977"/>
          </a:xfrm>
          <a:prstGeom prst="rect">
            <a:avLst/>
          </a:prstGeom>
        </p:spPr>
      </p:pic>
    </p:spTree>
    <p:extLst>
      <p:ext uri="{BB962C8B-B14F-4D97-AF65-F5344CB8AC3E}">
        <p14:creationId xmlns:p14="http://schemas.microsoft.com/office/powerpoint/2010/main" val="3373992766"/>
      </p:ext>
    </p:extLst>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676400"/>
            <a:ext cx="7467600" cy="2308324"/>
          </a:xfrm>
          <a:prstGeom prst="rect">
            <a:avLst/>
          </a:prstGeom>
        </p:spPr>
        <p:txBody>
          <a:bodyPr wrap="square">
            <a:spAutoFit/>
          </a:bodyPr>
          <a:lstStyle/>
          <a:p>
            <a:r>
              <a:rPr lang="en-US" sz="3600" dirty="0"/>
              <a:t>And I will take you for my wife forever; I will take you for my wife in righteousness and in justice, in steadfast love, and in mercy.</a:t>
            </a:r>
            <a:endParaRPr lang="en-US" sz="3600" dirty="0">
              <a:cs typeface="Arial" pitchFamily="34" charset="0"/>
            </a:endParaRPr>
          </a:p>
        </p:txBody>
      </p:sp>
      <p:sp>
        <p:nvSpPr>
          <p:cNvPr id="4" name="TextBox 3"/>
          <p:cNvSpPr txBox="1"/>
          <p:nvPr/>
        </p:nvSpPr>
        <p:spPr>
          <a:xfrm>
            <a:off x="6088912" y="4876800"/>
            <a:ext cx="3352800" cy="461665"/>
          </a:xfrm>
          <a:prstGeom prst="rect">
            <a:avLst/>
          </a:prstGeom>
          <a:noFill/>
        </p:spPr>
        <p:txBody>
          <a:bodyPr wrap="square" rtlCol="0">
            <a:spAutoFit/>
          </a:bodyPr>
          <a:lstStyle/>
          <a:p>
            <a:pPr algn="ctr"/>
            <a:r>
              <a:rPr lang="en-US" sz="2400" dirty="0">
                <a:solidFill>
                  <a:schemeClr val="tx1">
                    <a:lumMod val="95000"/>
                  </a:schemeClr>
                </a:solidFill>
              </a:rPr>
              <a:t>Hosea 2:19</a:t>
            </a:r>
          </a:p>
        </p:txBody>
      </p:sp>
    </p:spTree>
    <p:extLst>
      <p:ext uri="{BB962C8B-B14F-4D97-AF65-F5344CB8AC3E}">
        <p14:creationId xmlns:p14="http://schemas.microsoft.com/office/powerpoint/2010/main" val="1393518810"/>
      </p:ext>
    </p:extLst>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800" y="3276600"/>
            <a:ext cx="4191000" cy="830997"/>
          </a:xfrm>
          <a:prstGeom prst="rect">
            <a:avLst/>
          </a:prstGeom>
          <a:noFill/>
        </p:spPr>
        <p:txBody>
          <a:bodyPr wrap="square" rtlCol="0">
            <a:spAutoFit/>
          </a:bodyPr>
          <a:lstStyle/>
          <a:p>
            <a:pPr algn="ctr"/>
            <a:r>
              <a:rPr lang="en-US" sz="1600" dirty="0">
                <a:solidFill>
                  <a:schemeClr val="tx1">
                    <a:lumMod val="95000"/>
                  </a:schemeClr>
                </a:solidFill>
              </a:rPr>
              <a:t>Prophet Hosea</a:t>
            </a:r>
          </a:p>
          <a:p>
            <a:pPr algn="ctr"/>
            <a:endParaRPr lang="en-US" sz="1600" dirty="0">
              <a:solidFill>
                <a:schemeClr val="tx1">
                  <a:lumMod val="95000"/>
                </a:schemeClr>
              </a:solidFill>
            </a:endParaRPr>
          </a:p>
          <a:p>
            <a:pPr algn="ctr"/>
            <a:r>
              <a:rPr lang="en-US" sz="1600" dirty="0" err="1">
                <a:solidFill>
                  <a:schemeClr val="tx1">
                    <a:lumMod val="95000"/>
                  </a:schemeClr>
                </a:solidFill>
              </a:rPr>
              <a:t>Duccio</a:t>
            </a:r>
            <a:r>
              <a:rPr lang="en-US" sz="1600" dirty="0">
                <a:solidFill>
                  <a:schemeClr val="tx1">
                    <a:lumMod val="95000"/>
                  </a:schemeClr>
                </a:solidFill>
              </a:rPr>
              <a:t> di </a:t>
            </a:r>
            <a:r>
              <a:rPr lang="en-US" sz="1600" dirty="0" err="1">
                <a:solidFill>
                  <a:schemeClr val="tx1">
                    <a:lumMod val="95000"/>
                  </a:schemeClr>
                </a:solidFill>
              </a:rPr>
              <a:t>Buoninsegna</a:t>
            </a:r>
            <a:r>
              <a:rPr lang="en-US" sz="1600" dirty="0">
                <a:solidFill>
                  <a:schemeClr val="tx1">
                    <a:lumMod val="95000"/>
                  </a:schemeClr>
                </a:solidFill>
              </a:rPr>
              <a:t>, 1308-1311</a:t>
            </a:r>
          </a:p>
        </p:txBody>
      </p:sp>
      <p:pic>
        <p:nvPicPr>
          <p:cNvPr id="5" name="Picture 4" descr="Duccio_di_Buoninsegna_06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8714" y="0"/>
            <a:ext cx="2508069" cy="6858000"/>
          </a:xfrm>
          <a:prstGeom prst="rect">
            <a:avLst/>
          </a:prstGeom>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2438400"/>
            <a:ext cx="6324600" cy="1754327"/>
          </a:xfrm>
          <a:prstGeom prst="rect">
            <a:avLst/>
          </a:prstGeom>
        </p:spPr>
        <p:txBody>
          <a:bodyPr wrap="square">
            <a:spAutoFit/>
          </a:bodyPr>
          <a:lstStyle/>
          <a:p>
            <a:r>
              <a:rPr lang="en-US" sz="3600" dirty="0"/>
              <a:t>Bless the LORD, O my soul, and all that is within me, bless his holy name.</a:t>
            </a:r>
            <a:endParaRPr lang="en-US" sz="3600" dirty="0">
              <a:cs typeface="Arial" pitchFamily="34" charset="0"/>
            </a:endParaRPr>
          </a:p>
        </p:txBody>
      </p:sp>
      <p:sp>
        <p:nvSpPr>
          <p:cNvPr id="5" name="TextBox 4"/>
          <p:cNvSpPr txBox="1"/>
          <p:nvPr/>
        </p:nvSpPr>
        <p:spPr>
          <a:xfrm>
            <a:off x="6096000" y="4343401"/>
            <a:ext cx="3352800" cy="461665"/>
          </a:xfrm>
          <a:prstGeom prst="rect">
            <a:avLst/>
          </a:prstGeom>
          <a:noFill/>
        </p:spPr>
        <p:txBody>
          <a:bodyPr wrap="square" rtlCol="0">
            <a:spAutoFit/>
          </a:bodyPr>
          <a:lstStyle/>
          <a:p>
            <a:pPr algn="ctr"/>
            <a:r>
              <a:rPr lang="en-US" sz="2400" dirty="0">
                <a:solidFill>
                  <a:schemeClr val="tx1">
                    <a:lumMod val="95000"/>
                  </a:schemeClr>
                </a:solidFill>
              </a:rPr>
              <a:t>Psalm 103:1</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2971800"/>
            <a:ext cx="3810000" cy="830997"/>
          </a:xfrm>
          <a:prstGeom prst="rect">
            <a:avLst/>
          </a:prstGeom>
          <a:noFill/>
        </p:spPr>
        <p:txBody>
          <a:bodyPr wrap="square" rtlCol="0">
            <a:spAutoFit/>
          </a:bodyPr>
          <a:lstStyle/>
          <a:p>
            <a:pPr algn="ctr"/>
            <a:r>
              <a:rPr lang="en-US" sz="1600" dirty="0">
                <a:solidFill>
                  <a:schemeClr val="tx1">
                    <a:lumMod val="95000"/>
                  </a:schemeClr>
                </a:solidFill>
              </a:rPr>
              <a:t>The Procession</a:t>
            </a:r>
          </a:p>
          <a:p>
            <a:pPr algn="ctr"/>
            <a:endParaRPr lang="en-US" sz="1600" dirty="0">
              <a:solidFill>
                <a:schemeClr val="tx1">
                  <a:lumMod val="95000"/>
                </a:schemeClr>
              </a:solidFill>
            </a:endParaRPr>
          </a:p>
          <a:p>
            <a:pPr algn="ctr"/>
            <a:r>
              <a:rPr lang="en-US" sz="1600" dirty="0">
                <a:solidFill>
                  <a:schemeClr val="tx1">
                    <a:lumMod val="95000"/>
                  </a:schemeClr>
                </a:solidFill>
              </a:rPr>
              <a:t>John August Swanson, 2007</a:t>
            </a:r>
          </a:p>
        </p:txBody>
      </p:sp>
      <p:pic>
        <p:nvPicPr>
          <p:cNvPr id="3" name="Picture 2" descr="Swanson-Proces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5853" y="0"/>
            <a:ext cx="4602685" cy="6858000"/>
          </a:xfrm>
          <a:prstGeom prst="rect">
            <a:avLst/>
          </a:prstGeom>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3567" y="2479157"/>
            <a:ext cx="6324600" cy="1754327"/>
          </a:xfrm>
          <a:prstGeom prst="rect">
            <a:avLst/>
          </a:prstGeom>
        </p:spPr>
        <p:txBody>
          <a:bodyPr wrap="square">
            <a:spAutoFit/>
          </a:bodyPr>
          <a:lstStyle/>
          <a:p>
            <a:r>
              <a:rPr lang="en-US" sz="3600" dirty="0"/>
              <a:t>You yourselves are our letter, written on our hearts, to be known and read by all;</a:t>
            </a:r>
            <a:endParaRPr lang="en-US" sz="3600" dirty="0">
              <a:cs typeface="Arial" pitchFamily="34" charset="0"/>
            </a:endParaRPr>
          </a:p>
        </p:txBody>
      </p:sp>
      <p:sp>
        <p:nvSpPr>
          <p:cNvPr id="5" name="TextBox 4"/>
          <p:cNvSpPr txBox="1"/>
          <p:nvPr/>
        </p:nvSpPr>
        <p:spPr>
          <a:xfrm>
            <a:off x="6096000" y="4343401"/>
            <a:ext cx="3352800" cy="461665"/>
          </a:xfrm>
          <a:prstGeom prst="rect">
            <a:avLst/>
          </a:prstGeom>
          <a:noFill/>
        </p:spPr>
        <p:txBody>
          <a:bodyPr wrap="square" rtlCol="0">
            <a:spAutoFit/>
          </a:bodyPr>
          <a:lstStyle/>
          <a:p>
            <a:pPr algn="ctr"/>
            <a:r>
              <a:rPr lang="en-US" sz="2400" dirty="0">
                <a:solidFill>
                  <a:schemeClr val="tx1">
                    <a:lumMod val="95000"/>
                  </a:schemeClr>
                </a:solidFill>
              </a:rPr>
              <a:t>2 Corinthians 3:2</a:t>
            </a:r>
          </a:p>
        </p:txBody>
      </p:sp>
    </p:spTree>
    <p:extLst>
      <p:ext uri="{BB962C8B-B14F-4D97-AF65-F5344CB8AC3E}">
        <p14:creationId xmlns:p14="http://schemas.microsoft.com/office/powerpoint/2010/main" val="3535687381"/>
      </p:ext>
    </p:extLst>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3013501"/>
            <a:ext cx="3810000" cy="830997"/>
          </a:xfrm>
          <a:prstGeom prst="rect">
            <a:avLst/>
          </a:prstGeom>
          <a:noFill/>
        </p:spPr>
        <p:txBody>
          <a:bodyPr wrap="square" rtlCol="0">
            <a:spAutoFit/>
          </a:bodyPr>
          <a:lstStyle/>
          <a:p>
            <a:pPr algn="ctr"/>
            <a:r>
              <a:rPr lang="en-US" sz="1600" dirty="0">
                <a:solidFill>
                  <a:schemeClr val="tx1">
                    <a:lumMod val="95000"/>
                  </a:schemeClr>
                </a:solidFill>
              </a:rPr>
              <a:t>Writing to Father</a:t>
            </a:r>
          </a:p>
          <a:p>
            <a:pPr algn="ctr"/>
            <a:endParaRPr lang="en-US" sz="1600" dirty="0">
              <a:solidFill>
                <a:schemeClr val="tx1">
                  <a:lumMod val="95000"/>
                </a:schemeClr>
              </a:solidFill>
            </a:endParaRPr>
          </a:p>
          <a:p>
            <a:pPr algn="ctr"/>
            <a:r>
              <a:rPr lang="en-US" sz="1600" dirty="0">
                <a:solidFill>
                  <a:schemeClr val="tx1">
                    <a:lumMod val="95000"/>
                  </a:schemeClr>
                </a:solidFill>
              </a:rPr>
              <a:t>Eastman Johnson, 1863</a:t>
            </a:r>
          </a:p>
        </p:txBody>
      </p:sp>
      <p:pic>
        <p:nvPicPr>
          <p:cNvPr id="3" name="Picture 2" descr="MFA_64-43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0"/>
            <a:ext cx="5246370" cy="6858000"/>
          </a:xfrm>
          <a:prstGeom prst="rect">
            <a:avLst/>
          </a:prstGeom>
        </p:spPr>
      </p:pic>
    </p:spTree>
    <p:extLst>
      <p:ext uri="{BB962C8B-B14F-4D97-AF65-F5344CB8AC3E}">
        <p14:creationId xmlns:p14="http://schemas.microsoft.com/office/powerpoint/2010/main" val="2480953845"/>
      </p:ext>
    </p:extLst>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10015</TotalTime>
  <Words>736</Words>
  <Application>Microsoft Office PowerPoint</Application>
  <PresentationFormat>Widescreen</PresentationFormat>
  <Paragraphs>63</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First Sunday after Christmas Day Year A</vt:lpstr>
      <vt:lpstr>Eighth Sunday after the Epiphany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Sunday after Epiphany</dc:title>
  <dc:creator>Anne</dc:creator>
  <cp:lastModifiedBy>Anne Richardson</cp:lastModifiedBy>
  <cp:revision>220</cp:revision>
  <dcterms:created xsi:type="dcterms:W3CDTF">2016-08-31T16:46:43Z</dcterms:created>
  <dcterms:modified xsi:type="dcterms:W3CDTF">2022-10-11T19:59:02Z</dcterms:modified>
</cp:coreProperties>
</file>