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256" r:id="rId2"/>
    <p:sldId id="282" r:id="rId3"/>
    <p:sldId id="382" r:id="rId4"/>
    <p:sldId id="383" r:id="rId5"/>
    <p:sldId id="384" r:id="rId6"/>
    <p:sldId id="385" r:id="rId7"/>
    <p:sldId id="386" r:id="rId8"/>
    <p:sldId id="405" r:id="rId9"/>
    <p:sldId id="406" r:id="rId10"/>
    <p:sldId id="407" r:id="rId11"/>
    <p:sldId id="408" r:id="rId12"/>
    <p:sldId id="409" r:id="rId13"/>
    <p:sldId id="410" r:id="rId14"/>
    <p:sldId id="411" r:id="rId15"/>
    <p:sldId id="412" r:id="rId16"/>
    <p:sldId id="413" r:id="rId17"/>
    <p:sldId id="394" r:id="rId18"/>
    <p:sldId id="415" r:id="rId19"/>
    <p:sldId id="416" r:id="rId20"/>
    <p:sldId id="417" r:id="rId21"/>
    <p:sldId id="418" r:id="rId22"/>
    <p:sldId id="419" r:id="rId23"/>
    <p:sldId id="420" r:id="rId24"/>
    <p:sldId id="421" r:id="rId25"/>
    <p:sldId id="422" r:id="rId26"/>
    <p:sldId id="423" r:id="rId27"/>
    <p:sldId id="424" r:id="rId28"/>
    <p:sldId id="425" r:id="rId29"/>
    <p:sldId id="426" r:id="rId30"/>
    <p:sldId id="387" r:id="rId31"/>
    <p:sldId id="389" r:id="rId32"/>
    <p:sldId id="428" r:id="rId33"/>
    <p:sldId id="430" r:id="rId34"/>
    <p:sldId id="42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997D"/>
    <a:srgbClr val="4A66B8"/>
    <a:srgbClr val="DC474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61" autoAdjust="0"/>
    <p:restoredTop sz="94660"/>
  </p:normalViewPr>
  <p:slideViewPr>
    <p:cSldViewPr>
      <p:cViewPr varScale="1">
        <p:scale>
          <a:sx n="75" d="100"/>
          <a:sy n="75" d="100"/>
        </p:scale>
        <p:origin x="835" y="43"/>
      </p:cViewPr>
      <p:guideLst>
        <p:guide orient="horz" pos="2160"/>
        <p:guide pos="384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91200" y="-304800"/>
            <a:ext cx="6629400" cy="1470025"/>
          </a:xfrm>
        </p:spPr>
        <p:txBody>
          <a:bodyPr>
            <a:noAutofit/>
          </a:bodyPr>
          <a:lstStyle/>
          <a:p>
            <a:r>
              <a:rPr lang="en-US" sz="7200" dirty="0"/>
              <a:t>Easter Evening</a:t>
            </a:r>
          </a:p>
        </p:txBody>
      </p:sp>
      <p:sp>
        <p:nvSpPr>
          <p:cNvPr id="3" name="Subtitle 2"/>
          <p:cNvSpPr>
            <a:spLocks noGrp="1"/>
          </p:cNvSpPr>
          <p:nvPr>
            <p:ph type="subTitle" idx="1"/>
          </p:nvPr>
        </p:nvSpPr>
        <p:spPr>
          <a:xfrm>
            <a:off x="7391400" y="762000"/>
            <a:ext cx="6400800" cy="838200"/>
          </a:xfrm>
        </p:spPr>
        <p:txBody>
          <a:bodyPr>
            <a:normAutofit/>
          </a:bodyPr>
          <a:lstStyle/>
          <a:p>
            <a:r>
              <a:rPr lang="en-US" sz="4000" i="1" dirty="0">
                <a:solidFill>
                  <a:schemeClr val="tx1"/>
                </a:solidFill>
              </a:rPr>
              <a:t>Year B</a:t>
            </a:r>
          </a:p>
        </p:txBody>
      </p:sp>
      <p:sp>
        <p:nvSpPr>
          <p:cNvPr id="4" name="Rectangle 3"/>
          <p:cNvSpPr/>
          <p:nvPr/>
        </p:nvSpPr>
        <p:spPr>
          <a:xfrm>
            <a:off x="0" y="6334780"/>
            <a:ext cx="12192000" cy="523220"/>
          </a:xfrm>
          <a:prstGeom prst="rect">
            <a:avLst/>
          </a:prstGeom>
          <a:solidFill>
            <a:srgbClr val="B8997D">
              <a:alpha val="81000"/>
            </a:srgbClr>
          </a:solidFill>
        </p:spPr>
        <p:txBody>
          <a:bodyPr wrap="square">
            <a:spAutoFit/>
          </a:bodyPr>
          <a:lstStyle/>
          <a:p>
            <a:pPr algn="ctr"/>
            <a:r>
              <a:rPr lang="en-US" sz="2800"/>
              <a:t>Isaiah 25:6-9  •  Psalm 114  •  1 Corinthians 5:6b-8  •  Luke 24:13-49</a:t>
            </a:r>
            <a:endParaRPr lang="en-US" sz="2800" dirty="0"/>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055674"/>
            <a:ext cx="7086600" cy="1200329"/>
          </a:xfrm>
          <a:prstGeom prst="rect">
            <a:avLst/>
          </a:prstGeom>
        </p:spPr>
        <p:txBody>
          <a:bodyPr wrap="square">
            <a:spAutoFit/>
          </a:bodyPr>
          <a:lstStyle/>
          <a:p>
            <a:r>
              <a:rPr lang="en-US" sz="3600" dirty="0"/>
              <a:t>and went with them, but their eyes were kept from recognizing him.</a:t>
            </a: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24:15c</a:t>
            </a:r>
            <a:r>
              <a:rPr lang="en-US" sz="2400" dirty="0">
                <a:solidFill>
                  <a:schemeClr val="tx1">
                    <a:lumMod val="95000"/>
                  </a:schemeClr>
                </a:solidFill>
              </a:rPr>
              <a:t>, 16</a:t>
            </a:r>
          </a:p>
        </p:txBody>
      </p:sp>
    </p:spTree>
    <p:extLst>
      <p:ext uri="{BB962C8B-B14F-4D97-AF65-F5344CB8AC3E}">
        <p14:creationId xmlns:p14="http://schemas.microsoft.com/office/powerpoint/2010/main" val="2319137055"/>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05200" y="48491"/>
            <a:ext cx="7010400" cy="6781800"/>
          </a:xfrm>
          <a:prstGeom prst="rect">
            <a:avLst/>
          </a:prstGeom>
        </p:spPr>
      </p:pic>
      <p:sp>
        <p:nvSpPr>
          <p:cNvPr id="4" name="TextBox 3"/>
          <p:cNvSpPr txBox="1"/>
          <p:nvPr/>
        </p:nvSpPr>
        <p:spPr>
          <a:xfrm>
            <a:off x="1600200" y="5382161"/>
            <a:ext cx="17526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err="1">
                <a:solidFill>
                  <a:schemeClr val="tx1">
                    <a:lumMod val="95000"/>
                  </a:schemeClr>
                </a:solidFill>
              </a:rPr>
              <a:t>Altobello</a:t>
            </a:r>
            <a:r>
              <a:rPr lang="en-US" sz="1600" dirty="0">
                <a:solidFill>
                  <a:schemeClr val="tx1">
                    <a:lumMod val="95000"/>
                  </a:schemeClr>
                </a:solidFill>
              </a:rPr>
              <a:t> </a:t>
            </a:r>
            <a:r>
              <a:rPr lang="en-US" sz="1600" dirty="0" err="1">
                <a:solidFill>
                  <a:schemeClr val="tx1">
                    <a:lumMod val="95000"/>
                  </a:schemeClr>
                </a:solidFill>
              </a:rPr>
              <a:t>Melone</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160219296"/>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467600" cy="3970318"/>
          </a:xfrm>
          <a:prstGeom prst="rect">
            <a:avLst/>
          </a:prstGeom>
        </p:spPr>
        <p:txBody>
          <a:bodyPr wrap="square">
            <a:spAutoFit/>
          </a:bodyPr>
          <a:lstStyle/>
          <a:p>
            <a:r>
              <a:rPr lang="en-US" sz="3600" dirty="0"/>
              <a:t>And he said to them, "What are you discussing with each other while you walk along?"  "The things about Jesus of Nazareth, who was a prophet mighty in deed and word…"</a:t>
            </a:r>
          </a:p>
          <a:p>
            <a:endParaRPr lang="en-US" sz="3600" dirty="0"/>
          </a:p>
          <a:p>
            <a:endParaRPr lang="en-US" sz="3600" dirty="0"/>
          </a:p>
        </p:txBody>
      </p:sp>
      <p:sp>
        <p:nvSpPr>
          <p:cNvPr id="5" name="TextBox 4"/>
          <p:cNvSpPr txBox="1"/>
          <p:nvPr/>
        </p:nvSpPr>
        <p:spPr>
          <a:xfrm>
            <a:off x="6096000" y="4648201"/>
            <a:ext cx="3352800" cy="830997"/>
          </a:xfrm>
          <a:prstGeom prst="rect">
            <a:avLst/>
          </a:prstGeom>
          <a:noFill/>
        </p:spPr>
        <p:txBody>
          <a:bodyPr wrap="square" rtlCol="0">
            <a:spAutoFit/>
          </a:bodyPr>
          <a:lstStyle/>
          <a:p>
            <a:pPr algn="ctr"/>
            <a:endParaRPr lang="en-US" sz="2400" dirty="0">
              <a:solidFill>
                <a:schemeClr val="tx1">
                  <a:lumMod val="95000"/>
                </a:schemeClr>
              </a:solidFill>
            </a:endParaRPr>
          </a:p>
          <a:p>
            <a:pPr algn="ctr"/>
            <a:r>
              <a:rPr lang="en-US" sz="2400" dirty="0">
                <a:solidFill>
                  <a:schemeClr val="tx1">
                    <a:lumMod val="95000"/>
                  </a:schemeClr>
                </a:solidFill>
              </a:rPr>
              <a:t>Luke </a:t>
            </a:r>
            <a:r>
              <a:rPr lang="en-US" sz="2400" dirty="0" err="1">
                <a:solidFill>
                  <a:schemeClr val="tx1">
                    <a:lumMod val="95000"/>
                  </a:schemeClr>
                </a:solidFill>
              </a:rPr>
              <a:t>24:17a</a:t>
            </a:r>
            <a:r>
              <a:rPr lang="en-US" sz="2400" dirty="0">
                <a:solidFill>
                  <a:schemeClr val="tx1">
                    <a:lumMod val="95000"/>
                  </a:schemeClr>
                </a:solidFill>
              </a:rPr>
              <a:t>, </a:t>
            </a:r>
            <a:r>
              <a:rPr lang="en-US" sz="2400" dirty="0" err="1">
                <a:solidFill>
                  <a:schemeClr val="tx1">
                    <a:lumMod val="95000"/>
                  </a:schemeClr>
                </a:solidFill>
              </a:rPr>
              <a:t>18a</a:t>
            </a:r>
            <a:endParaRPr lang="en-US" sz="2400" dirty="0">
              <a:solidFill>
                <a:schemeClr val="tx1">
                  <a:lumMod val="95000"/>
                </a:schemeClr>
              </a:solidFill>
            </a:endParaRPr>
          </a:p>
        </p:txBody>
      </p:sp>
    </p:spTree>
    <p:extLst>
      <p:ext uri="{BB962C8B-B14F-4D97-AF65-F5344CB8AC3E}">
        <p14:creationId xmlns:p14="http://schemas.microsoft.com/office/powerpoint/2010/main" val="4280880805"/>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American, early 18</a:t>
            </a:r>
            <a:r>
              <a:rPr lang="en-US" sz="1600" baseline="30000" dirty="0">
                <a:solidFill>
                  <a:schemeClr val="tx1">
                    <a:lumMod val="95000"/>
                  </a:schemeClr>
                </a:solidFill>
              </a:rPr>
              <a:t>th</a:t>
            </a:r>
            <a:r>
              <a:rPr lang="en-US" sz="1600" dirty="0">
                <a:solidFill>
                  <a:schemeClr val="tx1">
                    <a:lumMod val="95000"/>
                  </a:schemeClr>
                </a:solidFill>
              </a:rPr>
              <a:t> c., National Gallery of Art, DC</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63801" y="152400"/>
            <a:ext cx="7450666" cy="6096000"/>
          </a:xfrm>
          <a:prstGeom prst="rect">
            <a:avLst/>
          </a:prstGeom>
        </p:spPr>
      </p:pic>
    </p:spTree>
    <p:extLst>
      <p:ext uri="{BB962C8B-B14F-4D97-AF65-F5344CB8AC3E}">
        <p14:creationId xmlns:p14="http://schemas.microsoft.com/office/powerpoint/2010/main" val="3657287760"/>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Then one of them … answered him, "Are you the only stranger in Jerusalem who does not know the things that have taken place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24:18</a:t>
            </a:r>
          </a:p>
        </p:txBody>
      </p:sp>
    </p:spTree>
    <p:extLst>
      <p:ext uri="{BB962C8B-B14F-4D97-AF65-F5344CB8AC3E}">
        <p14:creationId xmlns:p14="http://schemas.microsoft.com/office/powerpoint/2010/main" val="720159466"/>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1" y="457200"/>
            <a:ext cx="6985819" cy="5698958"/>
          </a:xfrm>
          <a:prstGeom prst="rect">
            <a:avLst/>
          </a:prstGeom>
        </p:spPr>
      </p:pic>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National Museum of Finland, Helsinki</a:t>
            </a:r>
          </a:p>
        </p:txBody>
      </p:sp>
    </p:spTree>
    <p:extLst>
      <p:ext uri="{BB962C8B-B14F-4D97-AF65-F5344CB8AC3E}">
        <p14:creationId xmlns:p14="http://schemas.microsoft.com/office/powerpoint/2010/main" val="4027893849"/>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Moreover, some women of our group astounded us. They… told us that they had indeed seen a vision of angels who said that he was alive.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24:22a</a:t>
            </a:r>
            <a:r>
              <a:rPr lang="en-US" sz="2400" dirty="0">
                <a:solidFill>
                  <a:schemeClr val="tx1">
                    <a:lumMod val="95000"/>
                  </a:schemeClr>
                </a:solidFill>
              </a:rPr>
              <a:t>, </a:t>
            </a:r>
            <a:r>
              <a:rPr lang="en-US" sz="2400" dirty="0" err="1">
                <a:solidFill>
                  <a:schemeClr val="tx1">
                    <a:lumMod val="95000"/>
                  </a:schemeClr>
                </a:solidFill>
              </a:rPr>
              <a:t>23b</a:t>
            </a:r>
            <a:endParaRPr lang="en-US" sz="2400" dirty="0">
              <a:solidFill>
                <a:schemeClr val="tx1">
                  <a:lumMod val="95000"/>
                </a:schemeClr>
              </a:solidFill>
            </a:endParaRPr>
          </a:p>
        </p:txBody>
      </p:sp>
    </p:spTree>
    <p:extLst>
      <p:ext uri="{BB962C8B-B14F-4D97-AF65-F5344CB8AC3E}">
        <p14:creationId xmlns:p14="http://schemas.microsoft.com/office/powerpoint/2010/main" val="2172076390"/>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Women at the Tomb  --  JESUS MAFA, Cameroon</a:t>
            </a:r>
          </a:p>
        </p:txBody>
      </p:sp>
      <p:pic>
        <p:nvPicPr>
          <p:cNvPr id="2" name="Picture 1">
            <a:extLst>
              <a:ext uri="{FF2B5EF4-FFF2-40B4-BE49-F238E27FC236}">
                <a16:creationId xmlns:a16="http://schemas.microsoft.com/office/drawing/2014/main" id="{779165C3-241A-4F27-A2CE-FE666A0B9D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5621" y="76201"/>
            <a:ext cx="9144000" cy="6081823"/>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98931"/>
          </a:xfrm>
          <a:prstGeom prst="rect">
            <a:avLst/>
          </a:prstGeom>
        </p:spPr>
        <p:txBody>
          <a:bodyPr wrap="square">
            <a:spAutoFit/>
          </a:bodyPr>
          <a:lstStyle/>
          <a:p>
            <a:r>
              <a:rPr lang="en-US" sz="3600" dirty="0"/>
              <a:t>Then he said to them, "Was it not necessary that the Messiah should suffer these things and then enter into his glory?"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24:25a</a:t>
            </a:r>
            <a:r>
              <a:rPr lang="en-US" sz="2400" dirty="0">
                <a:solidFill>
                  <a:schemeClr val="tx1">
                    <a:lumMod val="95000"/>
                  </a:schemeClr>
                </a:solidFill>
              </a:rPr>
              <a:t>, 26</a:t>
            </a:r>
          </a:p>
        </p:txBody>
      </p:sp>
    </p:spTree>
    <p:extLst>
      <p:ext uri="{BB962C8B-B14F-4D97-AF65-F5344CB8AC3E}">
        <p14:creationId xmlns:p14="http://schemas.microsoft.com/office/powerpoint/2010/main" val="2559905690"/>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153561"/>
            <a:ext cx="1676400" cy="1323439"/>
          </a:xfrm>
          <a:prstGeom prst="rect">
            <a:avLst/>
          </a:prstGeom>
          <a:noFill/>
        </p:spPr>
        <p:txBody>
          <a:bodyPr wrap="square" rtlCol="0">
            <a:spAutoFit/>
          </a:bodyPr>
          <a:lstStyle/>
          <a:p>
            <a:pPr algn="ctr"/>
            <a:r>
              <a:rPr lang="en-US" sz="1600" dirty="0">
                <a:solidFill>
                  <a:schemeClr val="tx1">
                    <a:lumMod val="95000"/>
                  </a:schemeClr>
                </a:solidFill>
              </a:rPr>
              <a:t>Road to Emmaus</a:t>
            </a:r>
          </a:p>
          <a:p>
            <a:pPr algn="ctr"/>
            <a:endParaRPr lang="en-US" sz="1600" dirty="0">
              <a:solidFill>
                <a:schemeClr val="tx1">
                  <a:lumMod val="95000"/>
                </a:schemeClr>
              </a:solidFill>
            </a:endParaRPr>
          </a:p>
          <a:p>
            <a:pPr algn="ctr"/>
            <a:r>
              <a:rPr lang="en-US" sz="1600" dirty="0">
                <a:solidFill>
                  <a:schemeClr val="tx1">
                    <a:lumMod val="95000"/>
                  </a:schemeClr>
                </a:solidFill>
              </a:rPr>
              <a:t>Bose Orthodox Monastery </a:t>
            </a:r>
            <a:r>
              <a:rPr lang="en-US" sz="1600" dirty="0" err="1">
                <a:solidFill>
                  <a:schemeClr val="tx1">
                    <a:lumMod val="95000"/>
                  </a:schemeClr>
                </a:solidFill>
              </a:rPr>
              <a:t>Magnano</a:t>
            </a:r>
            <a:r>
              <a:rPr lang="en-US" sz="1600" dirty="0">
                <a:solidFill>
                  <a:schemeClr val="tx1">
                    <a:lumMod val="95000"/>
                  </a:schemeClr>
                </a:solidFill>
              </a:rPr>
              <a:t>, Italy</a:t>
            </a: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9120" y="352426"/>
            <a:ext cx="5669280" cy="6200775"/>
          </a:xfrm>
          <a:prstGeom prst="rect">
            <a:avLst/>
          </a:prstGeom>
        </p:spPr>
      </p:pic>
    </p:spTree>
    <p:extLst>
      <p:ext uri="{BB962C8B-B14F-4D97-AF65-F5344CB8AC3E}">
        <p14:creationId xmlns:p14="http://schemas.microsoft.com/office/powerpoint/2010/main" val="1731025414"/>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010400" cy="1200329"/>
          </a:xfrm>
          <a:prstGeom prst="rect">
            <a:avLst/>
          </a:prstGeom>
        </p:spPr>
        <p:txBody>
          <a:bodyPr wrap="square">
            <a:spAutoFit/>
          </a:bodyPr>
          <a:lstStyle/>
          <a:p>
            <a:r>
              <a:rPr lang="en-US" sz="3600" dirty="0"/>
              <a:t>Then the Lord GOD will wipe away the tears from all faces …</a:t>
            </a:r>
            <a:endParaRPr lang="en-US" sz="3600" dirty="0">
              <a:cs typeface="Arial" pitchFamily="34" charset="0"/>
            </a:endParaRPr>
          </a:p>
        </p:txBody>
      </p:sp>
      <p:sp>
        <p:nvSpPr>
          <p:cNvPr id="4" name="TextBox 3"/>
          <p:cNvSpPr txBox="1"/>
          <p:nvPr/>
        </p:nvSpPr>
        <p:spPr>
          <a:xfrm>
            <a:off x="5715000" y="4038601"/>
            <a:ext cx="3352800" cy="461665"/>
          </a:xfrm>
          <a:prstGeom prst="rect">
            <a:avLst/>
          </a:prstGeom>
          <a:noFill/>
        </p:spPr>
        <p:txBody>
          <a:bodyPr wrap="square" rtlCol="0">
            <a:spAutoFit/>
          </a:bodyPr>
          <a:lstStyle/>
          <a:p>
            <a:pPr algn="ctr"/>
            <a:r>
              <a:rPr lang="en-US" sz="2400" dirty="0">
                <a:solidFill>
                  <a:schemeClr val="tx1">
                    <a:lumMod val="95000"/>
                  </a:schemeClr>
                </a:solidFill>
              </a:rPr>
              <a:t>Isaiah </a:t>
            </a:r>
            <a:r>
              <a:rPr lang="en-US" sz="2400" dirty="0" err="1">
                <a:solidFill>
                  <a:schemeClr val="tx1">
                    <a:lumMod val="95000"/>
                  </a:schemeClr>
                </a:solidFill>
              </a:rPr>
              <a:t>25:8a</a:t>
            </a:r>
            <a:endParaRPr lang="en-US" sz="2400" dirty="0">
              <a:solidFill>
                <a:schemeClr val="tx1">
                  <a:lumMod val="95000"/>
                </a:schemeClr>
              </a:solidFill>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But they urged him strongly, saying, "Stay with us, because it is almost evening and the day is now nearly over."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24:29a</a:t>
            </a:r>
            <a:endParaRPr lang="en-US" sz="2400" dirty="0">
              <a:solidFill>
                <a:schemeClr val="tx1">
                  <a:lumMod val="95000"/>
                </a:schemeClr>
              </a:solidFill>
            </a:endParaRPr>
          </a:p>
        </p:txBody>
      </p:sp>
    </p:spTree>
    <p:extLst>
      <p:ext uri="{BB962C8B-B14F-4D97-AF65-F5344CB8AC3E}">
        <p14:creationId xmlns:p14="http://schemas.microsoft.com/office/powerpoint/2010/main" val="3258132862"/>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943600"/>
            <a:ext cx="8763000" cy="338554"/>
          </a:xfrm>
          <a:prstGeom prst="rect">
            <a:avLst/>
          </a:prstGeom>
          <a:noFill/>
        </p:spPr>
        <p:txBody>
          <a:bodyPr wrap="square" rtlCol="0">
            <a:spAutoFit/>
          </a:bodyPr>
          <a:lstStyle/>
          <a:p>
            <a:pPr algn="ctr"/>
            <a:r>
              <a:rPr lang="en-US" sz="1600" dirty="0">
                <a:solidFill>
                  <a:schemeClr val="tx1">
                    <a:lumMod val="95000"/>
                  </a:schemeClr>
                </a:solidFill>
              </a:rPr>
              <a:t>Road to Emmaus  --  Carolingian, 9</a:t>
            </a:r>
            <a:r>
              <a:rPr lang="en-US" sz="1600" baseline="30000" dirty="0">
                <a:solidFill>
                  <a:schemeClr val="tx1">
                    <a:lumMod val="95000"/>
                  </a:schemeClr>
                </a:solidFill>
              </a:rPr>
              <a:t>th</a:t>
            </a:r>
            <a:r>
              <a:rPr lang="en-US" sz="1600" dirty="0">
                <a:solidFill>
                  <a:schemeClr val="tx1">
                    <a:lumMod val="95000"/>
                  </a:schemeClr>
                </a:solidFill>
              </a:rPr>
              <a:t> c., Cloisters Museum, New York</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524000"/>
            <a:ext cx="9135978" cy="3693268"/>
          </a:xfrm>
          <a:prstGeom prst="rect">
            <a:avLst/>
          </a:prstGeom>
        </p:spPr>
      </p:pic>
    </p:spTree>
    <p:extLst>
      <p:ext uri="{BB962C8B-B14F-4D97-AF65-F5344CB8AC3E}">
        <p14:creationId xmlns:p14="http://schemas.microsoft.com/office/powerpoint/2010/main" val="203349063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When he was at the table with them, he took bread, blessed and broke it, and gave it to them.</a:t>
            </a:r>
          </a:p>
        </p:txBody>
      </p:sp>
      <p:sp>
        <p:nvSpPr>
          <p:cNvPr id="5" name="TextBox 4"/>
          <p:cNvSpPr txBox="1"/>
          <p:nvPr/>
        </p:nvSpPr>
        <p:spPr>
          <a:xfrm>
            <a:off x="5181600" y="3962401"/>
            <a:ext cx="3352800" cy="461665"/>
          </a:xfrm>
          <a:prstGeom prst="rect">
            <a:avLst/>
          </a:prstGeom>
          <a:noFill/>
        </p:spPr>
        <p:txBody>
          <a:bodyPr wrap="square" rtlCol="0">
            <a:spAutoFit/>
          </a:bodyPr>
          <a:lstStyle/>
          <a:p>
            <a:pPr algn="ctr"/>
            <a:r>
              <a:rPr lang="en-US" sz="2400" dirty="0">
                <a:solidFill>
                  <a:schemeClr val="tx1">
                    <a:lumMod val="95000"/>
                  </a:schemeClr>
                </a:solidFill>
              </a:rPr>
              <a:t>Luke 24:30</a:t>
            </a:r>
          </a:p>
        </p:txBody>
      </p:sp>
    </p:spTree>
    <p:extLst>
      <p:ext uri="{BB962C8B-B14F-4D97-AF65-F5344CB8AC3E}">
        <p14:creationId xmlns:p14="http://schemas.microsoft.com/office/powerpoint/2010/main" val="3653593312"/>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686800" cy="338554"/>
          </a:xfrm>
          <a:prstGeom prst="rect">
            <a:avLst/>
          </a:prstGeom>
          <a:noFill/>
        </p:spPr>
        <p:txBody>
          <a:bodyPr wrap="square" rtlCol="0">
            <a:spAutoFit/>
          </a:bodyPr>
          <a:lstStyle/>
          <a:p>
            <a:pPr algn="ctr"/>
            <a:r>
              <a:rPr lang="en-US" sz="1600" dirty="0">
                <a:solidFill>
                  <a:schemeClr val="tx1">
                    <a:lumMod val="95000"/>
                  </a:schemeClr>
                </a:solidFill>
              </a:rPr>
              <a:t>Jesus Appears at Emmaus  --  JESUS MAFA, Cameroon</a:t>
            </a:r>
          </a:p>
        </p:txBody>
      </p:sp>
      <p:pic>
        <p:nvPicPr>
          <p:cNvPr id="3" name="Picture 2">
            <a:extLst>
              <a:ext uri="{FF2B5EF4-FFF2-40B4-BE49-F238E27FC236}">
                <a16:creationId xmlns:a16="http://schemas.microsoft.com/office/drawing/2014/main" id="{F66688F1-BF98-4FE5-BE8B-8255837D10B5}"/>
              </a:ext>
            </a:extLst>
          </p:cNvPr>
          <p:cNvPicPr>
            <a:picLocks noChangeAspect="1"/>
          </p:cNvPicPr>
          <p:nvPr/>
        </p:nvPicPr>
        <p:blipFill>
          <a:blip r:embed="rId2"/>
          <a:stretch>
            <a:fillRect/>
          </a:stretch>
        </p:blipFill>
        <p:spPr>
          <a:xfrm>
            <a:off x="1524000" y="99932"/>
            <a:ext cx="9144000" cy="6113417"/>
          </a:xfrm>
          <a:prstGeom prst="rect">
            <a:avLst/>
          </a:prstGeom>
        </p:spPr>
      </p:pic>
    </p:spTree>
    <p:extLst>
      <p:ext uri="{BB962C8B-B14F-4D97-AF65-F5344CB8AC3E}">
        <p14:creationId xmlns:p14="http://schemas.microsoft.com/office/powerpoint/2010/main" val="131947934"/>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19800" y="4572001"/>
            <a:ext cx="22860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24:31a</a:t>
            </a:r>
            <a:endParaRPr lang="en-US" sz="2400" dirty="0">
              <a:solidFill>
                <a:schemeClr val="tx1">
                  <a:lumMod val="95000"/>
                </a:schemeClr>
              </a:solidFill>
            </a:endParaRPr>
          </a:p>
        </p:txBody>
      </p:sp>
      <p:sp>
        <p:nvSpPr>
          <p:cNvPr id="2" name="Rectangle 1"/>
          <p:cNvSpPr/>
          <p:nvPr/>
        </p:nvSpPr>
        <p:spPr>
          <a:xfrm>
            <a:off x="3276600" y="2590801"/>
            <a:ext cx="5851236" cy="646331"/>
          </a:xfrm>
          <a:prstGeom prst="rect">
            <a:avLst/>
          </a:prstGeom>
        </p:spPr>
        <p:txBody>
          <a:bodyPr wrap="square">
            <a:spAutoFit/>
          </a:bodyPr>
          <a:lstStyle/>
          <a:p>
            <a:r>
              <a:rPr lang="en-US" sz="3600" dirty="0"/>
              <a:t>Then their eyes were opened, </a:t>
            </a:r>
          </a:p>
        </p:txBody>
      </p:sp>
    </p:spTree>
    <p:extLst>
      <p:ext uri="{BB962C8B-B14F-4D97-AF65-F5344CB8AC3E}">
        <p14:creationId xmlns:p14="http://schemas.microsoft.com/office/powerpoint/2010/main" val="426012543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1" y="-30018"/>
            <a:ext cx="7581305" cy="6858000"/>
          </a:xfrm>
          <a:prstGeom prst="rect">
            <a:avLst/>
          </a:prstGeom>
        </p:spPr>
      </p:pic>
      <p:sp>
        <p:nvSpPr>
          <p:cNvPr id="4" name="TextBox 3"/>
          <p:cNvSpPr txBox="1"/>
          <p:nvPr/>
        </p:nvSpPr>
        <p:spPr>
          <a:xfrm>
            <a:off x="9139942" y="4800601"/>
            <a:ext cx="1410295" cy="1815882"/>
          </a:xfrm>
          <a:prstGeom prst="rect">
            <a:avLst/>
          </a:prstGeom>
          <a:noFill/>
        </p:spPr>
        <p:txBody>
          <a:bodyPr wrap="square" rtlCol="0">
            <a:spAutoFit/>
          </a:bodyPr>
          <a:lstStyle/>
          <a:p>
            <a:pPr algn="ctr"/>
            <a:r>
              <a:rPr lang="en-US" sz="1600" dirty="0">
                <a:solidFill>
                  <a:schemeClr val="tx1">
                    <a:lumMod val="95000"/>
                  </a:schemeClr>
                </a:solidFill>
              </a:rPr>
              <a:t>Supper at Emmaus</a:t>
            </a:r>
          </a:p>
          <a:p>
            <a:pPr algn="ctr"/>
            <a:endParaRPr lang="en-US" sz="1600" dirty="0">
              <a:solidFill>
                <a:schemeClr val="tx1">
                  <a:lumMod val="95000"/>
                </a:schemeClr>
              </a:solidFill>
            </a:endParaRPr>
          </a:p>
          <a:p>
            <a:pPr algn="ctr"/>
            <a:r>
              <a:rPr lang="en-US" sz="1600" dirty="0">
                <a:solidFill>
                  <a:schemeClr val="tx1">
                    <a:lumMod val="95000"/>
                  </a:schemeClr>
                </a:solidFill>
              </a:rPr>
              <a:t>  Rembrandt </a:t>
            </a:r>
            <a:r>
              <a:rPr lang="en-US" sz="1600" dirty="0" err="1"/>
              <a:t>Musée</a:t>
            </a:r>
            <a:r>
              <a:rPr lang="en-US" sz="1600" dirty="0"/>
              <a:t> </a:t>
            </a:r>
            <a:r>
              <a:rPr lang="en-US" sz="1600" dirty="0" err="1"/>
              <a:t>Jacquemart</a:t>
            </a:r>
            <a:r>
              <a:rPr lang="en-US" sz="1600" dirty="0"/>
              <a:t>-André, Paris</a:t>
            </a:r>
            <a:endParaRPr lang="en-US" sz="1600" dirty="0">
              <a:solidFill>
                <a:schemeClr val="tx1">
                  <a:lumMod val="95000"/>
                </a:schemeClr>
              </a:solidFill>
            </a:endParaRPr>
          </a:p>
        </p:txBody>
      </p:sp>
    </p:spTree>
    <p:extLst>
      <p:ext uri="{BB962C8B-B14F-4D97-AF65-F5344CB8AC3E}">
        <p14:creationId xmlns:p14="http://schemas.microsoft.com/office/powerpoint/2010/main" val="3317851625"/>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590801"/>
            <a:ext cx="7467600" cy="646331"/>
          </a:xfrm>
          <a:prstGeom prst="rect">
            <a:avLst/>
          </a:prstGeom>
        </p:spPr>
        <p:txBody>
          <a:bodyPr wrap="square">
            <a:spAutoFit/>
          </a:bodyPr>
          <a:lstStyle/>
          <a:p>
            <a:r>
              <a:rPr lang="en-US" sz="3600" dirty="0"/>
              <a:t>and they recognized him.</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24:31b</a:t>
            </a:r>
            <a:endParaRPr lang="en-US" sz="2400" dirty="0">
              <a:solidFill>
                <a:schemeClr val="tx1">
                  <a:lumMod val="95000"/>
                </a:schemeClr>
              </a:solidFill>
            </a:endParaRPr>
          </a:p>
        </p:txBody>
      </p:sp>
    </p:spTree>
    <p:extLst>
      <p:ext uri="{BB962C8B-B14F-4D97-AF65-F5344CB8AC3E}">
        <p14:creationId xmlns:p14="http://schemas.microsoft.com/office/powerpoint/2010/main" val="3581501568"/>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69332"/>
          </a:xfrm>
          <a:prstGeom prst="rect">
            <a:avLst/>
          </a:prstGeom>
          <a:noFill/>
        </p:spPr>
        <p:txBody>
          <a:bodyPr wrap="square" rtlCol="0">
            <a:spAutoFit/>
          </a:bodyPr>
          <a:lstStyle/>
          <a:p>
            <a:pPr algn="ctr"/>
            <a:r>
              <a:rPr lang="en-US" dirty="0">
                <a:solidFill>
                  <a:schemeClr val="tx1">
                    <a:lumMod val="95000"/>
                  </a:schemeClr>
                </a:solidFill>
              </a:rPr>
              <a:t>Supper at Emmaus  --  Caravaggio, National Gallery, London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6644" y="0"/>
            <a:ext cx="8788956" cy="6248400"/>
          </a:xfrm>
          <a:prstGeom prst="rect">
            <a:avLst/>
          </a:prstGeom>
        </p:spPr>
      </p:pic>
    </p:spTree>
    <p:extLst>
      <p:ext uri="{BB962C8B-B14F-4D97-AF65-F5344CB8AC3E}">
        <p14:creationId xmlns:p14="http://schemas.microsoft.com/office/powerpoint/2010/main" val="3087392710"/>
      </p:ext>
    </p:extLst>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667001"/>
            <a:ext cx="7467600" cy="646331"/>
          </a:xfrm>
          <a:prstGeom prst="rect">
            <a:avLst/>
          </a:prstGeom>
        </p:spPr>
        <p:txBody>
          <a:bodyPr wrap="square">
            <a:spAutoFit/>
          </a:bodyPr>
          <a:lstStyle/>
          <a:p>
            <a:r>
              <a:rPr lang="en-US" sz="3600" dirty="0"/>
              <a:t>and he vanished from their sight.</a:t>
            </a:r>
            <a:endParaRPr lang="en-US" sz="3600" dirty="0">
              <a:cs typeface="Arial" pitchFamily="34" charset="0"/>
            </a:endParaRP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24:31</a:t>
            </a:r>
          </a:p>
        </p:txBody>
      </p:sp>
    </p:spTree>
    <p:extLst>
      <p:ext uri="{BB962C8B-B14F-4D97-AF65-F5344CB8AC3E}">
        <p14:creationId xmlns:p14="http://schemas.microsoft.com/office/powerpoint/2010/main" val="774791417"/>
      </p:ext>
    </p:extLst>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6833" y="6412468"/>
            <a:ext cx="4863767" cy="338554"/>
          </a:xfrm>
          <a:prstGeom prst="rect">
            <a:avLst/>
          </a:prstGeom>
          <a:noFill/>
        </p:spPr>
        <p:txBody>
          <a:bodyPr wrap="none" rtlCol="0">
            <a:spAutoFit/>
          </a:bodyPr>
          <a:lstStyle/>
          <a:p>
            <a:r>
              <a:rPr lang="en-US" sz="1600" dirty="0"/>
              <a:t>Emmaus House – Martyrs of Uganda, </a:t>
            </a:r>
            <a:r>
              <a:rPr lang="en-US" sz="1600" dirty="0" err="1"/>
              <a:t>Kamapala</a:t>
            </a:r>
            <a:r>
              <a:rPr lang="en-US" sz="1600" dirty="0"/>
              <a:t>, Uganda</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1350" y="28638"/>
            <a:ext cx="7272250" cy="6259017"/>
          </a:xfrm>
          <a:prstGeom prst="rect">
            <a:avLst/>
          </a:prstGeom>
        </p:spPr>
      </p:pic>
    </p:spTree>
    <p:extLst>
      <p:ext uri="{BB962C8B-B14F-4D97-AF65-F5344CB8AC3E}">
        <p14:creationId xmlns:p14="http://schemas.microsoft.com/office/powerpoint/2010/main" val="1908456036"/>
      </p:ext>
    </p:extLst>
  </p:cSld>
  <p:clrMapOvr>
    <a:masterClrMapping/>
  </p:clrMapOvr>
  <p:transition advTm="8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“When the comforter is come…”  --  Coventry Cathedral, Coventry,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00200" y="838200"/>
            <a:ext cx="9056914" cy="4876800"/>
          </a:xfrm>
          <a:prstGeom prst="rect">
            <a:avLst/>
          </a:prstGeom>
        </p:spPr>
      </p:pic>
    </p:spTree>
  </p:cSld>
  <p:clrMapOvr>
    <a:masterClrMapping/>
  </p:clrMapOvr>
  <p:transition advTm="8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That same hour they got up and returned to Jerusalem; and they found the eleven and their companions gathered together.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24:33</a:t>
            </a:r>
          </a:p>
        </p:txBody>
      </p:sp>
    </p:spTree>
  </p:cSld>
  <p:clrMapOvr>
    <a:masterClrMapping/>
  </p:clrMapOvr>
  <p:transition advTm="8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While they were talking about this, Jesus himself stood among them and said to them, "Peace be with you."</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24:36</a:t>
            </a:r>
          </a:p>
        </p:txBody>
      </p:sp>
    </p:spTree>
  </p:cSld>
  <p:clrMapOvr>
    <a:masterClrMapping/>
  </p:clrMapOvr>
  <p:transition advTm="8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Appears to the Apostles  -- </a:t>
            </a:r>
            <a:r>
              <a:rPr lang="en-US" sz="1600" dirty="0" err="1">
                <a:solidFill>
                  <a:schemeClr val="tx1">
                    <a:lumMod val="95000"/>
                  </a:schemeClr>
                </a:solidFill>
              </a:rPr>
              <a:t>Duccio</a:t>
            </a:r>
            <a:r>
              <a:rPr lang="en-US" sz="1600" dirty="0">
                <a:solidFill>
                  <a:schemeClr val="tx1">
                    <a:lumMod val="95000"/>
                  </a:schemeClr>
                </a:solidFill>
              </a:rPr>
              <a:t>, Museo </a:t>
            </a:r>
            <a:r>
              <a:rPr lang="en-US" sz="1600" dirty="0" err="1">
                <a:solidFill>
                  <a:schemeClr val="tx1">
                    <a:lumMod val="95000"/>
                  </a:schemeClr>
                </a:solidFill>
              </a:rPr>
              <a:t>dell’Opera</a:t>
            </a:r>
            <a:r>
              <a:rPr lang="en-US" sz="1600" dirty="0">
                <a:solidFill>
                  <a:schemeClr val="tx1">
                    <a:lumMod val="95000"/>
                  </a:schemeClr>
                </a:solidFill>
              </a:rPr>
              <a:t> del Duomo, Siena, Italy</a:t>
            </a:r>
          </a:p>
        </p:txBody>
      </p:sp>
      <p:pic>
        <p:nvPicPr>
          <p:cNvPr id="2" name="Picture 1"/>
          <p:cNvPicPr>
            <a:picLocks noChangeAspect="1"/>
          </p:cNvPicPr>
          <p:nvPr/>
        </p:nvPicPr>
        <p:blipFill>
          <a:blip r:embed="rId2"/>
          <a:stretch>
            <a:fillRect/>
          </a:stretch>
        </p:blipFill>
        <p:spPr>
          <a:xfrm>
            <a:off x="2108200" y="152400"/>
            <a:ext cx="8026400" cy="6019800"/>
          </a:xfrm>
          <a:prstGeom prst="rect">
            <a:avLst/>
          </a:prstGeom>
        </p:spPr>
      </p:pic>
    </p:spTree>
    <p:extLst>
      <p:ext uri="{BB962C8B-B14F-4D97-AF65-F5344CB8AC3E}">
        <p14:creationId xmlns:p14="http://schemas.microsoft.com/office/powerpoint/2010/main" val="2790048498"/>
      </p:ext>
    </p:extLst>
  </p:cSld>
  <p:clrMapOvr>
    <a:masterClrMapping/>
  </p:clrMapOvr>
  <p:transition advTm="8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1"/>
            <a:ext cx="7467600" cy="646331"/>
          </a:xfrm>
          <a:prstGeom prst="rect">
            <a:avLst/>
          </a:prstGeom>
        </p:spPr>
        <p:txBody>
          <a:bodyPr wrap="square">
            <a:spAutoFit/>
          </a:bodyPr>
          <a:lstStyle/>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24:36, 38</a:t>
            </a:r>
          </a:p>
        </p:txBody>
      </p:sp>
      <p:sp>
        <p:nvSpPr>
          <p:cNvPr id="4" name="Rectangle 3"/>
          <p:cNvSpPr/>
          <p:nvPr/>
        </p:nvSpPr>
        <p:spPr>
          <a:xfrm>
            <a:off x="2394284" y="1676400"/>
            <a:ext cx="7848600" cy="2308324"/>
          </a:xfrm>
          <a:prstGeom prst="rect">
            <a:avLst/>
          </a:prstGeom>
        </p:spPr>
        <p:txBody>
          <a:bodyPr wrap="square">
            <a:spAutoFit/>
          </a:bodyPr>
          <a:lstStyle/>
          <a:p>
            <a:r>
              <a:rPr lang="en-US" sz="3600" dirty="0"/>
              <a:t>and he said to them, "Thus it is written, that the Messiah is to suffer and to rise from the dead on the third day … You are witnesses of these </a:t>
            </a:r>
            <a:r>
              <a:rPr lang="en-US" sz="3600"/>
              <a:t>things."</a:t>
            </a:r>
            <a:endParaRPr lang="en-US" sz="3600" dirty="0"/>
          </a:p>
        </p:txBody>
      </p:sp>
    </p:spTree>
    <p:extLst>
      <p:ext uri="{BB962C8B-B14F-4D97-AF65-F5344CB8AC3E}">
        <p14:creationId xmlns:p14="http://schemas.microsoft.com/office/powerpoint/2010/main" val="4003711283"/>
      </p:ext>
    </p:extLst>
  </p:cSld>
  <p:clrMapOvr>
    <a:masterClrMapping/>
  </p:clrMapOvr>
  <p:transition advTm="8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a:t>
            </a:r>
            <a:r>
              <a:rPr lang="en-US" sz="1400"/>
              <a:t>ew </a:t>
            </a:r>
            <a:r>
              <a:rPr lang="en-US" sz="1400" dirty="0"/>
              <a:t>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http://www.flickr.com/photos/allyhook/3913720858/</a:t>
            </a:r>
          </a:p>
          <a:p>
            <a:pPr>
              <a:buNone/>
            </a:pPr>
            <a:r>
              <a:rPr lang="en-US" sz="1400" dirty="0"/>
              <a:t>	http://</a:t>
            </a:r>
            <a:r>
              <a:rPr lang="en-US" sz="1400" dirty="0" err="1"/>
              <a:t>www.mfa.org</a:t>
            </a:r>
            <a:r>
              <a:rPr lang="en-US" sz="1400" dirty="0"/>
              <a:t>/</a:t>
            </a:r>
          </a:p>
          <a:p>
            <a:pPr>
              <a:buNone/>
            </a:pPr>
            <a:r>
              <a:rPr lang="en-US" sz="1400" dirty="0"/>
              <a:t>http://</a:t>
            </a:r>
            <a:r>
              <a:rPr lang="en-US" sz="1400" dirty="0" err="1"/>
              <a:t>commons.wikimedia.org</a:t>
            </a:r>
            <a:r>
              <a:rPr lang="en-US" sz="1400" dirty="0"/>
              <a:t>/wiki/</a:t>
            </a:r>
            <a:r>
              <a:rPr lang="en-US" sz="1400" dirty="0" err="1"/>
              <a:t>File:2013-08-14</a:t>
            </a:r>
            <a:r>
              <a:rPr lang="en-US" sz="1400" dirty="0"/>
              <a:t>--</a:t>
            </a:r>
            <a:r>
              <a:rPr lang="en-US" sz="1400" dirty="0" err="1"/>
              <a:t>Artoklasia_during_Feast_of_the_Dormition_of_the_Virgin_Mary.JPG</a:t>
            </a:r>
            <a:endParaRPr lang="en-US" sz="1400" dirty="0"/>
          </a:p>
          <a:p>
            <a:pPr>
              <a:buNone/>
            </a:pPr>
            <a:r>
              <a:rPr lang="en-US" sz="1400" dirty="0"/>
              <a:t>https://</a:t>
            </a:r>
            <a:r>
              <a:rPr lang="en-US" sz="1400" dirty="0" err="1"/>
              <a:t>commons.wikimedia.org</a:t>
            </a:r>
            <a:r>
              <a:rPr lang="en-US" sz="1400" dirty="0"/>
              <a:t>/wiki/</a:t>
            </a:r>
            <a:r>
              <a:rPr lang="en-US" sz="1400" dirty="0" err="1"/>
              <a:t>File:Lelio_Orsi_Camino_de_Ema%C3%BAs.jpg</a:t>
            </a:r>
            <a:endParaRPr lang="en-US" sz="1400" dirty="0"/>
          </a:p>
          <a:p>
            <a:pPr>
              <a:buNone/>
            </a:pPr>
            <a:r>
              <a:rPr lang="en-US" sz="1400" dirty="0"/>
              <a:t>https://</a:t>
            </a:r>
            <a:r>
              <a:rPr lang="en-US" sz="1400" dirty="0" err="1"/>
              <a:t>commons.wikimedia.org</a:t>
            </a:r>
            <a:r>
              <a:rPr lang="en-US" sz="1400" dirty="0"/>
              <a:t>/wiki/</a:t>
            </a:r>
            <a:r>
              <a:rPr lang="en-US" sz="1400" dirty="0" err="1"/>
              <a:t>File:Christ_on_the_Road_to_Emmaus_G-001552-20120605.jpg</a:t>
            </a:r>
            <a:endParaRPr lang="en-US" sz="1400" dirty="0"/>
          </a:p>
          <a:p>
            <a:pPr>
              <a:buNone/>
            </a:pPr>
            <a:r>
              <a:rPr lang="en-US" sz="1400" dirty="0"/>
              <a:t>https://</a:t>
            </a:r>
            <a:r>
              <a:rPr lang="en-US" sz="1400" dirty="0" err="1"/>
              <a:t>commons.wikimedia.org</a:t>
            </a:r>
            <a:r>
              <a:rPr lang="en-US" sz="1400" dirty="0"/>
              <a:t>/wiki/File:On_the_Road_to_Emmaus_by_Lars_</a:t>
            </a:r>
            <a:r>
              <a:rPr lang="en-US" sz="1400" dirty="0" err="1"/>
              <a:t>Gallenius</a:t>
            </a:r>
            <a:r>
              <a:rPr lang="en-US" sz="1400" dirty="0"/>
              <a:t>,_1684,_</a:t>
            </a:r>
            <a:r>
              <a:rPr lang="en-US" sz="1400" dirty="0" err="1"/>
              <a:t>Raahe_C</a:t>
            </a:r>
            <a:endParaRPr lang="en-US" sz="1400" dirty="0"/>
          </a:p>
          <a:p>
            <a:pPr>
              <a:buNone/>
            </a:pPr>
            <a:r>
              <a:rPr lang="en-US" sz="1400" dirty="0"/>
              <a:t>	hurch_-_National_Museum_of_Finland_-_DSC04246.JPG</a:t>
            </a:r>
          </a:p>
          <a:p>
            <a:pPr>
              <a:buNone/>
            </a:pPr>
            <a:r>
              <a:rPr lang="en-US" sz="1400" dirty="0"/>
              <a:t>http://diglib.library.vanderbilt.edu/act-imagelink.pl?RC=48301</a:t>
            </a:r>
          </a:p>
          <a:p>
            <a:pPr>
              <a:buNone/>
            </a:pPr>
            <a:r>
              <a:rPr lang="en-US" sz="1400" dirty="0"/>
              <a:t>http://commons.wikimedia.org/wiki/File:Altobello_Melone_-_The_Road_to_Emmaus_-_Google_Art_Project.jpg</a:t>
            </a:r>
          </a:p>
          <a:p>
            <a:pPr>
              <a:buNone/>
            </a:pPr>
            <a:r>
              <a:rPr lang="en-US" sz="1400" dirty="0"/>
              <a:t>https://</a:t>
            </a:r>
            <a:r>
              <a:rPr lang="en-US" sz="1400" dirty="0" err="1"/>
              <a:t>www.flickr.com</a:t>
            </a:r>
            <a:r>
              <a:rPr lang="en-US" sz="1400" dirty="0"/>
              <a:t>/photos/</a:t>
            </a:r>
            <a:r>
              <a:rPr lang="en-US" sz="1400" dirty="0" err="1"/>
              <a:t>jimforest</a:t>
            </a:r>
            <a:r>
              <a:rPr lang="en-US" sz="1400" dirty="0"/>
              <a:t>/15277775371</a:t>
            </a:r>
          </a:p>
          <a:p>
            <a:pPr>
              <a:buNone/>
            </a:pPr>
            <a:r>
              <a:rPr lang="en-US" sz="1400" dirty="0"/>
              <a:t>https://</a:t>
            </a:r>
            <a:r>
              <a:rPr lang="en-US" sz="1400" dirty="0" err="1"/>
              <a:t>commons.wikimedia.org</a:t>
            </a:r>
            <a:r>
              <a:rPr lang="en-US" sz="1400" dirty="0"/>
              <a:t>/wiki/</a:t>
            </a:r>
            <a:r>
              <a:rPr lang="en-US" sz="1400" dirty="0" err="1"/>
              <a:t>File:Lotharingia</a:t>
            </a:r>
            <a:r>
              <a:rPr lang="en-US" sz="1400" dirty="0"/>
              <a:t>_(</a:t>
            </a:r>
            <a:r>
              <a:rPr lang="en-US" sz="1400" dirty="0" err="1"/>
              <a:t>metz</a:t>
            </a:r>
            <a:r>
              <a:rPr lang="en-US" sz="1400" dirty="0"/>
              <a:t>),_placca_d%27avorio_con_scene_a_</a:t>
            </a:r>
            <a:r>
              <a:rPr lang="en-US" sz="1400" dirty="0" err="1"/>
              <a:t>emmaus</a:t>
            </a:r>
            <a:r>
              <a:rPr lang="en-US" sz="1400" dirty="0"/>
              <a:t>,_850-</a:t>
            </a:r>
            <a:r>
              <a:rPr lang="en-US" sz="1400" dirty="0" err="1"/>
              <a:t>900_circa</a:t>
            </a:r>
            <a:r>
              <a:rPr lang="en-US" sz="1400" dirty="0"/>
              <a:t>_(</a:t>
            </a:r>
            <a:r>
              <a:rPr lang="en-US" sz="1400" dirty="0" err="1"/>
              <a:t>carolingio</a:t>
            </a:r>
            <a:r>
              <a:rPr lang="en-US" sz="1400" dirty="0"/>
              <a:t>).JPG</a:t>
            </a:r>
          </a:p>
          <a:p>
            <a:pPr>
              <a:buNone/>
            </a:pPr>
            <a:r>
              <a:rPr lang="en-US" sz="1400" dirty="0"/>
              <a:t>http://www.librairieemmanuel.fr</a:t>
            </a:r>
          </a:p>
          <a:p>
            <a:pPr>
              <a:buNone/>
            </a:pPr>
            <a:r>
              <a:rPr lang="en-US" sz="1400" dirty="0"/>
              <a:t>https://commons.wikimedia.org/wiki/File:The_Supper_at_Emmaus,_by_Rembrandt.jpg</a:t>
            </a:r>
          </a:p>
          <a:p>
            <a:pPr>
              <a:buNone/>
            </a:pPr>
            <a:r>
              <a:rPr lang="en-US" sz="1400" dirty="0"/>
              <a:t>https://</a:t>
            </a:r>
            <a:r>
              <a:rPr lang="en-US" sz="1400" dirty="0" err="1"/>
              <a:t>commons.wikimedia.org</a:t>
            </a:r>
            <a:r>
              <a:rPr lang="en-US" sz="1400" dirty="0"/>
              <a:t>/wiki/</a:t>
            </a:r>
            <a:r>
              <a:rPr lang="en-US" sz="1400" dirty="0" err="1"/>
              <a:t>File:Supper_at_Emmaus-Caravaggio</a:t>
            </a:r>
            <a:r>
              <a:rPr lang="en-US" sz="1400" dirty="0"/>
              <a:t>_(1601).jpg</a:t>
            </a:r>
          </a:p>
          <a:p>
            <a:pPr>
              <a:buNone/>
            </a:pPr>
            <a:r>
              <a:rPr lang="en-US" sz="1400" dirty="0"/>
              <a:t>https://</a:t>
            </a:r>
            <a:r>
              <a:rPr lang="en-US" sz="1400" dirty="0" err="1"/>
              <a:t>www.flickr.com</a:t>
            </a:r>
            <a:r>
              <a:rPr lang="en-US" sz="1400" dirty="0"/>
              <a:t>/photos/</a:t>
            </a:r>
            <a:r>
              <a:rPr lang="en-US" sz="1400" dirty="0" err="1"/>
              <a:t>jimforest</a:t>
            </a:r>
            <a:r>
              <a:rPr lang="en-US" sz="1400" dirty="0"/>
              <a:t>/5710252358</a:t>
            </a:r>
          </a:p>
          <a:p>
            <a:pPr>
              <a:buNone/>
            </a:pPr>
            <a:r>
              <a:rPr lang="en-US" sz="1400" dirty="0"/>
              <a:t>https://</a:t>
            </a:r>
            <a:r>
              <a:rPr lang="en-US" sz="1400" dirty="0" err="1"/>
              <a:t>commons.wikimedia.org</a:t>
            </a:r>
            <a:r>
              <a:rPr lang="en-US" sz="1400" dirty="0"/>
              <a:t>/wiki/</a:t>
            </a:r>
            <a:r>
              <a:rPr lang="en-US" sz="1400" dirty="0" err="1"/>
              <a:t>File:Duccio_di_Buoninsegna_013.jpg</a:t>
            </a:r>
            <a:endParaRPr lang="en-US" sz="1400" dirty="0"/>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p:txBody>
      </p:sp>
    </p:spTree>
    <p:extLst>
      <p:ext uri="{BB962C8B-B14F-4D97-AF65-F5344CB8AC3E}">
        <p14:creationId xmlns:p14="http://schemas.microsoft.com/office/powerpoint/2010/main" val="3462765182"/>
      </p:ext>
    </p:extLst>
  </p:cSld>
  <p:clrMapOvr>
    <a:masterClrMapping/>
  </p:clrMapOvr>
  <p:transition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The mountains skipped like rams, </a:t>
            </a:r>
          </a:p>
          <a:p>
            <a:r>
              <a:rPr lang="en-US" sz="3600" dirty="0"/>
              <a:t>the hills like lambs.</a:t>
            </a:r>
          </a:p>
          <a:p>
            <a:r>
              <a:rPr lang="en-US" sz="3600" dirty="0"/>
              <a:t>Why is it, O sea, </a:t>
            </a:r>
          </a:p>
          <a:p>
            <a:r>
              <a:rPr lang="en-US" sz="3600" dirty="0"/>
              <a:t>that you flee?</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114:4, </a:t>
            </a:r>
            <a:r>
              <a:rPr lang="en-US" sz="2400" dirty="0" err="1">
                <a:solidFill>
                  <a:schemeClr val="tx1">
                    <a:lumMod val="95000"/>
                  </a:schemeClr>
                </a:solidFill>
              </a:rPr>
              <a:t>5a</a:t>
            </a:r>
            <a:endParaRPr lang="en-US" sz="2400" dirty="0">
              <a:solidFill>
                <a:schemeClr val="tx1">
                  <a:lumMod val="95000"/>
                </a:schemeClr>
              </a:solidFill>
            </a:endParaRP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Movement – Sea or Mountain as You Will  --  John Marin, Museum of Fine Arts, Boston, MA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62200" y="101600"/>
            <a:ext cx="7543800" cy="61468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 let us celebrate the festival, not with the old yeast, the yeast of malice and evil, but with the unleavened bread of sincerity and truth.</a:t>
            </a:r>
            <a:endParaRPr lang="en-US" sz="3600" dirty="0">
              <a:cs typeface="Arial" pitchFamily="34" charset="0"/>
            </a:endParaRPr>
          </a:p>
        </p:txBody>
      </p:sp>
      <p:sp>
        <p:nvSpPr>
          <p:cNvPr id="5" name="TextBox 4"/>
          <p:cNvSpPr txBox="1"/>
          <p:nvPr/>
        </p:nvSpPr>
        <p:spPr>
          <a:xfrm>
            <a:off x="6096000" y="4953001"/>
            <a:ext cx="3352800" cy="461665"/>
          </a:xfrm>
          <a:prstGeom prst="rect">
            <a:avLst/>
          </a:prstGeom>
          <a:noFill/>
        </p:spPr>
        <p:txBody>
          <a:bodyPr wrap="square" rtlCol="0">
            <a:spAutoFit/>
          </a:bodyPr>
          <a:lstStyle/>
          <a:p>
            <a:pPr algn="ctr"/>
            <a:r>
              <a:rPr lang="en-US" sz="2400" dirty="0">
                <a:solidFill>
                  <a:schemeClr val="tx1">
                    <a:lumMod val="95000"/>
                  </a:schemeClr>
                </a:solidFill>
              </a:rPr>
              <a:t>1 Corinthians 5:8</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Breaking of Bread Service  --  Annunciation Greek Orthodox Cathedral, Toronto, Canada</a:t>
            </a:r>
          </a:p>
        </p:txBody>
      </p:sp>
      <p:pic>
        <p:nvPicPr>
          <p:cNvPr id="2" name="Picture 1"/>
          <p:cNvPicPr>
            <a:picLocks noChangeAspect="1"/>
          </p:cNvPicPr>
          <p:nvPr/>
        </p:nvPicPr>
        <p:blipFill>
          <a:blip r:embed="rId2"/>
          <a:stretch>
            <a:fillRect/>
          </a:stretch>
        </p:blipFill>
        <p:spPr>
          <a:xfrm>
            <a:off x="1986394" y="381001"/>
            <a:ext cx="8300607" cy="5634037"/>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on that same day two of them were going to a village called Emmaus … While they were talking and discussing, Jesus himself came near…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a:t>
            </a:r>
            <a:r>
              <a:rPr lang="en-US" sz="2400" dirty="0" err="1">
                <a:solidFill>
                  <a:schemeClr val="tx1">
                    <a:lumMod val="95000"/>
                  </a:schemeClr>
                </a:solidFill>
              </a:rPr>
              <a:t>24:13a</a:t>
            </a:r>
            <a:r>
              <a:rPr lang="en-US" sz="2400" dirty="0">
                <a:solidFill>
                  <a:schemeClr val="tx1">
                    <a:lumMod val="95000"/>
                  </a:schemeClr>
                </a:solidFill>
              </a:rPr>
              <a:t>, </a:t>
            </a:r>
            <a:r>
              <a:rPr lang="en-US" sz="2400" dirty="0" err="1">
                <a:solidFill>
                  <a:schemeClr val="tx1">
                    <a:lumMod val="95000"/>
                  </a:schemeClr>
                </a:solidFill>
              </a:rPr>
              <a:t>15b</a:t>
            </a:r>
            <a:endParaRPr lang="en-US" sz="2400" dirty="0">
              <a:solidFill>
                <a:schemeClr val="tx1">
                  <a:lumMod val="95000"/>
                </a:schemeClr>
              </a:solidFill>
            </a:endParaRPr>
          </a:p>
        </p:txBody>
      </p:sp>
    </p:spTree>
    <p:extLst>
      <p:ext uri="{BB962C8B-B14F-4D97-AF65-F5344CB8AC3E}">
        <p14:creationId xmlns:p14="http://schemas.microsoft.com/office/powerpoint/2010/main" val="3713145079"/>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1002" y="0"/>
            <a:ext cx="5237798" cy="6858000"/>
          </a:xfrm>
          <a:prstGeom prst="rect">
            <a:avLst/>
          </a:prstGeom>
        </p:spPr>
      </p:pic>
      <p:sp>
        <p:nvSpPr>
          <p:cNvPr id="4" name="TextBox 3"/>
          <p:cNvSpPr txBox="1"/>
          <p:nvPr/>
        </p:nvSpPr>
        <p:spPr>
          <a:xfrm>
            <a:off x="1981200" y="5458361"/>
            <a:ext cx="1828800" cy="1323439"/>
          </a:xfrm>
          <a:prstGeom prst="rect">
            <a:avLst/>
          </a:prstGeom>
          <a:noFill/>
        </p:spPr>
        <p:txBody>
          <a:bodyPr wrap="square" rtlCol="0">
            <a:spAutoFit/>
          </a:bodyPr>
          <a:lstStyle/>
          <a:p>
            <a:pPr algn="ctr"/>
            <a:r>
              <a:rPr lang="en-US" sz="1600" dirty="0">
                <a:solidFill>
                  <a:schemeClr val="tx1">
                    <a:lumMod val="95000"/>
                  </a:schemeClr>
                </a:solidFill>
              </a:rPr>
              <a:t>Road to Emmaus </a:t>
            </a:r>
          </a:p>
          <a:p>
            <a:pPr algn="ctr"/>
            <a:endParaRPr lang="en-US" sz="1600" dirty="0">
              <a:solidFill>
                <a:schemeClr val="tx1">
                  <a:lumMod val="95000"/>
                </a:schemeClr>
              </a:solidFill>
            </a:endParaRPr>
          </a:p>
          <a:p>
            <a:pPr algn="ctr"/>
            <a:r>
              <a:rPr lang="en-US" sz="1600" dirty="0" err="1">
                <a:solidFill>
                  <a:schemeClr val="tx1">
                    <a:lumMod val="95000"/>
                  </a:schemeClr>
                </a:solidFill>
              </a:rPr>
              <a:t>Lelio</a:t>
            </a:r>
            <a:r>
              <a:rPr lang="en-US" sz="1600" dirty="0">
                <a:solidFill>
                  <a:schemeClr val="tx1">
                    <a:lumMod val="95000"/>
                  </a:schemeClr>
                </a:solidFill>
              </a:rPr>
              <a:t> </a:t>
            </a:r>
            <a:r>
              <a:rPr lang="en-US" sz="1600" dirty="0" err="1">
                <a:solidFill>
                  <a:schemeClr val="tx1">
                    <a:lumMod val="95000"/>
                  </a:schemeClr>
                </a:solidFill>
              </a:rPr>
              <a:t>Orsi</a:t>
            </a:r>
            <a:endParaRPr lang="en-US" sz="1600" dirty="0">
              <a:solidFill>
                <a:schemeClr val="tx1">
                  <a:lumMod val="95000"/>
                </a:schemeClr>
              </a:solidFill>
            </a:endParaRPr>
          </a:p>
          <a:p>
            <a:pPr algn="ctr"/>
            <a:r>
              <a:rPr lang="en-US" sz="1600" dirty="0">
                <a:solidFill>
                  <a:schemeClr val="tx1">
                    <a:lumMod val="95000"/>
                  </a:schemeClr>
                </a:solidFill>
              </a:rPr>
              <a:t>National Gallery, London</a:t>
            </a:r>
          </a:p>
        </p:txBody>
      </p:sp>
    </p:spTree>
    <p:extLst>
      <p:ext uri="{BB962C8B-B14F-4D97-AF65-F5344CB8AC3E}">
        <p14:creationId xmlns:p14="http://schemas.microsoft.com/office/powerpoint/2010/main" val="2371362536"/>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196</TotalTime>
  <Words>1041</Words>
  <Application>Microsoft Office PowerPoint</Application>
  <PresentationFormat>Widescreen</PresentationFormat>
  <Paragraphs>87</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Arial</vt:lpstr>
      <vt:lpstr>Calibri</vt:lpstr>
      <vt:lpstr>First Sunday after Christmas Day Year A</vt:lpstr>
      <vt:lpstr>Easter Evening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65</cp:revision>
  <dcterms:created xsi:type="dcterms:W3CDTF">2016-08-31T16:46:43Z</dcterms:created>
  <dcterms:modified xsi:type="dcterms:W3CDTF">2022-10-23T12:32:34Z</dcterms:modified>
</cp:coreProperties>
</file>