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382" r:id="rId4"/>
    <p:sldId id="383" r:id="rId5"/>
    <p:sldId id="384" r:id="rId6"/>
    <p:sldId id="411" r:id="rId7"/>
    <p:sldId id="410" r:id="rId8"/>
    <p:sldId id="412" r:id="rId9"/>
    <p:sldId id="385" r:id="rId10"/>
    <p:sldId id="414" r:id="rId11"/>
    <p:sldId id="413" r:id="rId12"/>
    <p:sldId id="386" r:id="rId13"/>
    <p:sldId id="409" r:id="rId14"/>
    <p:sldId id="390" r:id="rId15"/>
    <p:sldId id="391" r:id="rId16"/>
    <p:sldId id="392" r:id="rId17"/>
    <p:sldId id="393" r:id="rId18"/>
    <p:sldId id="396" r:id="rId19"/>
    <p:sldId id="395" r:id="rId20"/>
    <p:sldId id="394" r:id="rId21"/>
    <p:sldId id="399" r:id="rId22"/>
    <p:sldId id="400" r:id="rId23"/>
    <p:sldId id="397" r:id="rId24"/>
    <p:sldId id="398"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6452"/>
    <a:srgbClr val="B0968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2" autoAdjust="0"/>
    <p:restoredTop sz="94660"/>
  </p:normalViewPr>
  <p:slideViewPr>
    <p:cSldViewPr>
      <p:cViewPr varScale="1">
        <p:scale>
          <a:sx n="75" d="100"/>
          <a:sy n="75" d="100"/>
        </p:scale>
        <p:origin x="672" y="43"/>
      </p:cViewPr>
      <p:guideLst>
        <p:guide orient="horz" pos="2160"/>
        <p:guide pos="384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10</a:t>
            </a:fld>
            <a:endParaRPr lang="en-US"/>
          </a:p>
        </p:txBody>
      </p:sp>
    </p:spTree>
    <p:extLst>
      <p:ext uri="{BB962C8B-B14F-4D97-AF65-F5344CB8AC3E}">
        <p14:creationId xmlns:p14="http://schemas.microsoft.com/office/powerpoint/2010/main" val="3706831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Ash Wednesday</a:t>
            </a:r>
          </a:p>
        </p:txBody>
      </p:sp>
      <p:sp>
        <p:nvSpPr>
          <p:cNvPr id="3" name="Subtitle 2"/>
          <p:cNvSpPr>
            <a:spLocks noGrp="1"/>
          </p:cNvSpPr>
          <p:nvPr>
            <p:ph type="subTitle" idx="1"/>
          </p:nvPr>
        </p:nvSpPr>
        <p:spPr>
          <a:xfrm>
            <a:off x="2933700" y="32004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7162800" y="4591614"/>
            <a:ext cx="3810000" cy="2246769"/>
          </a:xfrm>
          <a:prstGeom prst="rect">
            <a:avLst/>
          </a:prstGeom>
          <a:solidFill>
            <a:srgbClr val="756452">
              <a:alpha val="60000"/>
            </a:srgbClr>
          </a:solidFill>
        </p:spPr>
        <p:txBody>
          <a:bodyPr wrap="square">
            <a:spAutoFit/>
          </a:bodyPr>
          <a:lstStyle/>
          <a:p>
            <a:pPr algn="ctr"/>
            <a:r>
              <a:rPr lang="en-US" sz="2800" dirty="0"/>
              <a:t>Joel 2:1-2, 12-17 </a:t>
            </a:r>
          </a:p>
          <a:p>
            <a:pPr algn="ctr"/>
            <a:r>
              <a:rPr lang="en-US" sz="2800" dirty="0"/>
              <a:t>or Isaiah 58:1-12    </a:t>
            </a:r>
          </a:p>
          <a:p>
            <a:pPr algn="ctr"/>
            <a:r>
              <a:rPr lang="en-US" sz="2800" dirty="0"/>
              <a:t>Psalm 51:1-17</a:t>
            </a:r>
          </a:p>
          <a:p>
            <a:pPr algn="ctr"/>
            <a:r>
              <a:rPr lang="en-US" sz="2800" dirty="0"/>
              <a:t>2 Corinthians 5:20b-6:10</a:t>
            </a:r>
          </a:p>
          <a:p>
            <a:pPr algn="ctr"/>
            <a:r>
              <a:rPr lang="en-US" sz="2800" dirty="0"/>
              <a:t>Matthew 6:1-6, 16-21</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Parish Soup Kitchen  --  George Hicks</a:t>
            </a:r>
          </a:p>
        </p:txBody>
      </p:sp>
      <p:pic>
        <p:nvPicPr>
          <p:cNvPr id="7" name="Picture 6">
            <a:extLst>
              <a:ext uri="{FF2B5EF4-FFF2-40B4-BE49-F238E27FC236}">
                <a16:creationId xmlns:a16="http://schemas.microsoft.com/office/drawing/2014/main" id="{4C0D176C-BA51-4C5F-83F4-943E6231EC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1" y="39886"/>
            <a:ext cx="8265959" cy="6360914"/>
          </a:xfrm>
          <a:prstGeom prst="rect">
            <a:avLst/>
          </a:prstGeom>
        </p:spPr>
      </p:pic>
    </p:spTree>
    <p:extLst>
      <p:ext uri="{BB962C8B-B14F-4D97-AF65-F5344CB8AC3E}">
        <p14:creationId xmlns:p14="http://schemas.microsoft.com/office/powerpoint/2010/main" val="2197278188"/>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90846"/>
            <a:ext cx="8763000" cy="338554"/>
          </a:xfrm>
          <a:prstGeom prst="rect">
            <a:avLst/>
          </a:prstGeom>
          <a:noFill/>
        </p:spPr>
        <p:txBody>
          <a:bodyPr wrap="square" rtlCol="0">
            <a:spAutoFit/>
          </a:bodyPr>
          <a:lstStyle/>
          <a:p>
            <a:pPr algn="ctr"/>
            <a:r>
              <a:rPr lang="en-US" sz="1600" dirty="0">
                <a:solidFill>
                  <a:schemeClr val="tx1">
                    <a:lumMod val="95000"/>
                  </a:schemeClr>
                </a:solidFill>
              </a:rPr>
              <a:t>Homeless Jesus  --  Timothy Schmalz, Dominican Convent, Santo Domingo, Dominican Republic</a:t>
            </a:r>
          </a:p>
        </p:txBody>
      </p:sp>
      <p:pic>
        <p:nvPicPr>
          <p:cNvPr id="3" name="Picture 2">
            <a:extLst>
              <a:ext uri="{FF2B5EF4-FFF2-40B4-BE49-F238E27FC236}">
                <a16:creationId xmlns:a16="http://schemas.microsoft.com/office/drawing/2014/main" id="{7D086922-334A-4737-B28D-A66BA89FA928}"/>
              </a:ext>
            </a:extLst>
          </p:cNvPr>
          <p:cNvPicPr>
            <a:picLocks noChangeAspect="1"/>
          </p:cNvPicPr>
          <p:nvPr/>
        </p:nvPicPr>
        <p:blipFill>
          <a:blip r:embed="rId2"/>
          <a:stretch>
            <a:fillRect/>
          </a:stretch>
        </p:blipFill>
        <p:spPr>
          <a:xfrm>
            <a:off x="2286000" y="0"/>
            <a:ext cx="7620000" cy="6096000"/>
          </a:xfrm>
          <a:prstGeom prst="rect">
            <a:avLst/>
          </a:prstGeom>
        </p:spPr>
      </p:pic>
    </p:spTree>
    <p:extLst>
      <p:ext uri="{BB962C8B-B14F-4D97-AF65-F5344CB8AC3E}">
        <p14:creationId xmlns:p14="http://schemas.microsoft.com/office/powerpoint/2010/main" val="272262626"/>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Thanks for Being a Helping Hand  -- Ibrahim </a:t>
            </a:r>
            <a:r>
              <a:rPr lang="en-US" sz="1600" dirty="0" err="1">
                <a:solidFill>
                  <a:schemeClr val="tx1">
                    <a:lumMod val="95000"/>
                  </a:schemeClr>
                </a:solidFill>
              </a:rPr>
              <a:t>Ebi</a:t>
            </a:r>
            <a:r>
              <a:rPr lang="en-US" sz="1600" dirty="0">
                <a:solidFill>
                  <a:schemeClr val="tx1">
                    <a:lumMod val="95000"/>
                  </a:schemeClr>
                </a:solidFill>
              </a:rPr>
              <a:t>, graphic image using stylized Arabic script</a:t>
            </a:r>
          </a:p>
        </p:txBody>
      </p:sp>
      <p:pic>
        <p:nvPicPr>
          <p:cNvPr id="2" name="Picture 1">
            <a:extLst>
              <a:ext uri="{FF2B5EF4-FFF2-40B4-BE49-F238E27FC236}">
                <a16:creationId xmlns:a16="http://schemas.microsoft.com/office/drawing/2014/main" id="{3F9B0F15-DE28-4AA2-AFF7-E493D4647F1A}"/>
              </a:ext>
            </a:extLst>
          </p:cNvPr>
          <p:cNvPicPr>
            <a:picLocks noChangeAspect="1"/>
          </p:cNvPicPr>
          <p:nvPr/>
        </p:nvPicPr>
        <p:blipFill>
          <a:blip r:embed="rId2"/>
          <a:stretch>
            <a:fillRect/>
          </a:stretch>
        </p:blipFill>
        <p:spPr>
          <a:xfrm>
            <a:off x="4048125" y="1066800"/>
            <a:ext cx="4171950" cy="4191536"/>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2286000"/>
            <a:ext cx="7505700" cy="1754326"/>
          </a:xfrm>
          <a:prstGeom prst="rect">
            <a:avLst/>
          </a:prstGeom>
        </p:spPr>
        <p:txBody>
          <a:bodyPr wrap="square">
            <a:spAutoFit/>
          </a:bodyPr>
          <a:lstStyle/>
          <a:p>
            <a:r>
              <a:rPr lang="en-US" sz="3600" dirty="0"/>
              <a:t>Create in me a clean heart, O God, and put a new and right spirit within me.</a:t>
            </a:r>
          </a:p>
          <a:p>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51:10</a:t>
            </a:r>
          </a:p>
        </p:txBody>
      </p:sp>
    </p:spTree>
    <p:extLst>
      <p:ext uri="{BB962C8B-B14F-4D97-AF65-F5344CB8AC3E}">
        <p14:creationId xmlns:p14="http://schemas.microsoft.com/office/powerpoint/2010/main" val="2368290017"/>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57800"/>
            <a:ext cx="1524000" cy="1323439"/>
          </a:xfrm>
          <a:prstGeom prst="rect">
            <a:avLst/>
          </a:prstGeom>
          <a:noFill/>
        </p:spPr>
        <p:txBody>
          <a:bodyPr wrap="square" rtlCol="0">
            <a:spAutoFit/>
          </a:bodyPr>
          <a:lstStyle/>
          <a:p>
            <a:pPr algn="ctr"/>
            <a:r>
              <a:rPr lang="en-US" sz="1600" dirty="0">
                <a:solidFill>
                  <a:schemeClr val="tx1">
                    <a:lumMod val="95000"/>
                  </a:schemeClr>
                </a:solidFill>
              </a:rPr>
              <a:t>Living Cross</a:t>
            </a:r>
          </a:p>
          <a:p>
            <a:pPr algn="ctr"/>
            <a:endParaRPr lang="en-US" sz="1600" dirty="0">
              <a:solidFill>
                <a:schemeClr val="tx1">
                  <a:lumMod val="95000"/>
                </a:schemeClr>
              </a:solidFill>
            </a:endParaRPr>
          </a:p>
          <a:p>
            <a:pPr algn="ctr"/>
            <a:r>
              <a:rPr lang="en-US" sz="1600" dirty="0">
                <a:solidFill>
                  <a:schemeClr val="tx1">
                    <a:lumMod val="95000"/>
                  </a:schemeClr>
                </a:solidFill>
              </a:rPr>
              <a:t>Sarah Hall, stained glass artist</a:t>
            </a:r>
          </a:p>
        </p:txBody>
      </p:sp>
      <p:pic>
        <p:nvPicPr>
          <p:cNvPr id="3" name="Picture 2">
            <a:extLst>
              <a:ext uri="{FF2B5EF4-FFF2-40B4-BE49-F238E27FC236}">
                <a16:creationId xmlns:a16="http://schemas.microsoft.com/office/drawing/2014/main" id="{268B0AA1-37FA-4F10-AF07-1A757C73C027}"/>
              </a:ext>
            </a:extLst>
          </p:cNvPr>
          <p:cNvPicPr>
            <a:picLocks noChangeAspect="1"/>
          </p:cNvPicPr>
          <p:nvPr/>
        </p:nvPicPr>
        <p:blipFill>
          <a:blip r:embed="rId2"/>
          <a:stretch>
            <a:fillRect/>
          </a:stretch>
        </p:blipFill>
        <p:spPr>
          <a:xfrm>
            <a:off x="3429000" y="0"/>
            <a:ext cx="6858000" cy="685800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93545"/>
            <a:ext cx="7010400" cy="2862322"/>
          </a:xfrm>
          <a:prstGeom prst="rect">
            <a:avLst/>
          </a:prstGeom>
        </p:spPr>
        <p:txBody>
          <a:bodyPr wrap="square">
            <a:spAutoFit/>
          </a:bodyPr>
          <a:lstStyle/>
          <a:p>
            <a:r>
              <a:rPr lang="en-US" sz="3600" dirty="0"/>
              <a:t>... we have commended ourselves … by purity, knowledge, patience, kindness, holiness of spirit, genuine love, truthful speech, and the power of God;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2 Corinthians 6:4b, 6, 7a</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Kindness, Compassion, Peace  --  People's Climate March, 2017</a:t>
            </a:r>
          </a:p>
        </p:txBody>
      </p:sp>
      <p:pic>
        <p:nvPicPr>
          <p:cNvPr id="2" name="Picture 1">
            <a:extLst>
              <a:ext uri="{FF2B5EF4-FFF2-40B4-BE49-F238E27FC236}">
                <a16:creationId xmlns:a16="http://schemas.microsoft.com/office/drawing/2014/main" id="{6D203FE2-097D-4B73-ADBF-03309E99C2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9080" y="1"/>
            <a:ext cx="9144000" cy="6098977"/>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0"/>
            <a:ext cx="6781800" cy="1754326"/>
          </a:xfrm>
          <a:prstGeom prst="rect">
            <a:avLst/>
          </a:prstGeom>
        </p:spPr>
        <p:txBody>
          <a:bodyPr wrap="square">
            <a:spAutoFit/>
          </a:bodyPr>
          <a:lstStyle/>
          <a:p>
            <a:r>
              <a:rPr lang="en-US" sz="3600" dirty="0"/>
              <a:t>"Beware of practicing your piety before others in order to be seen by them …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6:1a</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275183"/>
            <a:ext cx="2743200" cy="1354217"/>
          </a:xfrm>
          <a:prstGeom prst="rect">
            <a:avLst/>
          </a:prstGeom>
          <a:noFill/>
        </p:spPr>
        <p:txBody>
          <a:bodyPr wrap="square" rtlCol="0">
            <a:spAutoFit/>
          </a:bodyPr>
          <a:lstStyle/>
          <a:p>
            <a:pPr algn="ctr"/>
            <a:r>
              <a:rPr lang="en-US" sz="1600" dirty="0">
                <a:solidFill>
                  <a:schemeClr val="tx1">
                    <a:lumMod val="95000"/>
                  </a:schemeClr>
                </a:solidFill>
              </a:rPr>
              <a:t>Pharisee and the Publican</a:t>
            </a:r>
          </a:p>
          <a:p>
            <a:pPr algn="ctr"/>
            <a:endParaRPr lang="en-US" sz="1600" dirty="0">
              <a:solidFill>
                <a:schemeClr val="tx1">
                  <a:lumMod val="95000"/>
                </a:schemeClr>
              </a:solidFill>
            </a:endParaRPr>
          </a:p>
          <a:p>
            <a:pPr algn="ctr"/>
            <a:r>
              <a:rPr lang="en-US" sz="1600" dirty="0">
                <a:solidFill>
                  <a:schemeClr val="tx1">
                    <a:lumMod val="95000"/>
                  </a:schemeClr>
                </a:solidFill>
              </a:rPr>
              <a:t>James Tissot</a:t>
            </a:r>
          </a:p>
          <a:p>
            <a:pPr algn="ctr"/>
            <a:r>
              <a:rPr lang="en-US" sz="1600" dirty="0">
                <a:solidFill>
                  <a:schemeClr val="tx1">
                    <a:lumMod val="95000"/>
                  </a:schemeClr>
                </a:solidFill>
              </a:rPr>
              <a:t>Brooklyn Museum</a:t>
            </a:r>
          </a:p>
          <a:p>
            <a:pPr algn="ctr"/>
            <a:r>
              <a:rPr lang="en-US" sz="1600" dirty="0">
                <a:solidFill>
                  <a:schemeClr val="tx1">
                    <a:lumMod val="95000"/>
                  </a:schemeClr>
                </a:solidFill>
              </a:rPr>
              <a:t>New York, NY</a:t>
            </a:r>
          </a:p>
        </p:txBody>
      </p:sp>
      <p:pic>
        <p:nvPicPr>
          <p:cNvPr id="2" name="Picture 1">
            <a:extLst>
              <a:ext uri="{FF2B5EF4-FFF2-40B4-BE49-F238E27FC236}">
                <a16:creationId xmlns:a16="http://schemas.microsoft.com/office/drawing/2014/main" id="{B49E1009-A979-40DA-81B4-D34A1DA37E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57800" y="228600"/>
            <a:ext cx="4419600" cy="6477000"/>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086600" cy="2308324"/>
          </a:xfrm>
          <a:prstGeom prst="rect">
            <a:avLst/>
          </a:prstGeom>
        </p:spPr>
        <p:txBody>
          <a:bodyPr wrap="square">
            <a:spAutoFit/>
          </a:bodyPr>
          <a:lstStyle/>
          <a:p>
            <a:r>
              <a:rPr lang="en-US" sz="3600" dirty="0"/>
              <a:t>"Do not store up for yourselves treasures on earth, where moth and rust consume … but store up for yourselves treasures in heaven … "</a:t>
            </a:r>
            <a:endParaRPr lang="en-US" sz="3600" dirty="0">
              <a:cs typeface="Arial" pitchFamily="34" charset="0"/>
            </a:endParaRPr>
          </a:p>
        </p:txBody>
      </p:sp>
      <p:sp>
        <p:nvSpPr>
          <p:cNvPr id="5" name="TextBox 4"/>
          <p:cNvSpPr txBox="1"/>
          <p:nvPr/>
        </p:nvSpPr>
        <p:spPr>
          <a:xfrm>
            <a:off x="6019800" y="4800601"/>
            <a:ext cx="3352800" cy="461665"/>
          </a:xfrm>
          <a:prstGeom prst="rect">
            <a:avLst/>
          </a:prstGeom>
          <a:noFill/>
        </p:spPr>
        <p:txBody>
          <a:bodyPr wrap="square" rtlCol="0">
            <a:spAutoFit/>
          </a:bodyPr>
          <a:lstStyle/>
          <a:p>
            <a:pPr algn="ctr"/>
            <a:r>
              <a:rPr lang="en-US" sz="2400" dirty="0">
                <a:solidFill>
                  <a:schemeClr val="tx1">
                    <a:lumMod val="95000"/>
                  </a:schemeClr>
                </a:solidFill>
              </a:rPr>
              <a:t>Matthew 6:19a, 20a</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905000"/>
            <a:ext cx="6781800" cy="2398932"/>
          </a:xfrm>
          <a:prstGeom prst="rect">
            <a:avLst/>
          </a:prstGeom>
        </p:spPr>
        <p:txBody>
          <a:bodyPr wrap="square">
            <a:spAutoFit/>
          </a:bodyPr>
          <a:lstStyle/>
          <a:p>
            <a:r>
              <a:rPr lang="en-US" sz="3600" dirty="0"/>
              <a:t>Yet even now, says the LORD, return to me with all your heart, with fasting, with weeping, and with mourning;</a:t>
            </a:r>
            <a:endParaRPr lang="en-US" sz="3600" dirty="0">
              <a:cs typeface="Arial" pitchFamily="34" charset="0"/>
            </a:endParaRPr>
          </a:p>
        </p:txBody>
      </p:sp>
      <p:sp>
        <p:nvSpPr>
          <p:cNvPr id="4" name="TextBox 3"/>
          <p:cNvSpPr txBox="1"/>
          <p:nvPr/>
        </p:nvSpPr>
        <p:spPr>
          <a:xfrm>
            <a:off x="5943600" y="4724401"/>
            <a:ext cx="3352800" cy="461665"/>
          </a:xfrm>
          <a:prstGeom prst="rect">
            <a:avLst/>
          </a:prstGeom>
          <a:noFill/>
        </p:spPr>
        <p:txBody>
          <a:bodyPr wrap="square" rtlCol="0">
            <a:spAutoFit/>
          </a:bodyPr>
          <a:lstStyle/>
          <a:p>
            <a:pPr algn="ctr"/>
            <a:r>
              <a:rPr lang="en-US" sz="2400" dirty="0">
                <a:solidFill>
                  <a:schemeClr val="tx1">
                    <a:lumMod val="95000"/>
                  </a:schemeClr>
                </a:solidFill>
              </a:rPr>
              <a:t>Joel 2:12b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Prayer in the Steppe  --  </a:t>
            </a:r>
            <a:r>
              <a:rPr lang="en-US" sz="1600" dirty="0" err="1">
                <a:solidFill>
                  <a:schemeClr val="tx1">
                    <a:lumMod val="95000"/>
                  </a:schemeClr>
                </a:solidFill>
              </a:rPr>
              <a:t>Jozef</a:t>
            </a:r>
            <a:r>
              <a:rPr lang="en-US" sz="1600" dirty="0">
                <a:solidFill>
                  <a:schemeClr val="tx1">
                    <a:lumMod val="95000"/>
                  </a:schemeClr>
                </a:solidFill>
              </a:rPr>
              <a:t> Brandt, National Museum, Warsaw, Poland</a:t>
            </a:r>
          </a:p>
        </p:txBody>
      </p:sp>
      <p:pic>
        <p:nvPicPr>
          <p:cNvPr id="2" name="Picture 1">
            <a:extLst>
              <a:ext uri="{FF2B5EF4-FFF2-40B4-BE49-F238E27FC236}">
                <a16:creationId xmlns:a16="http://schemas.microsoft.com/office/drawing/2014/main" id="{78D6798C-19F4-453F-8F3E-576CEA3BEF47}"/>
              </a:ext>
            </a:extLst>
          </p:cNvPr>
          <p:cNvPicPr>
            <a:picLocks noChangeAspect="1"/>
          </p:cNvPicPr>
          <p:nvPr/>
        </p:nvPicPr>
        <p:blipFill rotWithShape="1">
          <a:blip r:embed="rId2"/>
          <a:srcRect r="9112"/>
          <a:stretch/>
        </p:blipFill>
        <p:spPr>
          <a:xfrm>
            <a:off x="1266092" y="609600"/>
            <a:ext cx="9706708" cy="525780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0"/>
            <a:ext cx="7315200" cy="2308324"/>
          </a:xfrm>
          <a:prstGeom prst="rect">
            <a:avLst/>
          </a:prstGeom>
        </p:spPr>
        <p:txBody>
          <a:bodyPr wrap="square">
            <a:spAutoFit/>
          </a:bodyPr>
          <a:lstStyle/>
          <a:p>
            <a:r>
              <a:rPr lang="en-US" sz="3600" dirty="0"/>
              <a:t>But when you give alms, do not let your left hand know what your right hand is doing, so that your alms may be done in secret;</a:t>
            </a:r>
            <a:endParaRPr lang="en-US" sz="3600" dirty="0">
              <a:cs typeface="Arial" pitchFamily="34" charset="0"/>
            </a:endParaRPr>
          </a:p>
        </p:txBody>
      </p:sp>
      <p:sp>
        <p:nvSpPr>
          <p:cNvPr id="5" name="TextBox 4"/>
          <p:cNvSpPr txBox="1"/>
          <p:nvPr/>
        </p:nvSpPr>
        <p:spPr>
          <a:xfrm>
            <a:off x="57150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Matthew 6:3-4a</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The Pharisee and the Publican  --  JESUS MAFA, Cameroon</a:t>
            </a:r>
          </a:p>
        </p:txBody>
      </p:sp>
      <p:pic>
        <p:nvPicPr>
          <p:cNvPr id="2" name="Picture 1">
            <a:extLst>
              <a:ext uri="{FF2B5EF4-FFF2-40B4-BE49-F238E27FC236}">
                <a16:creationId xmlns:a16="http://schemas.microsoft.com/office/drawing/2014/main" id="{03BA876F-DCC9-4467-ABD8-27CCE4A40336}"/>
              </a:ext>
            </a:extLst>
          </p:cNvPr>
          <p:cNvPicPr>
            <a:picLocks noChangeAspect="1"/>
          </p:cNvPicPr>
          <p:nvPr/>
        </p:nvPicPr>
        <p:blipFill>
          <a:blip r:embed="rId2"/>
          <a:stretch>
            <a:fillRect/>
          </a:stretch>
        </p:blipFill>
        <p:spPr>
          <a:xfrm>
            <a:off x="2267980" y="485994"/>
            <a:ext cx="7790420" cy="5152806"/>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1"/>
            <a:ext cx="6705600" cy="1200329"/>
          </a:xfrm>
          <a:prstGeom prst="rect">
            <a:avLst/>
          </a:prstGeom>
        </p:spPr>
        <p:txBody>
          <a:bodyPr wrap="square">
            <a:spAutoFit/>
          </a:bodyPr>
          <a:lstStyle/>
          <a:p>
            <a:r>
              <a:rPr lang="en-US" sz="3600" dirty="0"/>
              <a:t>For where your treasure is, there your heart will be also.</a:t>
            </a:r>
          </a:p>
        </p:txBody>
      </p:sp>
      <p:sp>
        <p:nvSpPr>
          <p:cNvPr id="5" name="TextBox 4"/>
          <p:cNvSpPr txBox="1"/>
          <p:nvPr/>
        </p:nvSpPr>
        <p:spPr>
          <a:xfrm>
            <a:off x="5715000" y="3886201"/>
            <a:ext cx="3352800" cy="461665"/>
          </a:xfrm>
          <a:prstGeom prst="rect">
            <a:avLst/>
          </a:prstGeom>
          <a:noFill/>
        </p:spPr>
        <p:txBody>
          <a:bodyPr wrap="square" rtlCol="0">
            <a:spAutoFit/>
          </a:bodyPr>
          <a:lstStyle/>
          <a:p>
            <a:pPr algn="ctr"/>
            <a:r>
              <a:rPr lang="en-US" sz="2400" dirty="0">
                <a:solidFill>
                  <a:schemeClr val="tx1">
                    <a:lumMod val="95000"/>
                  </a:schemeClr>
                </a:solidFill>
              </a:rPr>
              <a:t>Matthew 6:21</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275183"/>
            <a:ext cx="3048000" cy="1354217"/>
          </a:xfrm>
          <a:prstGeom prst="rect">
            <a:avLst/>
          </a:prstGeom>
          <a:noFill/>
        </p:spPr>
        <p:txBody>
          <a:bodyPr wrap="square" rtlCol="0">
            <a:spAutoFit/>
          </a:bodyPr>
          <a:lstStyle/>
          <a:p>
            <a:pPr algn="ctr"/>
            <a:r>
              <a:rPr lang="en-US" sz="1600" dirty="0">
                <a:solidFill>
                  <a:schemeClr val="tx1">
                    <a:lumMod val="95000"/>
                  </a:schemeClr>
                </a:solidFill>
              </a:rPr>
              <a:t>Heart of the World</a:t>
            </a:r>
          </a:p>
          <a:p>
            <a:pPr algn="ctr"/>
            <a:endParaRPr lang="en-US" sz="1600" dirty="0">
              <a:solidFill>
                <a:schemeClr val="tx1">
                  <a:lumMod val="95000"/>
                </a:schemeClr>
              </a:solidFill>
            </a:endParaRPr>
          </a:p>
          <a:p>
            <a:pPr algn="ctr"/>
            <a:r>
              <a:rPr lang="en-US" sz="1600" dirty="0">
                <a:solidFill>
                  <a:schemeClr val="tx1">
                    <a:lumMod val="95000"/>
                  </a:schemeClr>
                </a:solidFill>
              </a:rPr>
              <a:t>Mikhail Reva</a:t>
            </a:r>
          </a:p>
          <a:p>
            <a:pPr algn="ctr"/>
            <a:r>
              <a:rPr lang="en-US" sz="1600" dirty="0">
                <a:solidFill>
                  <a:schemeClr val="tx1">
                    <a:lumMod val="95000"/>
                  </a:schemeClr>
                </a:solidFill>
              </a:rPr>
              <a:t>Odessa Children's Hospital</a:t>
            </a:r>
          </a:p>
          <a:p>
            <a:pPr algn="ctr"/>
            <a:r>
              <a:rPr lang="en-US" sz="1600" dirty="0">
                <a:solidFill>
                  <a:schemeClr val="tx1">
                    <a:lumMod val="95000"/>
                  </a:schemeClr>
                </a:solidFill>
              </a:rPr>
              <a:t>Odessa, Ukraine</a:t>
            </a:r>
          </a:p>
        </p:txBody>
      </p:sp>
      <p:pic>
        <p:nvPicPr>
          <p:cNvPr id="2" name="Picture 1">
            <a:extLst>
              <a:ext uri="{FF2B5EF4-FFF2-40B4-BE49-F238E27FC236}">
                <a16:creationId xmlns:a16="http://schemas.microsoft.com/office/drawing/2014/main" id="{10E45DB6-8CF5-43A5-A911-338369EE9C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61940" y="0"/>
            <a:ext cx="5143500" cy="6858000"/>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a:t>
            </a:r>
            <a:r>
              <a:rPr lang="en-US" sz="1400"/>
              <a:t>ew </a:t>
            </a:r>
            <a:r>
              <a:rPr lang="en-US" sz="1400" dirty="0"/>
              <a:t>Revised Standard Version Bible, copyright 1989, Division of Christian Education of the National Council of the Churches of Christ in the United States of America. Used by permission. All rights reserved.</a:t>
            </a:r>
          </a:p>
          <a:p>
            <a:pPr>
              <a:buNone/>
            </a:pPr>
            <a:r>
              <a:rPr lang="en-US" sz="1400" dirty="0"/>
              <a:t>https://commons.wikimedia.org/wiki/File:Ca%C3%B1as_-_Monasterio_11_(Sepulcro_de_la_Beata_Urraca_D%C3%ADaz_de_Haro).jpg</a:t>
            </a:r>
          </a:p>
          <a:p>
            <a:pPr>
              <a:buNone/>
            </a:pPr>
            <a:r>
              <a:rPr lang="en-US" sz="1400" dirty="0"/>
              <a:t>https://commons.wikimedia.org/wiki/File:Eero_J%C3%A4rnefelt_(1863-1937)-_Under_the_Yoke_(Burning_the_Brushwood)_-_Raatajat_rahanalaiset_-_Kaski_-_Tr%C3%A4lar_under_penningen_-_Sved_(31948645643).jpg</a:t>
            </a:r>
          </a:p>
          <a:p>
            <a:pPr>
              <a:buNone/>
            </a:pPr>
            <a:r>
              <a:rPr lang="en-US" sz="1400" dirty="0"/>
              <a:t>http://www.yorckproject.de</a:t>
            </a:r>
          </a:p>
          <a:p>
            <a:pPr>
              <a:buNone/>
            </a:pPr>
            <a:r>
              <a:rPr lang="en-US" sz="1400" dirty="0"/>
              <a:t>http://commons.wikimedia.org/wiki/File:Great_Dismal_Swamp-Fugitive_Slaves.jpg</a:t>
            </a:r>
          </a:p>
          <a:p>
            <a:pPr>
              <a:buNone/>
            </a:pPr>
            <a:r>
              <a:rPr lang="en-US" sz="1400" dirty="0"/>
              <a:t>https://kellylatimoreicons.com/contact/</a:t>
            </a:r>
          </a:p>
          <a:p>
            <a:pPr>
              <a:buNone/>
            </a:pPr>
            <a:r>
              <a:rPr lang="en-US" sz="1400" dirty="0"/>
              <a:t>https://commons.wikimedia.org/wiki/File:George_Elgar_Hicks_-_The_Parish_Soup_Kitchen.jpg</a:t>
            </a:r>
          </a:p>
          <a:p>
            <a:pPr>
              <a:buNone/>
            </a:pPr>
            <a:r>
              <a:rPr lang="en-US" sz="1400" dirty="0"/>
              <a:t>https://commons.wikimedia.org/wiki/File:Homeless_Jesus_CCSD_07_2018_9749.jpg</a:t>
            </a:r>
          </a:p>
          <a:p>
            <a:pPr>
              <a:buNone/>
            </a:pPr>
            <a:r>
              <a:rPr lang="en-US" sz="1400" dirty="0"/>
              <a:t>https://commons.wikimedia.org/wiki/File:Helping_Hand.png - Ibrahim </a:t>
            </a:r>
            <a:r>
              <a:rPr lang="en-US" sz="1400" dirty="0" err="1"/>
              <a:t>ebi</a:t>
            </a:r>
            <a:endParaRPr lang="en-US" sz="1400" dirty="0"/>
          </a:p>
          <a:p>
            <a:pPr>
              <a:buNone/>
            </a:pPr>
            <a:r>
              <a:rPr lang="en-US" sz="1400" dirty="0"/>
              <a:t>https://commons.wikimedia.org/wiki/File:Living_Cross_by_Sarah_Hall.jpg</a:t>
            </a:r>
          </a:p>
          <a:p>
            <a:pPr>
              <a:buNone/>
            </a:pPr>
            <a:r>
              <a:rPr lang="en-US" sz="1400" dirty="0"/>
              <a:t>https://commons.wikimedia.org/wiki/File:People%27s_Climate_March_2017_in_Washington_DC_35.jpg</a:t>
            </a:r>
          </a:p>
          <a:p>
            <a:pPr>
              <a:buNone/>
            </a:pPr>
            <a:r>
              <a:rPr lang="en-US" sz="1400" dirty="0"/>
              <a:t>https://commons.wikimedia.org/wiki/File:Tissot_The_Pharisee_and_the_publican_Brooklyn.jpg</a:t>
            </a:r>
          </a:p>
          <a:p>
            <a:pPr>
              <a:buNone/>
            </a:pPr>
            <a:r>
              <a:rPr lang="en-US" sz="1400" dirty="0"/>
              <a:t>https://commons.wikimedia.org/wiki/File:Brandt_Prayer_in_the_steppe.jpg</a:t>
            </a:r>
          </a:p>
          <a:p>
            <a:pPr>
              <a:buNone/>
            </a:pPr>
            <a:r>
              <a:rPr lang="en-US" sz="1400" dirty="0"/>
              <a:t>http://diglib.library.vanderbilt.edu/act-imagelink.pl?RC=48268</a:t>
            </a:r>
          </a:p>
          <a:p>
            <a:pPr>
              <a:buNone/>
            </a:pPr>
            <a:r>
              <a:rPr lang="en-US" sz="1400" dirty="0"/>
              <a:t>https://commons.wikimedia.org/wiki/File:Children_sculpture_by_Mikhail_Reva.jpg</a:t>
            </a:r>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Sepulcher in Cistercian monastery -- </a:t>
            </a:r>
            <a:r>
              <a:rPr lang="es-ES" sz="1600" dirty="0">
                <a:solidFill>
                  <a:schemeClr val="tx1">
                    <a:lumMod val="95000"/>
                  </a:schemeClr>
                </a:solidFill>
              </a:rPr>
              <a:t>Santa María del Salvador, Cañas, </a:t>
            </a:r>
            <a:r>
              <a:rPr lang="es-ES" sz="1600" dirty="0" err="1">
                <a:solidFill>
                  <a:schemeClr val="tx1">
                    <a:lumMod val="95000"/>
                  </a:schemeClr>
                </a:solidFill>
              </a:rPr>
              <a:t>Spain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4D24DB21-5E5F-425C-A955-6D2E326C8E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04800"/>
            <a:ext cx="9144000" cy="5759648"/>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752600"/>
            <a:ext cx="7086600" cy="2862322"/>
          </a:xfrm>
          <a:prstGeom prst="rect">
            <a:avLst/>
          </a:prstGeom>
        </p:spPr>
        <p:txBody>
          <a:bodyPr wrap="square">
            <a:spAutoFit/>
          </a:bodyPr>
          <a:lstStyle/>
          <a:p>
            <a:r>
              <a:rPr lang="en-US" sz="3600" dirty="0"/>
              <a:t>Is not this the fast that I choose: </a:t>
            </a:r>
          </a:p>
          <a:p>
            <a:r>
              <a:rPr lang="en-US" sz="3600" dirty="0"/>
              <a:t>	to loose the bonds of injustice, </a:t>
            </a:r>
          </a:p>
          <a:p>
            <a:r>
              <a:rPr lang="en-US" sz="3600" dirty="0"/>
              <a:t>	to undo the thongs of the yoke, </a:t>
            </a:r>
          </a:p>
          <a:p>
            <a:r>
              <a:rPr lang="en-US" sz="3600" dirty="0"/>
              <a:t>	to let the oppressed go free, </a:t>
            </a:r>
          </a:p>
          <a:p>
            <a:r>
              <a:rPr lang="en-US" sz="3600" dirty="0"/>
              <a:t>	and to break every yoke?</a:t>
            </a:r>
            <a:endParaRPr lang="en-US" sz="3600" dirty="0">
              <a:cs typeface="Arial" pitchFamily="34" charset="0"/>
            </a:endParaRPr>
          </a:p>
        </p:txBody>
      </p:sp>
      <p:sp>
        <p:nvSpPr>
          <p:cNvPr id="5" name="TextBox 4"/>
          <p:cNvSpPr txBox="1"/>
          <p:nvPr/>
        </p:nvSpPr>
        <p:spPr>
          <a:xfrm>
            <a:off x="5943600" y="5105401"/>
            <a:ext cx="3352800" cy="461665"/>
          </a:xfrm>
          <a:prstGeom prst="rect">
            <a:avLst/>
          </a:prstGeom>
          <a:noFill/>
        </p:spPr>
        <p:txBody>
          <a:bodyPr wrap="square" rtlCol="0">
            <a:spAutoFit/>
          </a:bodyPr>
          <a:lstStyle/>
          <a:p>
            <a:pPr algn="ctr"/>
            <a:r>
              <a:rPr lang="en-US" sz="2400" dirty="0">
                <a:solidFill>
                  <a:schemeClr val="tx1">
                    <a:lumMod val="95000"/>
                  </a:schemeClr>
                </a:solidFill>
              </a:rPr>
              <a:t>Isaiah 58:6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Under the Yoke  --  </a:t>
            </a:r>
            <a:r>
              <a:rPr lang="en-US" sz="1600" dirty="0" err="1">
                <a:solidFill>
                  <a:schemeClr val="tx1">
                    <a:lumMod val="95000"/>
                  </a:schemeClr>
                </a:solidFill>
              </a:rPr>
              <a:t>Eero</a:t>
            </a:r>
            <a:r>
              <a:rPr lang="en-US" sz="1600" dirty="0">
                <a:solidFill>
                  <a:schemeClr val="tx1">
                    <a:lumMod val="95000"/>
                  </a:schemeClr>
                </a:solidFill>
              </a:rPr>
              <a:t> </a:t>
            </a:r>
            <a:r>
              <a:rPr lang="en-US" sz="1600" dirty="0" err="1">
                <a:solidFill>
                  <a:schemeClr val="tx1">
                    <a:lumMod val="95000"/>
                  </a:schemeClr>
                </a:solidFill>
              </a:rPr>
              <a:t>Jarnefelt</a:t>
            </a:r>
            <a:r>
              <a:rPr lang="en-US" sz="1600" dirty="0">
                <a:solidFill>
                  <a:schemeClr val="tx1">
                    <a:lumMod val="95000"/>
                  </a:schemeClr>
                </a:solidFill>
              </a:rPr>
              <a:t>, Finnish National Gallery, Helsinki, Finland</a:t>
            </a:r>
          </a:p>
        </p:txBody>
      </p:sp>
      <p:pic>
        <p:nvPicPr>
          <p:cNvPr id="2" name="Picture 1">
            <a:extLst>
              <a:ext uri="{FF2B5EF4-FFF2-40B4-BE49-F238E27FC236}">
                <a16:creationId xmlns:a16="http://schemas.microsoft.com/office/drawing/2014/main" id="{2EA57423-AF9B-4727-BEC6-32CC024584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200" y="54666"/>
            <a:ext cx="7543800" cy="6041334"/>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382162"/>
            <a:ext cx="2362200" cy="1323439"/>
          </a:xfrm>
          <a:prstGeom prst="rect">
            <a:avLst/>
          </a:prstGeom>
          <a:noFill/>
        </p:spPr>
        <p:txBody>
          <a:bodyPr wrap="square" rtlCol="0">
            <a:spAutoFit/>
          </a:bodyPr>
          <a:lstStyle/>
          <a:p>
            <a:pPr algn="ctr"/>
            <a:r>
              <a:rPr lang="en-US" sz="1600" dirty="0">
                <a:solidFill>
                  <a:schemeClr val="tx1">
                    <a:lumMod val="95000"/>
                  </a:schemeClr>
                </a:solidFill>
              </a:rPr>
              <a:t>Washerwomen</a:t>
            </a:r>
          </a:p>
          <a:p>
            <a:pPr algn="ctr"/>
            <a:endParaRPr lang="en-US" sz="1600" dirty="0">
              <a:solidFill>
                <a:schemeClr val="tx1">
                  <a:lumMod val="95000"/>
                </a:schemeClr>
              </a:solidFill>
            </a:endParaRPr>
          </a:p>
          <a:p>
            <a:pPr algn="ctr"/>
            <a:r>
              <a:rPr lang="en-US" sz="1600" dirty="0">
                <a:solidFill>
                  <a:schemeClr val="tx1">
                    <a:lumMod val="95000"/>
                  </a:schemeClr>
                </a:solidFill>
              </a:rPr>
              <a:t>Abram </a:t>
            </a:r>
            <a:r>
              <a:rPr lang="en-US" sz="1600" dirty="0" err="1">
                <a:solidFill>
                  <a:schemeClr val="tx1">
                    <a:lumMod val="95000"/>
                  </a:schemeClr>
                </a:solidFill>
              </a:rPr>
              <a:t>Archipov</a:t>
            </a:r>
            <a:endParaRPr lang="en-US" sz="1600" dirty="0">
              <a:solidFill>
                <a:schemeClr val="tx1">
                  <a:lumMod val="95000"/>
                </a:schemeClr>
              </a:solidFill>
            </a:endParaRPr>
          </a:p>
          <a:p>
            <a:pPr algn="ctr"/>
            <a:r>
              <a:rPr lang="en-US" sz="1600" dirty="0" err="1">
                <a:solidFill>
                  <a:schemeClr val="tx1">
                    <a:lumMod val="95000"/>
                  </a:schemeClr>
                </a:solidFill>
              </a:rPr>
              <a:t>Tretyakov</a:t>
            </a:r>
            <a:r>
              <a:rPr lang="en-US" sz="1600" dirty="0">
                <a:solidFill>
                  <a:schemeClr val="tx1">
                    <a:lumMod val="95000"/>
                  </a:schemeClr>
                </a:solidFill>
              </a:rPr>
              <a:t> Gallery</a:t>
            </a:r>
          </a:p>
          <a:p>
            <a:pPr algn="ctr"/>
            <a:r>
              <a:rPr lang="en-US" sz="1600" dirty="0">
                <a:solidFill>
                  <a:schemeClr val="tx1">
                    <a:lumMod val="95000"/>
                  </a:schemeClr>
                </a:solidFill>
              </a:rPr>
              <a:t>Moscow, Russia</a:t>
            </a:r>
          </a:p>
        </p:txBody>
      </p:sp>
      <p:pic>
        <p:nvPicPr>
          <p:cNvPr id="5" name="Picture 4">
            <a:extLst>
              <a:ext uri="{FF2B5EF4-FFF2-40B4-BE49-F238E27FC236}">
                <a16:creationId xmlns:a16="http://schemas.microsoft.com/office/drawing/2014/main" id="{46C4F7F3-6E3E-42C8-B7ED-F44ABF7116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6010" y="5080"/>
            <a:ext cx="5171391" cy="6858000"/>
          </a:xfrm>
          <a:prstGeom prst="rect">
            <a:avLst/>
          </a:prstGeom>
        </p:spPr>
      </p:pic>
    </p:spTree>
    <p:extLst>
      <p:ext uri="{BB962C8B-B14F-4D97-AF65-F5344CB8AC3E}">
        <p14:creationId xmlns:p14="http://schemas.microsoft.com/office/powerpoint/2010/main" val="3481085580"/>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10201"/>
            <a:ext cx="2286000" cy="1323439"/>
          </a:xfrm>
          <a:prstGeom prst="rect">
            <a:avLst/>
          </a:prstGeom>
          <a:noFill/>
        </p:spPr>
        <p:txBody>
          <a:bodyPr wrap="square" rtlCol="0">
            <a:spAutoFit/>
          </a:bodyPr>
          <a:lstStyle/>
          <a:p>
            <a:pPr algn="ctr"/>
            <a:r>
              <a:rPr lang="en-US" sz="1600" dirty="0">
                <a:solidFill>
                  <a:schemeClr val="tx1">
                    <a:lumMod val="95000"/>
                  </a:schemeClr>
                </a:solidFill>
              </a:rPr>
              <a:t>Fugitive Slaves in the Dismal Swamp</a:t>
            </a:r>
          </a:p>
          <a:p>
            <a:pPr algn="ctr"/>
            <a:endParaRPr lang="en-US" sz="1600" dirty="0">
              <a:solidFill>
                <a:schemeClr val="tx1">
                  <a:lumMod val="95000"/>
                </a:schemeClr>
              </a:solidFill>
            </a:endParaRPr>
          </a:p>
          <a:p>
            <a:pPr algn="ctr"/>
            <a:r>
              <a:rPr lang="en-US" sz="1600" dirty="0">
                <a:solidFill>
                  <a:schemeClr val="tx1">
                    <a:lumMod val="95000"/>
                  </a:schemeClr>
                </a:solidFill>
              </a:rPr>
              <a:t>New York Historical Society</a:t>
            </a:r>
          </a:p>
        </p:txBody>
      </p:sp>
      <p:pic>
        <p:nvPicPr>
          <p:cNvPr id="5" name="Picture 4">
            <a:extLst>
              <a:ext uri="{FF2B5EF4-FFF2-40B4-BE49-F238E27FC236}">
                <a16:creationId xmlns:a16="http://schemas.microsoft.com/office/drawing/2014/main" id="{5E07C046-68F9-439D-833E-4A6E1AB4FA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43401" y="152401"/>
            <a:ext cx="5410200" cy="6581239"/>
          </a:xfrm>
          <a:prstGeom prst="rect">
            <a:avLst/>
          </a:prstGeom>
        </p:spPr>
      </p:pic>
    </p:spTree>
    <p:extLst>
      <p:ext uri="{BB962C8B-B14F-4D97-AF65-F5344CB8AC3E}">
        <p14:creationId xmlns:p14="http://schemas.microsoft.com/office/powerpoint/2010/main" val="3167282889"/>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tle: Fannie Lou Hamer&#10;[Click for larger image view]">
            <a:extLst>
              <a:ext uri="{FF2B5EF4-FFF2-40B4-BE49-F238E27FC236}">
                <a16:creationId xmlns:a16="http://schemas.microsoft.com/office/drawing/2014/main" id="{3A6E0BC6-7891-4755-A204-E39ACC73F0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304800"/>
            <a:ext cx="7081694" cy="5638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6324600"/>
            <a:ext cx="9296400" cy="338554"/>
          </a:xfrm>
          <a:prstGeom prst="rect">
            <a:avLst/>
          </a:prstGeom>
          <a:noFill/>
        </p:spPr>
        <p:txBody>
          <a:bodyPr wrap="square" rtlCol="0">
            <a:spAutoFit/>
          </a:bodyPr>
          <a:lstStyle/>
          <a:p>
            <a:pPr algn="ctr"/>
            <a:r>
              <a:rPr lang="en-US" sz="1600" dirty="0">
                <a:solidFill>
                  <a:schemeClr val="tx1">
                    <a:lumMod val="95000"/>
                  </a:schemeClr>
                </a:solidFill>
              </a:rPr>
              <a:t>Fannie Lou Hamer, Civil Rights activist  --  Kelly Latimore </a:t>
            </a:r>
          </a:p>
        </p:txBody>
      </p:sp>
    </p:spTree>
    <p:extLst>
      <p:ext uri="{BB962C8B-B14F-4D97-AF65-F5344CB8AC3E}">
        <p14:creationId xmlns:p14="http://schemas.microsoft.com/office/powerpoint/2010/main" val="1661872216"/>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066801"/>
            <a:ext cx="6629400" cy="4524315"/>
          </a:xfrm>
          <a:prstGeom prst="rect">
            <a:avLst/>
          </a:prstGeom>
        </p:spPr>
        <p:txBody>
          <a:bodyPr wrap="square">
            <a:spAutoFit/>
          </a:bodyPr>
          <a:lstStyle/>
          <a:p>
            <a:r>
              <a:rPr lang="en-US" sz="3600" dirty="0"/>
              <a:t>Is it not to share your bread with 	the hungry, </a:t>
            </a:r>
          </a:p>
          <a:p>
            <a:r>
              <a:rPr lang="en-US" sz="3600" dirty="0"/>
              <a:t>and bring the homeless poor into 	your house; </a:t>
            </a:r>
          </a:p>
          <a:p>
            <a:r>
              <a:rPr lang="en-US" sz="3600" dirty="0"/>
              <a:t>when you see the naked, </a:t>
            </a:r>
          </a:p>
          <a:p>
            <a:r>
              <a:rPr lang="en-US" sz="3600" dirty="0"/>
              <a:t>	to cover them, </a:t>
            </a:r>
          </a:p>
          <a:p>
            <a:r>
              <a:rPr lang="en-US" sz="3600" dirty="0"/>
              <a:t>and not to hide yourself from your 	own kin?</a:t>
            </a:r>
            <a:endParaRPr lang="en-US" sz="3600" dirty="0">
              <a:cs typeface="Arial" pitchFamily="34" charset="0"/>
            </a:endParaRPr>
          </a:p>
        </p:txBody>
      </p:sp>
      <p:sp>
        <p:nvSpPr>
          <p:cNvPr id="5" name="TextBox 4"/>
          <p:cNvSpPr txBox="1"/>
          <p:nvPr/>
        </p:nvSpPr>
        <p:spPr>
          <a:xfrm>
            <a:off x="6259298" y="5791201"/>
            <a:ext cx="3352800" cy="461665"/>
          </a:xfrm>
          <a:prstGeom prst="rect">
            <a:avLst/>
          </a:prstGeom>
          <a:noFill/>
        </p:spPr>
        <p:txBody>
          <a:bodyPr wrap="square" rtlCol="0">
            <a:spAutoFit/>
          </a:bodyPr>
          <a:lstStyle/>
          <a:p>
            <a:pPr algn="ctr"/>
            <a:r>
              <a:rPr lang="en-US" sz="2400" dirty="0">
                <a:solidFill>
                  <a:schemeClr val="tx1">
                    <a:lumMod val="95000"/>
                  </a:schemeClr>
                </a:solidFill>
              </a:rPr>
              <a:t>Isaiah 58:7</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879</TotalTime>
  <Words>879</Words>
  <Application>Microsoft Office PowerPoint</Application>
  <PresentationFormat>Widescreen</PresentationFormat>
  <Paragraphs>82</Paragraphs>
  <Slides>25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Ash Wednesday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 Wednesday</dc:title>
  <dc:creator>Anne</dc:creator>
  <cp:lastModifiedBy>Anne Richardson</cp:lastModifiedBy>
  <cp:revision>105</cp:revision>
  <dcterms:created xsi:type="dcterms:W3CDTF">2016-08-31T16:46:43Z</dcterms:created>
  <dcterms:modified xsi:type="dcterms:W3CDTF">2022-10-22T18:11:16Z</dcterms:modified>
</cp:coreProperties>
</file>